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57" r:id="rId4"/>
    <p:sldId id="260" r:id="rId5"/>
    <p:sldId id="259" r:id="rId6"/>
    <p:sldId id="262" r:id="rId7"/>
    <p:sldId id="261" r:id="rId8"/>
    <p:sldId id="258" r:id="rId9"/>
    <p:sldId id="263" r:id="rId10"/>
    <p:sldId id="266" r:id="rId11"/>
    <p:sldId id="264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9" autoAdjust="0"/>
    <p:restoredTop sz="95411" autoAdjust="0"/>
  </p:normalViewPr>
  <p:slideViewPr>
    <p:cSldViewPr snapToGrid="0" snapToObjects="1" showGuides="1">
      <p:cViewPr varScale="1">
        <p:scale>
          <a:sx n="111" d="100"/>
          <a:sy n="111" d="100"/>
        </p:scale>
        <p:origin x="133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3" d="100"/>
          <a:sy n="73" d="100"/>
        </p:scale>
        <p:origin x="2155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1F5BC-869F-499A-9DF7-9205ED028235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CE019-114D-4AB4-96DD-D2225916E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2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9/5/2019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SG Slid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Edit DSG Master Talk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78580"/>
            <a:ext cx="6400800" cy="17526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</a:t>
            </a:r>
          </a:p>
          <a:p>
            <a:r>
              <a:rPr lang="en-US" dirty="0"/>
              <a:t>Detector Support Group</a:t>
            </a:r>
          </a:p>
          <a:p>
            <a:r>
              <a:rPr lang="en-US" dirty="0"/>
              <a:t>Date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7172244" y="648866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48866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Detector Support Group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2667C391-299F-4D7C-9B26-D0375A961107}" type="datetime1">
              <a:rPr lang="en-US" smtClean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F25D64EB-38AD-4E1C-AB21-173058406B5D}" type="datetime1">
              <a:rPr lang="en-US" smtClean="0"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S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edit content title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6100" y="645037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Detector Support Group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57919" y="650771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350996" y="983997"/>
            <a:ext cx="8526304" cy="5146675"/>
          </a:xfrm>
        </p:spPr>
        <p:txBody>
          <a:bodyPr/>
          <a:lstStyle>
            <a:lvl1pPr>
              <a:lnSpc>
                <a:spcPct val="150000"/>
              </a:lnSpc>
              <a:defRPr sz="2600"/>
            </a:lvl1pPr>
            <a:lvl2pPr>
              <a:lnSpc>
                <a:spcPct val="150000"/>
              </a:lnSpc>
              <a:defRPr sz="2200"/>
            </a:lvl2pPr>
            <a:lvl3pPr marL="1143000" indent="-228600">
              <a:lnSpc>
                <a:spcPct val="150000"/>
              </a:lnSpc>
              <a:buFont typeface="Wingdings" panose="05000000000000000000" pitchFamily="2" charset="2"/>
              <a:buChar char="ü"/>
              <a:defRPr sz="18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422318" y="6522011"/>
            <a:ext cx="9589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1F48864-962D-48CF-B28B-481B4909711C}" type="datetime1">
              <a:rPr lang="en-US" sz="1400" smtClean="0">
                <a:solidFill>
                  <a:schemeClr val="bg1"/>
                </a:solidFill>
              </a:rPr>
              <a:t>9/5/2019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6100" y="645037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Detector Support Group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57919" y="650771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B3958751-E680-4FEF-A682-0FDF869CB09B}" type="datetime1">
              <a:rPr lang="en-US" smtClean="0"/>
              <a:t>9/5/2019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2D429-D22E-4045-9EF3-F90E61CD807C}" type="datetime1">
              <a:rPr lang="en-US" smtClean="0"/>
              <a:t>9/5/2019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FEBFB524-55EB-4792-873C-A2B9505D02F6}" type="datetime1">
              <a:rPr lang="en-US" smtClean="0"/>
              <a:t>9/5/2019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B2B06FFB-19BB-48B1-A3CC-365362F0DEC5}" type="datetime1">
              <a:rPr lang="en-US" smtClean="0"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6B5192AE-1892-46C7-ACD9-12C946230AB7}" type="datetime1">
              <a:rPr lang="en-US" smtClean="0"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50000"/>
        </a:lnSpc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50000"/>
        </a:lnSpc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457200" rtl="0" eaLnBrk="1" latinLnBrk="0" hangingPunct="1">
        <a:lnSpc>
          <a:spcPct val="150000"/>
        </a:lnSpc>
        <a:spcBef>
          <a:spcPct val="20000"/>
        </a:spcBef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Hall B Magnet </a:t>
            </a:r>
            <a:r>
              <a:rPr lang="en-US" b="1" dirty="0" err="1"/>
              <a:t>FastDAQ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Brian </a:t>
            </a:r>
            <a:r>
              <a:rPr lang="en-US" dirty="0" err="1">
                <a:solidFill>
                  <a:schemeClr val="tx1"/>
                </a:solidFill>
              </a:rPr>
              <a:t>Eng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Detector Support Group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August 27, 2018</a:t>
            </a:r>
          </a:p>
          <a:p>
            <a:endParaRPr lang="en-US" sz="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Good, Bad, and Ugly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dirty="0"/>
              <a:t>Moving to 32-bit floating point was a big improvement</a:t>
            </a:r>
          </a:p>
          <a:p>
            <a:pPr lvl="1"/>
            <a:r>
              <a:rPr lang="en-US" dirty="0"/>
              <a:t>Since data from ADC modules is 32-bit no loss of precision</a:t>
            </a:r>
          </a:p>
          <a:p>
            <a:r>
              <a:rPr lang="en-US" dirty="0"/>
              <a:t>Separating out functionality allowed easier measurement of timing of individual functionality</a:t>
            </a:r>
          </a:p>
          <a:p>
            <a:r>
              <a:rPr lang="en-US" dirty="0"/>
              <a:t>DAQmx API is much simpler and faster to deploy than FPGA, but worse timing (~13ms vs ~5ms RMS).</a:t>
            </a:r>
          </a:p>
          <a:p>
            <a:r>
              <a:rPr lang="en-US" dirty="0"/>
              <a:t>Adding timeouts to some functions (e.g. RT FIFO Read) completely killed any jitter gains, 2 peaks at 200ms &amp; 400 </a:t>
            </a:r>
            <a:r>
              <a:rPr lang="en-US" dirty="0" err="1"/>
              <a:t>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86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New code has significantly less jitter, but at the expense of completely missing a sample</a:t>
            </a:r>
          </a:p>
          <a:p>
            <a:pPr lvl="1"/>
            <a:r>
              <a:rPr lang="en-US" dirty="0"/>
              <a:t>Still much less frequent than current code</a:t>
            </a:r>
          </a:p>
          <a:p>
            <a:pPr lvl="2"/>
            <a:r>
              <a:rPr lang="en-US" dirty="0"/>
              <a:t>Most files have 0 timestamp issues</a:t>
            </a:r>
          </a:p>
          <a:p>
            <a:pPr lvl="1"/>
            <a:r>
              <a:rPr lang="en-US" dirty="0"/>
              <a:t>Current code has timing issues on nearly every single file generated (2 GB ROOT files, ~30 min)</a:t>
            </a:r>
          </a:p>
          <a:p>
            <a:r>
              <a:rPr lang="en-US" dirty="0"/>
              <a:t>Still a work in progress</a:t>
            </a:r>
          </a:p>
          <a:p>
            <a:endParaRPr lang="en-US" dirty="0"/>
          </a:p>
          <a:p>
            <a:r>
              <a:rPr lang="en-US" dirty="0"/>
              <a:t>A slower ADC read rate would eliminate all timestamp issues independent of the code</a:t>
            </a:r>
          </a:p>
        </p:txBody>
      </p:sp>
    </p:spTree>
    <p:extLst>
      <p:ext uri="{BB962C8B-B14F-4D97-AF65-F5344CB8AC3E}">
        <p14:creationId xmlns:p14="http://schemas.microsoft.com/office/powerpoint/2010/main" val="2494661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86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DAQmx (left) vs FPGA (right)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50" y="2639048"/>
            <a:ext cx="3219899" cy="2448267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550" y="2662864"/>
            <a:ext cx="3219899" cy="2400635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0" y="6394450"/>
            <a:ext cx="2133600" cy="365125"/>
          </a:xfrm>
          <a:prstGeom prst="rect">
            <a:avLst/>
          </a:prstGeom>
        </p:spPr>
        <p:txBody>
          <a:bodyPr/>
          <a:lstStyle/>
          <a:p>
            <a:fld id="{0212D429-D22E-4045-9EF3-F90E61CD807C}" type="datetime1">
              <a:rPr lang="en-US" smtClean="0"/>
              <a:t>9/5/2019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304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 FIFO Read with Timeout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952" y="984250"/>
            <a:ext cx="6862233" cy="5146675"/>
          </a:xfrm>
        </p:spPr>
      </p:pic>
    </p:spTree>
    <p:extLst>
      <p:ext uri="{BB962C8B-B14F-4D97-AF65-F5344CB8AC3E}">
        <p14:creationId xmlns:p14="http://schemas.microsoft.com/office/powerpoint/2010/main" val="1359023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dirty="0"/>
              <a:t>Issues with the current configuration</a:t>
            </a:r>
          </a:p>
          <a:p>
            <a:r>
              <a:rPr lang="en-US" dirty="0"/>
              <a:t>What the existing deployed looks like and how it performs</a:t>
            </a:r>
          </a:p>
          <a:p>
            <a:r>
              <a:rPr lang="en-US" dirty="0"/>
              <a:t>Current development code and performance</a:t>
            </a:r>
          </a:p>
          <a:p>
            <a:r>
              <a:rPr lang="en-US" dirty="0"/>
              <a:t>What worked and didn’t</a:t>
            </a:r>
          </a:p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549968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Timestamp Jitter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Detector Support Group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Data is read from </a:t>
            </a:r>
            <a:r>
              <a:rPr lang="en-US" dirty="0" err="1"/>
              <a:t>cRIO</a:t>
            </a:r>
            <a:r>
              <a:rPr lang="en-US" dirty="0"/>
              <a:t> ADC modules and written to 2000 element EPICS arrays (which automatically add a timestamp) every 200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2000 element array is due to a bug in NI EPICS Server not being able to set a larger array size than the default</a:t>
            </a:r>
          </a:p>
          <a:p>
            <a:pPr>
              <a:lnSpc>
                <a:spcPct val="150000"/>
              </a:lnSpc>
            </a:pPr>
            <a:r>
              <a:rPr lang="en-US" dirty="0"/>
              <a:t>Calculating a time delta between sample timestamps</a:t>
            </a:r>
          </a:p>
          <a:p>
            <a:pPr lvl="1"/>
            <a:r>
              <a:rPr lang="en-US" dirty="0"/>
              <a:t>&lt; 100 </a:t>
            </a:r>
            <a:r>
              <a:rPr lang="en-US" dirty="0" err="1"/>
              <a:t>ms</a:t>
            </a:r>
            <a:r>
              <a:rPr lang="en-US" dirty="0"/>
              <a:t> considered duplicate</a:t>
            </a:r>
          </a:p>
          <a:p>
            <a:pPr lvl="1"/>
            <a:r>
              <a:rPr lang="en-US" dirty="0"/>
              <a:t>&gt; 300 </a:t>
            </a:r>
            <a:r>
              <a:rPr lang="en-US" dirty="0" err="1"/>
              <a:t>ms</a:t>
            </a:r>
            <a:r>
              <a:rPr lang="en-US" dirty="0"/>
              <a:t> considered a miss</a:t>
            </a:r>
          </a:p>
          <a:p>
            <a:pPr lvl="1"/>
            <a:endParaRPr lang="en-US" dirty="0"/>
          </a:p>
          <a:p>
            <a:r>
              <a:rPr lang="en-US" dirty="0"/>
              <a:t>Ideally this should be exactly 200 </a:t>
            </a:r>
            <a:r>
              <a:rPr lang="en-US" dirty="0" err="1"/>
              <a:t>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772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Deployed Code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dirty="0"/>
              <a:t>Single timed while loop with a sequence</a:t>
            </a:r>
          </a:p>
          <a:p>
            <a:pPr lvl="1"/>
            <a:r>
              <a:rPr lang="en-US" dirty="0"/>
              <a:t>Each sequence runs at 100 </a:t>
            </a:r>
            <a:r>
              <a:rPr lang="en-US" dirty="0" err="1"/>
              <a:t>ms</a:t>
            </a:r>
            <a:endParaRPr lang="en-US" dirty="0"/>
          </a:p>
          <a:p>
            <a:r>
              <a:rPr lang="en-US" dirty="0"/>
              <a:t>All calculations (min, </a:t>
            </a:r>
            <a:r>
              <a:rPr lang="en-US" dirty="0" err="1"/>
              <a:t>avg</a:t>
            </a:r>
            <a:r>
              <a:rPr lang="en-US" dirty="0"/>
              <a:t>, max) are done in the loop</a:t>
            </a:r>
          </a:p>
          <a:p>
            <a:r>
              <a:rPr lang="en-US" dirty="0"/>
              <a:t>Not all ADC channels are used</a:t>
            </a:r>
          </a:p>
          <a:p>
            <a:pPr lvl="1"/>
            <a:r>
              <a:rPr lang="en-US" dirty="0"/>
              <a:t>Array manipulation to removed unused channels</a:t>
            </a:r>
          </a:p>
          <a:p>
            <a:r>
              <a:rPr lang="en-US" dirty="0"/>
              <a:t>Writing to EPICS &amp; PLC done in the loop</a:t>
            </a:r>
          </a:p>
        </p:txBody>
      </p:sp>
    </p:spTree>
    <p:extLst>
      <p:ext uri="{BB962C8B-B14F-4D97-AF65-F5344CB8AC3E}">
        <p14:creationId xmlns:p14="http://schemas.microsoft.com/office/powerpoint/2010/main" val="4159994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Deployed Code (Block Diagram)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1724317"/>
            <a:ext cx="8526462" cy="3666540"/>
          </a:xfr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C9D4676-A10B-2149-A938-CFEF8AA52F56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2412773" y="1386330"/>
            <a:ext cx="2178682" cy="241718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D641837-448F-6740-91B6-51D532D271B0}"/>
              </a:ext>
            </a:extLst>
          </p:cNvPr>
          <p:cNvSpPr txBox="1"/>
          <p:nvPr/>
        </p:nvSpPr>
        <p:spPr>
          <a:xfrm>
            <a:off x="1828799" y="1016998"/>
            <a:ext cx="1167948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ADC Read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65163A9-2550-DA45-AF95-AE276871EF8E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6340409" y="1576977"/>
            <a:ext cx="1326176" cy="2075934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A66F7F2-A4D7-944E-B281-416E77511F25}"/>
              </a:ext>
            </a:extLst>
          </p:cNvPr>
          <p:cNvSpPr txBox="1"/>
          <p:nvPr/>
        </p:nvSpPr>
        <p:spPr>
          <a:xfrm>
            <a:off x="6646370" y="930646"/>
            <a:ext cx="204043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Array manipulations</a:t>
            </a:r>
          </a:p>
          <a:p>
            <a:r>
              <a:rPr lang="en-US" dirty="0">
                <a:solidFill>
                  <a:schemeClr val="accent2"/>
                </a:solidFill>
              </a:rPr>
              <a:t>EPICS &amp; PLC Write</a:t>
            </a:r>
          </a:p>
        </p:txBody>
      </p:sp>
    </p:spTree>
    <p:extLst>
      <p:ext uri="{BB962C8B-B14F-4D97-AF65-F5344CB8AC3E}">
        <p14:creationId xmlns:p14="http://schemas.microsoft.com/office/powerpoint/2010/main" val="3441861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Deployed Code (Jitter)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952" y="984250"/>
            <a:ext cx="6862233" cy="5146675"/>
          </a:xfrm>
        </p:spPr>
      </p:pic>
    </p:spTree>
    <p:extLst>
      <p:ext uri="{BB962C8B-B14F-4D97-AF65-F5344CB8AC3E}">
        <p14:creationId xmlns:p14="http://schemas.microsoft.com/office/powerpoint/2010/main" val="529177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Code (as of Today…)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dirty="0"/>
              <a:t>Separate loops for reading ADC and all other functionality</a:t>
            </a:r>
          </a:p>
          <a:p>
            <a:pPr lvl="1"/>
            <a:r>
              <a:rPr lang="en-US" dirty="0"/>
              <a:t>Use RT FIFO to pass data between the loops</a:t>
            </a:r>
          </a:p>
          <a:p>
            <a:r>
              <a:rPr lang="en-US" dirty="0"/>
              <a:t>Update </a:t>
            </a:r>
            <a:r>
              <a:rPr lang="en-US" dirty="0" err="1"/>
              <a:t>cRIO</a:t>
            </a:r>
            <a:r>
              <a:rPr lang="en-US" dirty="0"/>
              <a:t> Waveform Reference Library</a:t>
            </a:r>
          </a:p>
          <a:p>
            <a:pPr lvl="1"/>
            <a:r>
              <a:rPr lang="en-US" dirty="0"/>
              <a:t>Can return the data as an interleaved 1D array (no array manipulations done)</a:t>
            </a:r>
          </a:p>
          <a:p>
            <a:r>
              <a:rPr lang="en-US" dirty="0"/>
              <a:t>Array manipulations and calculations done in a separate loop</a:t>
            </a:r>
          </a:p>
          <a:p>
            <a:r>
              <a:rPr lang="en-US" dirty="0"/>
              <a:t>Writing to EPICS and PLC are separate VI calls</a:t>
            </a:r>
          </a:p>
          <a:p>
            <a:r>
              <a:rPr lang="en-US" dirty="0"/>
              <a:t>Using 32-bit floating point instead of 64-bit</a:t>
            </a:r>
          </a:p>
        </p:txBody>
      </p:sp>
    </p:spTree>
    <p:extLst>
      <p:ext uri="{BB962C8B-B14F-4D97-AF65-F5344CB8AC3E}">
        <p14:creationId xmlns:p14="http://schemas.microsoft.com/office/powerpoint/2010/main" val="2862832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Code (Block Diagram)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19" y="1054347"/>
            <a:ext cx="7848700" cy="5006480"/>
          </a:xfr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28837E3-8D5C-BE49-A9F9-71A80B952079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1877438" y="2091448"/>
            <a:ext cx="2772383" cy="185798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5A8C965-9E83-6844-9247-784FEF5C3D1B}"/>
              </a:ext>
            </a:extLst>
          </p:cNvPr>
          <p:cNvSpPr txBox="1"/>
          <p:nvPr/>
        </p:nvSpPr>
        <p:spPr>
          <a:xfrm>
            <a:off x="709490" y="3764764"/>
            <a:ext cx="1167948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ADC Read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FF340EC-1D56-584F-A18E-7F2950D74266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4435637" y="4149066"/>
            <a:ext cx="1177223" cy="173720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ACE6E98-5B3A-DE46-ADBB-AF021780DE5F}"/>
              </a:ext>
            </a:extLst>
          </p:cNvPr>
          <p:cNvSpPr txBox="1"/>
          <p:nvPr/>
        </p:nvSpPr>
        <p:spPr>
          <a:xfrm>
            <a:off x="3086100" y="5701600"/>
            <a:ext cx="1349537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EPICS Write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FE8250D-D8C3-484F-A44D-8677143D903A}"/>
              </a:ext>
            </a:extLst>
          </p:cNvPr>
          <p:cNvCxnSpPr>
            <a:cxnSpLocks/>
            <a:stCxn id="18" idx="0"/>
          </p:cNvCxnSpPr>
          <p:nvPr/>
        </p:nvCxnSpPr>
        <p:spPr>
          <a:xfrm flipH="1" flipV="1">
            <a:off x="7227652" y="4659550"/>
            <a:ext cx="568168" cy="857384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57D166B-F7CF-F243-903F-E90474A54B8E}"/>
              </a:ext>
            </a:extLst>
          </p:cNvPr>
          <p:cNvSpPr txBox="1"/>
          <p:nvPr/>
        </p:nvSpPr>
        <p:spPr>
          <a:xfrm>
            <a:off x="7227651" y="5516934"/>
            <a:ext cx="1136337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PLC Write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B352539-DBDF-3F40-9C27-429D75C37FE3}"/>
              </a:ext>
            </a:extLst>
          </p:cNvPr>
          <p:cNvCxnSpPr>
            <a:cxnSpLocks/>
            <a:stCxn id="28" idx="1"/>
          </p:cNvCxnSpPr>
          <p:nvPr/>
        </p:nvCxnSpPr>
        <p:spPr>
          <a:xfrm flipH="1" flipV="1">
            <a:off x="5461538" y="2704290"/>
            <a:ext cx="83704" cy="31614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C88EE06-AE48-8048-8277-2933709F1A1A}"/>
              </a:ext>
            </a:extLst>
          </p:cNvPr>
          <p:cNvCxnSpPr>
            <a:cxnSpLocks/>
            <a:stCxn id="28" idx="1"/>
          </p:cNvCxnSpPr>
          <p:nvPr/>
        </p:nvCxnSpPr>
        <p:spPr>
          <a:xfrm flipH="1">
            <a:off x="4756828" y="3020438"/>
            <a:ext cx="788414" cy="184885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13F2330-E81D-6C46-B367-7FA0B0475097}"/>
              </a:ext>
            </a:extLst>
          </p:cNvPr>
          <p:cNvSpPr txBox="1"/>
          <p:nvPr/>
        </p:nvSpPr>
        <p:spPr>
          <a:xfrm>
            <a:off x="5545242" y="2835772"/>
            <a:ext cx="1048877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RT FIFO</a:t>
            </a:r>
          </a:p>
        </p:txBody>
      </p:sp>
    </p:spTree>
    <p:extLst>
      <p:ext uri="{BB962C8B-B14F-4D97-AF65-F5344CB8AC3E}">
        <p14:creationId xmlns:p14="http://schemas.microsoft.com/office/powerpoint/2010/main" val="1228652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Code (Jitter)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Detector Support Group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387017146"/>
      </p:ext>
    </p:extLst>
  </p:cSld>
  <p:clrMapOvr>
    <a:masterClrMapping/>
  </p:clrMapOvr>
</p:sld>
</file>

<file path=ppt/theme/theme1.xml><?xml version="1.0" encoding="utf-8"?>
<a:theme xmlns:a="http://schemas.openxmlformats.org/drawingml/2006/main" name="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SG PowerPoint Template V2.potx" id="{E25214D7-6B2E-49AC-B336-37A4458DF278}" vid="{A023DECE-C3FD-4D69-BF33-F569DD50B2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JLabPowerpointMain</Template>
  <TotalTime>92</TotalTime>
  <Words>482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Garamond</vt:lpstr>
      <vt:lpstr>Wingdings</vt:lpstr>
      <vt:lpstr>JLabPowerpointMain</vt:lpstr>
      <vt:lpstr>Hall B Magnet FastDAQ</vt:lpstr>
      <vt:lpstr>Overview</vt:lpstr>
      <vt:lpstr>Timestamp Jitter</vt:lpstr>
      <vt:lpstr>Deployed Code</vt:lpstr>
      <vt:lpstr>Deployed Code (Block Diagram)</vt:lpstr>
      <vt:lpstr>Deployed Code (Jitter)</vt:lpstr>
      <vt:lpstr>Development Code (as of Today…)</vt:lpstr>
      <vt:lpstr>Development Code (Block Diagram)</vt:lpstr>
      <vt:lpstr>Development Code (Jitter)</vt:lpstr>
      <vt:lpstr>The Good, Bad, and Ugly</vt:lpstr>
      <vt:lpstr>Conclusions</vt:lpstr>
      <vt:lpstr>BACKUPS</vt:lpstr>
      <vt:lpstr>DAQmx (left) vs FPGA (right)</vt:lpstr>
      <vt:lpstr>RT FIFO Read with Timeout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DSG Talk Title Page (32 Bold)</dc:title>
  <dc:creator>Microsoft Office User</dc:creator>
  <cp:lastModifiedBy>Amrit Yegneswaran</cp:lastModifiedBy>
  <cp:revision>17</cp:revision>
  <dcterms:created xsi:type="dcterms:W3CDTF">2019-08-27T18:21:07Z</dcterms:created>
  <dcterms:modified xsi:type="dcterms:W3CDTF">2019-09-05T14:03:30Z</dcterms:modified>
</cp:coreProperties>
</file>