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43" d="100"/>
          <a:sy n="143" d="100"/>
        </p:scale>
        <p:origin x="150"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430C5-72D2-4B4D-A426-EFC79DCB7D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51BBEF-6C07-4FD3-813F-66B0BF09AB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F104AF-4B3E-40BA-A24C-CFB7BCEF74C9}"/>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4B789D78-72EB-4991-8AC2-55281F8E50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60C9-D81F-457E-9983-57BAE137D46B}"/>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91050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00A5A-C4E8-4415-93CF-80F91DC46D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E83195-9E45-4D70-AF58-CC9C68CA4D1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D8D32-48F0-4C4F-8DA3-34C77B28D8A4}"/>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4B2368FA-E6E8-4F99-A17B-74DB3FEE0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4215F0-CD02-4DE5-9A95-98687BFC2EAB}"/>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293805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7AC8A5-1B50-49FD-B4A9-366E61ADC9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F9624F-6429-472E-98E1-31F31DF3EB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58B1B-6B05-48C6-A554-BFA0C9543863}"/>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E46F2E5E-0DC0-41B9-B295-384227A78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17EF6-F9E6-447B-A5D2-508E58208D7A}"/>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1337112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AFDBE-F269-4663-800D-268F19414E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45701D-C078-42CB-9CC8-60D2CB7A6C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E77B2-C2A5-47E8-A1FC-7CE597B0881D}"/>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CBC8FAEE-CFBC-4608-BE5C-F37A8AAD8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CFE526-2B9B-420E-9805-E3DD59C9A516}"/>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60831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F933-8BEF-431C-8436-D1D82183E4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E421CC-638F-425C-8D65-09D19B08D4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4A598E1-BECA-4301-8840-B9579EB7EA1F}"/>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1C4D4CCD-2109-4CF5-857D-AFAA3C1186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695FFD-FE3A-44AD-9989-16840EA0770C}"/>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84288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A748D-0C54-44DE-8CB3-6EFC31D511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422742-CED9-4F11-8C68-41F8E626E5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2317A9-0921-4080-BD3C-D3577CA385F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3F6DAC-E0A7-4310-A3F0-88AD6F30A045}"/>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6" name="Footer Placeholder 5">
            <a:extLst>
              <a:ext uri="{FF2B5EF4-FFF2-40B4-BE49-F238E27FC236}">
                <a16:creationId xmlns:a16="http://schemas.microsoft.com/office/drawing/2014/main" id="{73AB3763-6D94-422C-8A58-841610D6A7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0FAA3-E685-43D7-8BE4-39EA6FDDBB29}"/>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94514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F215A-A277-4423-AD63-AE22FFE19A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257C23-C0AA-494A-9948-A399B22EC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6FCA00-573E-4371-BA1D-C48B4E1B2C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E78F3-24E7-4DC3-8C86-89E08CDA8E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FA70BA-753B-4856-9D4D-A69C3D6DB6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375133-2736-4C2A-AF28-2BB2CB6066F0}"/>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8" name="Footer Placeholder 7">
            <a:extLst>
              <a:ext uri="{FF2B5EF4-FFF2-40B4-BE49-F238E27FC236}">
                <a16:creationId xmlns:a16="http://schemas.microsoft.com/office/drawing/2014/main" id="{A41E3458-F6A9-4B6B-9438-52D152EF4F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0ECC2A-E013-4AB9-B6E0-115DA469EFE6}"/>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1438060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8D187-7B60-4041-B182-70FAEB89AB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166BED-B99D-4C84-B4D8-BEF65EAE9673}"/>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4" name="Footer Placeholder 3">
            <a:extLst>
              <a:ext uri="{FF2B5EF4-FFF2-40B4-BE49-F238E27FC236}">
                <a16:creationId xmlns:a16="http://schemas.microsoft.com/office/drawing/2014/main" id="{A60585FA-9FC4-4F91-854A-D8C3FA449F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83A6BB-E78C-4514-97C0-97E312F485FB}"/>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265322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5EECAB-1210-49AC-A1CF-19E9F997B09B}"/>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3" name="Footer Placeholder 2">
            <a:extLst>
              <a:ext uri="{FF2B5EF4-FFF2-40B4-BE49-F238E27FC236}">
                <a16:creationId xmlns:a16="http://schemas.microsoft.com/office/drawing/2014/main" id="{DD54071C-00C7-41C7-ADEE-280AD90A8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7A9B16-7BD1-485A-ADE3-C13F0BCC9FA1}"/>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1383536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EFC0-CDCF-4EC1-8EBD-AA71DCCBA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89DB5C-237B-4AB5-A6A0-A934D698F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B0659C-ADE8-4CDE-A73A-C3D1812389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B16BC5-31EE-48D5-BE2B-D3A632DC7640}"/>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6" name="Footer Placeholder 5">
            <a:extLst>
              <a:ext uri="{FF2B5EF4-FFF2-40B4-BE49-F238E27FC236}">
                <a16:creationId xmlns:a16="http://schemas.microsoft.com/office/drawing/2014/main" id="{C5563EF9-EAD4-4580-ADBC-1906ECE284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D2357-EBD3-413B-8F44-6C0032F57A9A}"/>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151808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888FC-E656-4281-913B-B1AF21E30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AE3FD0-5A52-4403-B751-F03B4DA1DA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01BFB3-DECD-4A82-805C-B06B5B028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1EA11D-5CA5-4CE9-8ED1-8CBCB2D2A63A}"/>
              </a:ext>
            </a:extLst>
          </p:cNvPr>
          <p:cNvSpPr>
            <a:spLocks noGrp="1"/>
          </p:cNvSpPr>
          <p:nvPr>
            <p:ph type="dt" sz="half" idx="10"/>
          </p:nvPr>
        </p:nvSpPr>
        <p:spPr/>
        <p:txBody>
          <a:bodyPr/>
          <a:lstStyle/>
          <a:p>
            <a:fld id="{EB3D1761-7B8A-4120-94FD-4993429C5585}" type="datetimeFigureOut">
              <a:rPr lang="en-US" smtClean="0"/>
              <a:t>11/16/2022</a:t>
            </a:fld>
            <a:endParaRPr lang="en-US"/>
          </a:p>
        </p:txBody>
      </p:sp>
      <p:sp>
        <p:nvSpPr>
          <p:cNvPr id="6" name="Footer Placeholder 5">
            <a:extLst>
              <a:ext uri="{FF2B5EF4-FFF2-40B4-BE49-F238E27FC236}">
                <a16:creationId xmlns:a16="http://schemas.microsoft.com/office/drawing/2014/main" id="{DE7FE552-474E-46BA-ABDD-8E437E3169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7B43A2-B574-45BA-AF49-23504A2CDAF3}"/>
              </a:ext>
            </a:extLst>
          </p:cNvPr>
          <p:cNvSpPr>
            <a:spLocks noGrp="1"/>
          </p:cNvSpPr>
          <p:nvPr>
            <p:ph type="sldNum" sz="quarter" idx="12"/>
          </p:nvPr>
        </p:nvSpPr>
        <p:spPr/>
        <p:txBody>
          <a:bodyPr/>
          <a:lstStyle/>
          <a:p>
            <a:fld id="{B9C19460-02B9-4FAE-84A4-60BD5077C779}" type="slidenum">
              <a:rPr lang="en-US" smtClean="0"/>
              <a:t>‹#›</a:t>
            </a:fld>
            <a:endParaRPr lang="en-US"/>
          </a:p>
        </p:txBody>
      </p:sp>
    </p:spTree>
    <p:extLst>
      <p:ext uri="{BB962C8B-B14F-4D97-AF65-F5344CB8AC3E}">
        <p14:creationId xmlns:p14="http://schemas.microsoft.com/office/powerpoint/2010/main" val="312300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A85253-F8B6-4D90-B9E7-BC9E21D056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B1EA0D-B218-4E66-AC21-7514229A9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BCDDAE-56B5-487C-8372-BD51538B61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D1761-7B8A-4120-94FD-4993429C5585}" type="datetimeFigureOut">
              <a:rPr lang="en-US" smtClean="0"/>
              <a:t>11/16/2022</a:t>
            </a:fld>
            <a:endParaRPr lang="en-US"/>
          </a:p>
        </p:txBody>
      </p:sp>
      <p:sp>
        <p:nvSpPr>
          <p:cNvPr id="5" name="Footer Placeholder 4">
            <a:extLst>
              <a:ext uri="{FF2B5EF4-FFF2-40B4-BE49-F238E27FC236}">
                <a16:creationId xmlns:a16="http://schemas.microsoft.com/office/drawing/2014/main" id="{4A572543-8A62-4529-A84F-257D2573C1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84F5C4-E1E2-44AB-8513-870D835B5C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19460-02B9-4FAE-84A4-60BD5077C779}" type="slidenum">
              <a:rPr lang="en-US" smtClean="0"/>
              <a:t>‹#›</a:t>
            </a:fld>
            <a:endParaRPr lang="en-US"/>
          </a:p>
        </p:txBody>
      </p:sp>
    </p:spTree>
    <p:extLst>
      <p:ext uri="{BB962C8B-B14F-4D97-AF65-F5344CB8AC3E}">
        <p14:creationId xmlns:p14="http://schemas.microsoft.com/office/powerpoint/2010/main" val="4096906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9464E-09D7-4429-B088-D39DFD78204B}"/>
              </a:ext>
            </a:extLst>
          </p:cNvPr>
          <p:cNvSpPr>
            <a:spLocks noGrp="1"/>
          </p:cNvSpPr>
          <p:nvPr>
            <p:ph type="ctrTitle"/>
          </p:nvPr>
        </p:nvSpPr>
        <p:spPr/>
        <p:txBody>
          <a:bodyPr/>
          <a:lstStyle/>
          <a:p>
            <a:r>
              <a:rPr lang="en-US" dirty="0"/>
              <a:t>Hall B Solenoid MPS Failure PLC Review</a:t>
            </a:r>
          </a:p>
        </p:txBody>
      </p:sp>
      <p:sp>
        <p:nvSpPr>
          <p:cNvPr id="3" name="Subtitle 2">
            <a:extLst>
              <a:ext uri="{FF2B5EF4-FFF2-40B4-BE49-F238E27FC236}">
                <a16:creationId xmlns:a16="http://schemas.microsoft.com/office/drawing/2014/main" id="{CE83E984-8FE6-4336-AFAC-BA9FD57DEF36}"/>
              </a:ext>
            </a:extLst>
          </p:cNvPr>
          <p:cNvSpPr>
            <a:spLocks noGrp="1"/>
          </p:cNvSpPr>
          <p:nvPr>
            <p:ph type="subTitle" idx="1"/>
          </p:nvPr>
        </p:nvSpPr>
        <p:spPr/>
        <p:txBody>
          <a:bodyPr>
            <a:normAutofit fontScale="77500" lnSpcReduction="20000"/>
          </a:bodyPr>
          <a:lstStyle/>
          <a:p>
            <a:r>
              <a:rPr lang="en-US" dirty="0"/>
              <a:t>Review of PLC code related to apparent polarity change under load.</a:t>
            </a:r>
          </a:p>
          <a:p>
            <a:r>
              <a:rPr lang="en-US" dirty="0"/>
              <a:t>CRYO Group</a:t>
            </a:r>
          </a:p>
          <a:p>
            <a:r>
              <a:rPr lang="en-US" dirty="0"/>
              <a:t>Joshua Ballard</a:t>
            </a:r>
          </a:p>
          <a:p>
            <a:r>
              <a:rPr lang="en-US" dirty="0"/>
              <a:t>Robert Norton</a:t>
            </a:r>
          </a:p>
          <a:p>
            <a:r>
              <a:rPr lang="en-US" dirty="0"/>
              <a:t>11/16/2022</a:t>
            </a:r>
          </a:p>
          <a:p>
            <a:endParaRPr lang="en-US" dirty="0"/>
          </a:p>
        </p:txBody>
      </p:sp>
    </p:spTree>
    <p:extLst>
      <p:ext uri="{BB962C8B-B14F-4D97-AF65-F5344CB8AC3E}">
        <p14:creationId xmlns:p14="http://schemas.microsoft.com/office/powerpoint/2010/main" val="893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0A393-21D3-46B3-B514-C7F5F9F1B768}"/>
              </a:ext>
            </a:extLst>
          </p:cNvPr>
          <p:cNvSpPr>
            <a:spLocks noGrp="1"/>
          </p:cNvSpPr>
          <p:nvPr>
            <p:ph type="title"/>
          </p:nvPr>
        </p:nvSpPr>
        <p:spPr>
          <a:xfrm>
            <a:off x="0" y="0"/>
            <a:ext cx="10515600" cy="1325563"/>
          </a:xfrm>
        </p:spPr>
        <p:txBody>
          <a:bodyPr/>
          <a:lstStyle/>
          <a:p>
            <a:r>
              <a:rPr lang="en-US" dirty="0"/>
              <a:t>MPS Control By PLC (highly simplified)</a:t>
            </a:r>
          </a:p>
        </p:txBody>
      </p:sp>
      <p:sp>
        <p:nvSpPr>
          <p:cNvPr id="3" name="Content Placeholder 2">
            <a:extLst>
              <a:ext uri="{FF2B5EF4-FFF2-40B4-BE49-F238E27FC236}">
                <a16:creationId xmlns:a16="http://schemas.microsoft.com/office/drawing/2014/main" id="{9ABD209B-CC97-4E98-AAF6-F0976A0ECEFB}"/>
              </a:ext>
            </a:extLst>
          </p:cNvPr>
          <p:cNvSpPr>
            <a:spLocks noGrp="1"/>
          </p:cNvSpPr>
          <p:nvPr>
            <p:ph idx="1"/>
          </p:nvPr>
        </p:nvSpPr>
        <p:spPr>
          <a:xfrm>
            <a:off x="758536" y="1136857"/>
            <a:ext cx="10674927" cy="5044250"/>
          </a:xfrm>
        </p:spPr>
        <p:txBody>
          <a:bodyPr>
            <a:normAutofit/>
          </a:bodyPr>
          <a:lstStyle/>
          <a:p>
            <a:r>
              <a:rPr lang="en-US" sz="2400" dirty="0"/>
              <a:t>PLC iterates through an array of commands to be sent to the MPS via RS232</a:t>
            </a:r>
          </a:p>
          <a:p>
            <a:pPr lvl="1"/>
            <a:r>
              <a:rPr lang="en-US" sz="2000" dirty="0"/>
              <a:t>Some are queries – get a value from the MPS</a:t>
            </a:r>
          </a:p>
          <a:p>
            <a:pPr lvl="2"/>
            <a:r>
              <a:rPr lang="en-US" sz="1800" dirty="0"/>
              <a:t>(‘</a:t>
            </a:r>
            <a:r>
              <a:rPr lang="en-US" sz="1800" i="1" dirty="0"/>
              <a:t>AD 0</a:t>
            </a:r>
            <a:r>
              <a:rPr lang="en-US" sz="1800" dirty="0"/>
              <a:t>’ = Return the value in AD Channel 0, Output Current)</a:t>
            </a:r>
          </a:p>
          <a:p>
            <a:pPr lvl="1"/>
            <a:r>
              <a:rPr lang="en-US" sz="2000" dirty="0"/>
              <a:t>Some are commands – set a value in the MPS</a:t>
            </a:r>
          </a:p>
          <a:p>
            <a:pPr lvl="2"/>
            <a:r>
              <a:rPr lang="en-US" sz="1800" dirty="0"/>
              <a:t>(‘</a:t>
            </a:r>
            <a:r>
              <a:rPr lang="en-US" sz="1800" i="1" dirty="0"/>
              <a:t>DA 0, 100000</a:t>
            </a:r>
            <a:r>
              <a:rPr lang="en-US" sz="1800" dirty="0"/>
              <a:t>’ = Set the output current to 100,000 ppm)</a:t>
            </a:r>
          </a:p>
          <a:p>
            <a:r>
              <a:rPr lang="en-US" sz="2400" dirty="0"/>
              <a:t>For each “command”, the PLC performs the following:</a:t>
            </a:r>
          </a:p>
          <a:p>
            <a:pPr lvl="1"/>
            <a:r>
              <a:rPr lang="en-US" sz="2000" dirty="0"/>
              <a:t>Build the command </a:t>
            </a:r>
          </a:p>
          <a:p>
            <a:pPr lvl="2"/>
            <a:r>
              <a:rPr lang="en-US" sz="1800" dirty="0"/>
              <a:t>Send a hard-coded string</a:t>
            </a:r>
          </a:p>
          <a:p>
            <a:pPr marL="914400" lvl="2" indent="0">
              <a:buNone/>
            </a:pPr>
            <a:r>
              <a:rPr lang="en-US" sz="1800" dirty="0"/>
              <a:t>OR</a:t>
            </a:r>
          </a:p>
          <a:p>
            <a:pPr lvl="2"/>
            <a:r>
              <a:rPr lang="en-US" sz="1800" dirty="0"/>
              <a:t>Build command by concatenating a combination of hard-coded string and operator setpoint</a:t>
            </a:r>
          </a:p>
          <a:p>
            <a:pPr lvl="1"/>
            <a:r>
              <a:rPr lang="en-US" sz="2000" dirty="0"/>
              <a:t>Send the command to the MPS over RS232</a:t>
            </a:r>
          </a:p>
          <a:p>
            <a:pPr lvl="1"/>
            <a:r>
              <a:rPr lang="en-US" sz="2000" dirty="0"/>
              <a:t>Receive and process the response from the MPS</a:t>
            </a:r>
          </a:p>
          <a:p>
            <a:pPr lvl="1"/>
            <a:r>
              <a:rPr lang="en-US" sz="2000" dirty="0"/>
              <a:t>Go to the next command in the array and start over</a:t>
            </a:r>
          </a:p>
        </p:txBody>
      </p:sp>
    </p:spTree>
    <p:extLst>
      <p:ext uri="{BB962C8B-B14F-4D97-AF65-F5344CB8AC3E}">
        <p14:creationId xmlns:p14="http://schemas.microsoft.com/office/powerpoint/2010/main" val="2856831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E4041-2944-424C-87E9-EBDEFCBAC8B6}"/>
              </a:ext>
            </a:extLst>
          </p:cNvPr>
          <p:cNvSpPr>
            <a:spLocks noGrp="1"/>
          </p:cNvSpPr>
          <p:nvPr>
            <p:ph type="title"/>
          </p:nvPr>
        </p:nvSpPr>
        <p:spPr>
          <a:xfrm>
            <a:off x="0" y="0"/>
            <a:ext cx="10515600" cy="1325563"/>
          </a:xfrm>
        </p:spPr>
        <p:txBody>
          <a:bodyPr/>
          <a:lstStyle/>
          <a:p>
            <a:r>
              <a:rPr lang="en-US" dirty="0"/>
              <a:t>Adjusting Current Output Setpoint</a:t>
            </a:r>
          </a:p>
        </p:txBody>
      </p:sp>
      <p:sp>
        <p:nvSpPr>
          <p:cNvPr id="3" name="Content Placeholder 2">
            <a:extLst>
              <a:ext uri="{FF2B5EF4-FFF2-40B4-BE49-F238E27FC236}">
                <a16:creationId xmlns:a16="http://schemas.microsoft.com/office/drawing/2014/main" id="{AAC7F1A7-9664-4107-A7B3-E54C35B1228A}"/>
              </a:ext>
            </a:extLst>
          </p:cNvPr>
          <p:cNvSpPr>
            <a:spLocks noGrp="1"/>
          </p:cNvSpPr>
          <p:nvPr>
            <p:ph idx="1"/>
          </p:nvPr>
        </p:nvSpPr>
        <p:spPr>
          <a:xfrm>
            <a:off x="107084" y="996907"/>
            <a:ext cx="9334746" cy="4351338"/>
          </a:xfrm>
        </p:spPr>
        <p:txBody>
          <a:bodyPr>
            <a:normAutofit/>
          </a:bodyPr>
          <a:lstStyle/>
          <a:p>
            <a:pPr marL="0" indent="0">
              <a:buNone/>
            </a:pPr>
            <a:r>
              <a:rPr lang="en-US" sz="2000" dirty="0"/>
              <a:t>When the ‘set output current’ command is processed, the PLC performs the following:</a:t>
            </a:r>
          </a:p>
          <a:p>
            <a:pPr marL="514350" indent="-514350">
              <a:buAutoNum type="arabicPeriod"/>
            </a:pPr>
            <a:r>
              <a:rPr lang="en-US" sz="2000" dirty="0"/>
              <a:t>If a “ramp to zero” or a “fast dump” event has been initiated, set the desired current to 0 A (this overwrites the value from EPICS). </a:t>
            </a:r>
          </a:p>
          <a:p>
            <a:pPr marL="514350" indent="-514350">
              <a:buAutoNum type="arabicPeriod"/>
            </a:pPr>
            <a:r>
              <a:rPr lang="en-US" sz="2000" dirty="0"/>
              <a:t>Determine if the setpoint has changed by comparing the desired current to the current setpoint stored from the last change.  </a:t>
            </a:r>
          </a:p>
          <a:p>
            <a:pPr marL="514350" indent="-514350">
              <a:buAutoNum type="arabicPeriod"/>
            </a:pPr>
            <a:r>
              <a:rPr lang="en-US" sz="2000" dirty="0"/>
              <a:t>If the setpoint has changed, verify that the new setpoint is within hard-coded limits (-2435 A &lt; setpoint &lt; 2435 A).</a:t>
            </a:r>
          </a:p>
          <a:p>
            <a:pPr marL="971550" lvl="1" indent="-514350">
              <a:buAutoNum type="arabicPeriod"/>
            </a:pPr>
            <a:r>
              <a:rPr lang="en-US" sz="1800" dirty="0"/>
              <a:t>If the setpoint is out of bounds, ignore the change, use the stored value, go to the next command</a:t>
            </a:r>
          </a:p>
          <a:p>
            <a:pPr marL="514350" indent="-514350">
              <a:buAutoNum type="arabicPeriod"/>
            </a:pPr>
            <a:r>
              <a:rPr lang="en-US" sz="2000" dirty="0"/>
              <a:t>If the setpoint is valid, store it for the next scan and send the command to the MPS.</a:t>
            </a:r>
          </a:p>
        </p:txBody>
      </p:sp>
      <p:pic>
        <p:nvPicPr>
          <p:cNvPr id="4" name="Picture 3">
            <a:extLst>
              <a:ext uri="{FF2B5EF4-FFF2-40B4-BE49-F238E27FC236}">
                <a16:creationId xmlns:a16="http://schemas.microsoft.com/office/drawing/2014/main" id="{8702C7A9-39A6-404B-8749-0E5A6464129B}"/>
              </a:ext>
            </a:extLst>
          </p:cNvPr>
          <p:cNvPicPr>
            <a:picLocks noChangeAspect="1"/>
          </p:cNvPicPr>
          <p:nvPr/>
        </p:nvPicPr>
        <p:blipFill>
          <a:blip r:embed="rId2"/>
          <a:stretch>
            <a:fillRect/>
          </a:stretch>
        </p:blipFill>
        <p:spPr>
          <a:xfrm>
            <a:off x="3508169" y="4516822"/>
            <a:ext cx="5175662" cy="2322238"/>
          </a:xfrm>
          <a:prstGeom prst="rect">
            <a:avLst/>
          </a:prstGeom>
        </p:spPr>
      </p:pic>
    </p:spTree>
    <p:extLst>
      <p:ext uri="{BB962C8B-B14F-4D97-AF65-F5344CB8AC3E}">
        <p14:creationId xmlns:p14="http://schemas.microsoft.com/office/powerpoint/2010/main" val="970100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78248-32E5-456B-ACC2-C2EA243A0F93}"/>
              </a:ext>
            </a:extLst>
          </p:cNvPr>
          <p:cNvSpPr>
            <a:spLocks noGrp="1"/>
          </p:cNvSpPr>
          <p:nvPr>
            <p:ph type="title"/>
          </p:nvPr>
        </p:nvSpPr>
        <p:spPr>
          <a:xfrm>
            <a:off x="0" y="0"/>
            <a:ext cx="10515600" cy="1325563"/>
          </a:xfrm>
        </p:spPr>
        <p:txBody>
          <a:bodyPr/>
          <a:lstStyle/>
          <a:p>
            <a:r>
              <a:rPr lang="en-US" dirty="0"/>
              <a:t>Polarity Reversal</a:t>
            </a:r>
          </a:p>
        </p:txBody>
      </p:sp>
      <p:sp>
        <p:nvSpPr>
          <p:cNvPr id="3" name="Content Placeholder 2">
            <a:extLst>
              <a:ext uri="{FF2B5EF4-FFF2-40B4-BE49-F238E27FC236}">
                <a16:creationId xmlns:a16="http://schemas.microsoft.com/office/drawing/2014/main" id="{D9732BC0-D9AD-451F-9BE2-CE23800F67A1}"/>
              </a:ext>
            </a:extLst>
          </p:cNvPr>
          <p:cNvSpPr>
            <a:spLocks noGrp="1"/>
          </p:cNvSpPr>
          <p:nvPr>
            <p:ph idx="1"/>
          </p:nvPr>
        </p:nvSpPr>
        <p:spPr>
          <a:xfrm>
            <a:off x="83987" y="952532"/>
            <a:ext cx="10515600" cy="1944790"/>
          </a:xfrm>
        </p:spPr>
        <p:txBody>
          <a:bodyPr/>
          <a:lstStyle/>
          <a:p>
            <a:r>
              <a:rPr lang="en-US" dirty="0"/>
              <a:t>Polarity reversal by PLC is the same as changing it on the </a:t>
            </a:r>
            <a:r>
              <a:rPr lang="en-US" dirty="0" err="1"/>
              <a:t>Danfysik</a:t>
            </a:r>
            <a:r>
              <a:rPr lang="en-US" dirty="0"/>
              <a:t> local control panel – simply change the sign of the current and the </a:t>
            </a:r>
            <a:r>
              <a:rPr lang="en-US" dirty="0" err="1"/>
              <a:t>Danfysik</a:t>
            </a:r>
            <a:r>
              <a:rPr lang="en-US" dirty="0"/>
              <a:t> takes the necessary steps.   </a:t>
            </a:r>
          </a:p>
          <a:p>
            <a:r>
              <a:rPr lang="en-US" dirty="0"/>
              <a:t>From the </a:t>
            </a:r>
            <a:r>
              <a:rPr lang="en-US" dirty="0" err="1"/>
              <a:t>Danfysik</a:t>
            </a:r>
            <a:r>
              <a:rPr lang="en-US" dirty="0"/>
              <a:t> Manual (p14):</a:t>
            </a:r>
          </a:p>
        </p:txBody>
      </p:sp>
      <p:sp>
        <p:nvSpPr>
          <p:cNvPr id="6" name="Content Placeholder 2">
            <a:extLst>
              <a:ext uri="{FF2B5EF4-FFF2-40B4-BE49-F238E27FC236}">
                <a16:creationId xmlns:a16="http://schemas.microsoft.com/office/drawing/2014/main" id="{4C600E0D-E17B-4A8A-95B0-4BC3DF3EB314}"/>
              </a:ext>
            </a:extLst>
          </p:cNvPr>
          <p:cNvSpPr txBox="1">
            <a:spLocks/>
          </p:cNvSpPr>
          <p:nvPr/>
        </p:nvSpPr>
        <p:spPr>
          <a:xfrm>
            <a:off x="83987" y="6026057"/>
            <a:ext cx="10515600" cy="831943"/>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NOTE: The MPS internal sequence of operations for a polarity reversal is under control of the </a:t>
            </a:r>
            <a:r>
              <a:rPr lang="en-US" dirty="0" err="1"/>
              <a:t>Danfysik</a:t>
            </a:r>
            <a:r>
              <a:rPr lang="en-US" dirty="0"/>
              <a:t> controller – the PLC simply requests a new output current  </a:t>
            </a:r>
          </a:p>
        </p:txBody>
      </p:sp>
      <p:pic>
        <p:nvPicPr>
          <p:cNvPr id="5" name="Picture 4">
            <a:extLst>
              <a:ext uri="{FF2B5EF4-FFF2-40B4-BE49-F238E27FC236}">
                <a16:creationId xmlns:a16="http://schemas.microsoft.com/office/drawing/2014/main" id="{4B49D842-3ED4-4A3D-8F06-93250F5A6E8C}"/>
              </a:ext>
            </a:extLst>
          </p:cNvPr>
          <p:cNvPicPr>
            <a:picLocks noChangeAspect="1"/>
          </p:cNvPicPr>
          <p:nvPr/>
        </p:nvPicPr>
        <p:blipFill>
          <a:blip r:embed="rId2"/>
          <a:stretch>
            <a:fillRect/>
          </a:stretch>
        </p:blipFill>
        <p:spPr>
          <a:xfrm>
            <a:off x="2290762" y="2897322"/>
            <a:ext cx="7610475" cy="2905125"/>
          </a:xfrm>
          <a:prstGeom prst="rect">
            <a:avLst/>
          </a:prstGeom>
        </p:spPr>
      </p:pic>
    </p:spTree>
    <p:extLst>
      <p:ext uri="{BB962C8B-B14F-4D97-AF65-F5344CB8AC3E}">
        <p14:creationId xmlns:p14="http://schemas.microsoft.com/office/powerpoint/2010/main" val="107433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04F-B214-4D4C-9B1E-FCBCF6CC1818}"/>
              </a:ext>
            </a:extLst>
          </p:cNvPr>
          <p:cNvSpPr>
            <a:spLocks noGrp="1"/>
          </p:cNvSpPr>
          <p:nvPr>
            <p:ph type="title"/>
          </p:nvPr>
        </p:nvSpPr>
        <p:spPr>
          <a:xfrm>
            <a:off x="0" y="0"/>
            <a:ext cx="10515600" cy="1325563"/>
          </a:xfrm>
        </p:spPr>
        <p:txBody>
          <a:bodyPr/>
          <a:lstStyle/>
          <a:p>
            <a:r>
              <a:rPr lang="en-US" dirty="0"/>
              <a:t>Observations</a:t>
            </a:r>
          </a:p>
        </p:txBody>
      </p:sp>
      <p:sp>
        <p:nvSpPr>
          <p:cNvPr id="3" name="Content Placeholder 2">
            <a:extLst>
              <a:ext uri="{FF2B5EF4-FFF2-40B4-BE49-F238E27FC236}">
                <a16:creationId xmlns:a16="http://schemas.microsoft.com/office/drawing/2014/main" id="{00DE7DB5-A81C-44A4-9FBC-DA2F30D40001}"/>
              </a:ext>
            </a:extLst>
          </p:cNvPr>
          <p:cNvSpPr>
            <a:spLocks noGrp="1"/>
          </p:cNvSpPr>
          <p:nvPr>
            <p:ph idx="1"/>
          </p:nvPr>
        </p:nvSpPr>
        <p:spPr>
          <a:xfrm>
            <a:off x="838200" y="982477"/>
            <a:ext cx="10515600" cy="5572702"/>
          </a:xfrm>
        </p:spPr>
        <p:txBody>
          <a:bodyPr>
            <a:normAutofit fontScale="77500" lnSpcReduction="20000"/>
          </a:bodyPr>
          <a:lstStyle/>
          <a:p>
            <a:pPr marL="0" indent="0">
              <a:buNone/>
            </a:pPr>
            <a:r>
              <a:rPr lang="en-US" dirty="0"/>
              <a:t>Internal to the MPS, a polarity change requires two things to happen:</a:t>
            </a:r>
          </a:p>
          <a:p>
            <a:pPr marL="514350" indent="-514350">
              <a:buAutoNum type="arabicPeriod"/>
            </a:pPr>
            <a:r>
              <a:rPr lang="en-US" dirty="0"/>
              <a:t>Send a 24 V pulse to the latching relay K8A. This changes the which K8A contact is connected to the motorized polarity switch (</a:t>
            </a:r>
            <a:r>
              <a:rPr lang="en-US" sz="2200" dirty="0"/>
              <a:t>dwg 92131, sheet 4</a:t>
            </a:r>
            <a:r>
              <a:rPr lang="en-US" dirty="0"/>
              <a:t>)</a:t>
            </a:r>
          </a:p>
          <a:p>
            <a:pPr marL="514350" indent="-514350">
              <a:buAutoNum type="arabicPeriod" startAt="2"/>
            </a:pPr>
            <a:r>
              <a:rPr lang="en-US" dirty="0"/>
              <a:t>Turn OFF the MPS.  This de-energizes relay K2A, which allows a NC contact to close providing 230 VAC to the motorized polarity switch (</a:t>
            </a:r>
            <a:r>
              <a:rPr lang="en-US" sz="2200" i="1" dirty="0"/>
              <a:t>MPS_IS_OFF (230 V),  </a:t>
            </a:r>
            <a:r>
              <a:rPr lang="en-US" sz="2200" dirty="0"/>
              <a:t>dwg 92278</a:t>
            </a:r>
            <a:r>
              <a:rPr lang="en-US" dirty="0"/>
              <a:t>)</a:t>
            </a:r>
          </a:p>
          <a:p>
            <a:pPr marL="514350" indent="-514350">
              <a:buAutoNum type="arabicPeriod" startAt="2"/>
            </a:pPr>
            <a:endParaRPr lang="en-US" dirty="0"/>
          </a:p>
          <a:p>
            <a:pPr marL="0" indent="0">
              <a:buNone/>
            </a:pPr>
            <a:r>
              <a:rPr lang="en-US" dirty="0"/>
              <a:t>This means it is possible for a polarity change event to be ‘staged’ while at high current.  That is, the latching relay could be pulsed, which would change its state, but the polarity change couldn’t occur until the main contactor was disabled.  Anything disabling the main contactor would make 230 VAC available to the motorized polarity switch, driving a position change.  This could be initiated from any event that opens the dump circuit: a quench, an Estop, an operator initiated power-off, etc.  Any of these events could be initiated while at high current with disastrous results.</a:t>
            </a:r>
          </a:p>
          <a:p>
            <a:pPr marL="0" indent="0">
              <a:buNone/>
            </a:pPr>
            <a:r>
              <a:rPr lang="en-US" dirty="0"/>
              <a:t>Because the polarity change sequence is controlled by software within the </a:t>
            </a:r>
            <a:r>
              <a:rPr lang="en-US" dirty="0" err="1"/>
              <a:t>Danfysik</a:t>
            </a:r>
            <a:r>
              <a:rPr lang="en-US" dirty="0"/>
              <a:t>, an out of sequence pulse to the latching relay could occur due to any number of unforeseen issues: a firmware bug, programming errors, a malformed RS232 command, etc.  </a:t>
            </a:r>
          </a:p>
          <a:p>
            <a:pPr marL="0" indent="0">
              <a:buNone/>
            </a:pPr>
            <a:r>
              <a:rPr lang="en-US" dirty="0"/>
              <a:t>This type of failure can be prevented by interlocking the motorized polarity switch power source with an independent current measurement such that the 230V power is only available when there are ~0 A in the magnet.</a:t>
            </a:r>
          </a:p>
        </p:txBody>
      </p:sp>
    </p:spTree>
    <p:extLst>
      <p:ext uri="{BB962C8B-B14F-4D97-AF65-F5344CB8AC3E}">
        <p14:creationId xmlns:p14="http://schemas.microsoft.com/office/powerpoint/2010/main" val="239928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E44A9D-4CEE-4561-860A-142C01D6FBFD}"/>
              </a:ext>
            </a:extLst>
          </p:cNvPr>
          <p:cNvPicPr>
            <a:picLocks noChangeAspect="1"/>
          </p:cNvPicPr>
          <p:nvPr/>
        </p:nvPicPr>
        <p:blipFill rotWithShape="1">
          <a:blip r:embed="rId2"/>
          <a:srcRect t="29381"/>
          <a:stretch/>
        </p:blipFill>
        <p:spPr>
          <a:xfrm>
            <a:off x="2867891" y="4037610"/>
            <a:ext cx="5077134" cy="2669536"/>
          </a:xfrm>
          <a:prstGeom prst="rect">
            <a:avLst/>
          </a:prstGeom>
        </p:spPr>
      </p:pic>
      <p:sp>
        <p:nvSpPr>
          <p:cNvPr id="2" name="Title 1">
            <a:extLst>
              <a:ext uri="{FF2B5EF4-FFF2-40B4-BE49-F238E27FC236}">
                <a16:creationId xmlns:a16="http://schemas.microsoft.com/office/drawing/2014/main" id="{838AE867-EC4E-4840-A9A7-1BC4FBA55D76}"/>
              </a:ext>
            </a:extLst>
          </p:cNvPr>
          <p:cNvSpPr>
            <a:spLocks noGrp="1"/>
          </p:cNvSpPr>
          <p:nvPr>
            <p:ph type="title"/>
          </p:nvPr>
        </p:nvSpPr>
        <p:spPr>
          <a:xfrm>
            <a:off x="0" y="18255"/>
            <a:ext cx="10515600" cy="1325563"/>
          </a:xfrm>
        </p:spPr>
        <p:txBody>
          <a:bodyPr/>
          <a:lstStyle/>
          <a:p>
            <a:r>
              <a:rPr lang="en-US" dirty="0"/>
              <a:t>Hardware Recommendations</a:t>
            </a:r>
          </a:p>
        </p:txBody>
      </p:sp>
      <p:sp>
        <p:nvSpPr>
          <p:cNvPr id="3" name="Content Placeholder 2">
            <a:extLst>
              <a:ext uri="{FF2B5EF4-FFF2-40B4-BE49-F238E27FC236}">
                <a16:creationId xmlns:a16="http://schemas.microsoft.com/office/drawing/2014/main" id="{A69A0830-C3B5-464B-9E51-56E11449A30F}"/>
              </a:ext>
            </a:extLst>
          </p:cNvPr>
          <p:cNvSpPr>
            <a:spLocks noGrp="1"/>
          </p:cNvSpPr>
          <p:nvPr>
            <p:ph idx="1"/>
          </p:nvPr>
        </p:nvSpPr>
        <p:spPr>
          <a:xfrm>
            <a:off x="838200" y="1041854"/>
            <a:ext cx="10515600" cy="4351338"/>
          </a:xfrm>
        </p:spPr>
        <p:txBody>
          <a:bodyPr/>
          <a:lstStyle/>
          <a:p>
            <a:pPr marL="0" indent="0">
              <a:buNone/>
            </a:pPr>
            <a:r>
              <a:rPr lang="en-US" dirty="0"/>
              <a:t>Hardware Recommendation</a:t>
            </a:r>
          </a:p>
          <a:p>
            <a:r>
              <a:rPr lang="en-US" dirty="0"/>
              <a:t>Interlock the 230V MPW_IS_OFF signal with an independent current measurement</a:t>
            </a:r>
          </a:p>
          <a:p>
            <a:pPr lvl="1"/>
            <a:r>
              <a:rPr lang="en-US" dirty="0"/>
              <a:t>Put a PLC-controlled relay with an NO contact between the K8A contacts and 230 V</a:t>
            </a:r>
          </a:p>
          <a:p>
            <a:pPr lvl="1"/>
            <a:r>
              <a:rPr lang="en-US" dirty="0"/>
              <a:t>Program the PLC to close the contact when </a:t>
            </a:r>
            <a:r>
              <a:rPr lang="en-US" i="1" dirty="0"/>
              <a:t>-0.5 A &lt; Current &lt; 0.5 A</a:t>
            </a:r>
          </a:p>
          <a:p>
            <a:pPr lvl="1"/>
            <a:r>
              <a:rPr lang="en-US" dirty="0"/>
              <a:t>Ensure PLC current measurement independent of MPS measurement</a:t>
            </a:r>
          </a:p>
          <a:p>
            <a:pPr lvl="1"/>
            <a:endParaRPr lang="en-US" dirty="0"/>
          </a:p>
          <a:p>
            <a:endParaRPr lang="en-US" dirty="0"/>
          </a:p>
        </p:txBody>
      </p:sp>
      <p:cxnSp>
        <p:nvCxnSpPr>
          <p:cNvPr id="7" name="Straight Connector 6">
            <a:extLst>
              <a:ext uri="{FF2B5EF4-FFF2-40B4-BE49-F238E27FC236}">
                <a16:creationId xmlns:a16="http://schemas.microsoft.com/office/drawing/2014/main" id="{7CD81DF3-E9F2-4351-902C-DE10F6C065ED}"/>
              </a:ext>
            </a:extLst>
          </p:cNvPr>
          <p:cNvCxnSpPr>
            <a:cxnSpLocks/>
          </p:cNvCxnSpPr>
          <p:nvPr/>
        </p:nvCxnSpPr>
        <p:spPr>
          <a:xfrm flipH="1">
            <a:off x="2825770" y="5111771"/>
            <a:ext cx="281049" cy="15437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835ABF6-8537-4428-8188-8484EDEFCFAC}"/>
              </a:ext>
            </a:extLst>
          </p:cNvPr>
          <p:cNvSpPr/>
          <p:nvPr/>
        </p:nvSpPr>
        <p:spPr>
          <a:xfrm>
            <a:off x="2908896" y="4660509"/>
            <a:ext cx="120734" cy="2767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E3221FB-9DEE-435B-8536-3BBE0598EA4D}"/>
              </a:ext>
            </a:extLst>
          </p:cNvPr>
          <p:cNvSpPr/>
          <p:nvPr/>
        </p:nvSpPr>
        <p:spPr>
          <a:xfrm>
            <a:off x="3106819" y="5236460"/>
            <a:ext cx="5343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FF54230-6AA9-4259-97DA-762554315A84}"/>
              </a:ext>
            </a:extLst>
          </p:cNvPr>
          <p:cNvSpPr/>
          <p:nvPr/>
        </p:nvSpPr>
        <p:spPr>
          <a:xfrm>
            <a:off x="2773320" y="5236460"/>
            <a:ext cx="5343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E554C38-38EE-42BE-9BD0-7BB2788F72E1}"/>
              </a:ext>
            </a:extLst>
          </p:cNvPr>
          <p:cNvCxnSpPr>
            <a:stCxn id="9" idx="2"/>
          </p:cNvCxnSpPr>
          <p:nvPr/>
        </p:nvCxnSpPr>
        <p:spPr>
          <a:xfrm flipH="1">
            <a:off x="2966294" y="4937231"/>
            <a:ext cx="2969" cy="19436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71943D10-2B3E-427E-8AED-6E960FAB7D6E}"/>
              </a:ext>
            </a:extLst>
          </p:cNvPr>
          <p:cNvPicPr>
            <a:picLocks noChangeAspect="1"/>
          </p:cNvPicPr>
          <p:nvPr/>
        </p:nvPicPr>
        <p:blipFill>
          <a:blip r:embed="rId3"/>
          <a:stretch>
            <a:fillRect/>
          </a:stretch>
        </p:blipFill>
        <p:spPr>
          <a:xfrm>
            <a:off x="1499153" y="5079489"/>
            <a:ext cx="1080684" cy="313942"/>
          </a:xfrm>
          <a:prstGeom prst="rect">
            <a:avLst/>
          </a:prstGeom>
        </p:spPr>
      </p:pic>
      <p:cxnSp>
        <p:nvCxnSpPr>
          <p:cNvPr id="12" name="Straight Connector 11">
            <a:extLst>
              <a:ext uri="{FF2B5EF4-FFF2-40B4-BE49-F238E27FC236}">
                <a16:creationId xmlns:a16="http://schemas.microsoft.com/office/drawing/2014/main" id="{2A4FB1DC-2F31-4243-A92C-11E654099F4C}"/>
              </a:ext>
            </a:extLst>
          </p:cNvPr>
          <p:cNvCxnSpPr>
            <a:cxnSpLocks/>
          </p:cNvCxnSpPr>
          <p:nvPr/>
        </p:nvCxnSpPr>
        <p:spPr>
          <a:xfrm flipH="1">
            <a:off x="2544721" y="5251430"/>
            <a:ext cx="24984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B41D0DEF-3200-4A40-AFF4-80052A07445F}"/>
              </a:ext>
            </a:extLst>
          </p:cNvPr>
          <p:cNvSpPr/>
          <p:nvPr/>
        </p:nvSpPr>
        <p:spPr>
          <a:xfrm>
            <a:off x="3548063" y="5188960"/>
            <a:ext cx="666750" cy="1543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336B2B4-ECCC-43EE-9F7B-97B55A395762}"/>
              </a:ext>
            </a:extLst>
          </p:cNvPr>
          <p:cNvCxnSpPr>
            <a:cxnSpLocks/>
          </p:cNvCxnSpPr>
          <p:nvPr/>
        </p:nvCxnSpPr>
        <p:spPr>
          <a:xfrm flipH="1" flipV="1">
            <a:off x="3133539" y="5259319"/>
            <a:ext cx="1081274" cy="2286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93FDEC5A-18D1-424A-BD12-BD01E19B0F92}"/>
              </a:ext>
            </a:extLst>
          </p:cNvPr>
          <p:cNvSpPr txBox="1"/>
          <p:nvPr/>
        </p:nvSpPr>
        <p:spPr>
          <a:xfrm>
            <a:off x="1266825" y="4306909"/>
            <a:ext cx="2110834" cy="369332"/>
          </a:xfrm>
          <a:prstGeom prst="rect">
            <a:avLst/>
          </a:prstGeom>
          <a:noFill/>
        </p:spPr>
        <p:txBody>
          <a:bodyPr wrap="none" rtlCol="0">
            <a:spAutoFit/>
          </a:bodyPr>
          <a:lstStyle/>
          <a:p>
            <a:r>
              <a:rPr lang="en-US" dirty="0"/>
              <a:t>PLC Controlled Relay</a:t>
            </a:r>
          </a:p>
        </p:txBody>
      </p:sp>
      <p:cxnSp>
        <p:nvCxnSpPr>
          <p:cNvPr id="36" name="Straight Arrow Connector 35">
            <a:extLst>
              <a:ext uri="{FF2B5EF4-FFF2-40B4-BE49-F238E27FC236}">
                <a16:creationId xmlns:a16="http://schemas.microsoft.com/office/drawing/2014/main" id="{69A7D8CA-49C6-4C6F-AEE2-33D1DACBD07D}"/>
              </a:ext>
            </a:extLst>
          </p:cNvPr>
          <p:cNvCxnSpPr/>
          <p:nvPr/>
        </p:nvCxnSpPr>
        <p:spPr>
          <a:xfrm>
            <a:off x="2333625" y="4690221"/>
            <a:ext cx="575271" cy="1052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DD0FE8B-2E11-4A03-91D2-D1F5E0DE012C}"/>
              </a:ext>
            </a:extLst>
          </p:cNvPr>
          <p:cNvCxnSpPr>
            <a:cxnSpLocks/>
          </p:cNvCxnSpPr>
          <p:nvPr/>
        </p:nvCxnSpPr>
        <p:spPr>
          <a:xfrm>
            <a:off x="2908896" y="4728950"/>
            <a:ext cx="120734" cy="13836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618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AE867-EC4E-4840-A9A7-1BC4FBA55D76}"/>
              </a:ext>
            </a:extLst>
          </p:cNvPr>
          <p:cNvSpPr>
            <a:spLocks noGrp="1"/>
          </p:cNvSpPr>
          <p:nvPr>
            <p:ph type="title"/>
          </p:nvPr>
        </p:nvSpPr>
        <p:spPr>
          <a:xfrm>
            <a:off x="0" y="18255"/>
            <a:ext cx="10515600" cy="1325563"/>
          </a:xfrm>
        </p:spPr>
        <p:txBody>
          <a:bodyPr/>
          <a:lstStyle/>
          <a:p>
            <a:r>
              <a:rPr lang="en-US" dirty="0"/>
              <a:t>Software Recommendations</a:t>
            </a:r>
          </a:p>
        </p:txBody>
      </p:sp>
      <p:sp>
        <p:nvSpPr>
          <p:cNvPr id="3" name="Content Placeholder 2">
            <a:extLst>
              <a:ext uri="{FF2B5EF4-FFF2-40B4-BE49-F238E27FC236}">
                <a16:creationId xmlns:a16="http://schemas.microsoft.com/office/drawing/2014/main" id="{A69A0830-C3B5-464B-9E51-56E11449A30F}"/>
              </a:ext>
            </a:extLst>
          </p:cNvPr>
          <p:cNvSpPr>
            <a:spLocks noGrp="1"/>
          </p:cNvSpPr>
          <p:nvPr>
            <p:ph idx="1"/>
          </p:nvPr>
        </p:nvSpPr>
        <p:spPr>
          <a:xfrm>
            <a:off x="838200" y="1041853"/>
            <a:ext cx="10515600" cy="5347071"/>
          </a:xfrm>
        </p:spPr>
        <p:txBody>
          <a:bodyPr>
            <a:normAutofit/>
          </a:bodyPr>
          <a:lstStyle/>
          <a:p>
            <a:pPr marL="0" indent="0">
              <a:buNone/>
            </a:pPr>
            <a:r>
              <a:rPr lang="en-US" dirty="0"/>
              <a:t>PLC Software Recommendations</a:t>
            </a:r>
          </a:p>
          <a:p>
            <a:pPr marL="0" indent="0">
              <a:buNone/>
            </a:pPr>
            <a:r>
              <a:rPr lang="en-US" dirty="0"/>
              <a:t>Option A (simple to implement):</a:t>
            </a:r>
          </a:p>
          <a:p>
            <a:r>
              <a:rPr lang="en-US" dirty="0"/>
              <a:t>Modify logic so the ‘sign’ of the output current setpoint can’t be changed unless current is at ~0 A.</a:t>
            </a:r>
          </a:p>
          <a:p>
            <a:pPr marL="0" indent="0">
              <a:buNone/>
            </a:pPr>
            <a:endParaRPr lang="en-US" dirty="0"/>
          </a:p>
          <a:p>
            <a:pPr marL="0" indent="0">
              <a:buNone/>
            </a:pPr>
            <a:r>
              <a:rPr lang="en-US" dirty="0"/>
              <a:t>Option B (more difficult to implement):</a:t>
            </a:r>
          </a:p>
          <a:p>
            <a:r>
              <a:rPr lang="en-US" dirty="0"/>
              <a:t>Modify the PLC logic such that an output current setpoint with a different ‘sign’ from the actual current initiates a sequence of setpoint changes:</a:t>
            </a:r>
          </a:p>
          <a:p>
            <a:pPr lvl="1"/>
            <a:r>
              <a:rPr lang="en-US" dirty="0"/>
              <a:t>Ramp to 0</a:t>
            </a:r>
          </a:p>
          <a:p>
            <a:pPr lvl="1"/>
            <a:r>
              <a:rPr lang="en-US" dirty="0"/>
              <a:t>Ramp to new setpoint.</a:t>
            </a:r>
          </a:p>
        </p:txBody>
      </p:sp>
    </p:spTree>
    <p:extLst>
      <p:ext uri="{BB962C8B-B14F-4D97-AF65-F5344CB8AC3E}">
        <p14:creationId xmlns:p14="http://schemas.microsoft.com/office/powerpoint/2010/main" val="2432355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785</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Hall B Solenoid MPS Failure PLC Review</vt:lpstr>
      <vt:lpstr>MPS Control By PLC (highly simplified)</vt:lpstr>
      <vt:lpstr>Adjusting Current Output Setpoint</vt:lpstr>
      <vt:lpstr>Polarity Reversal</vt:lpstr>
      <vt:lpstr>Observations</vt:lpstr>
      <vt:lpstr>Hardware Recommendations</vt:lpstr>
      <vt:lpstr>Software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Ballard</dc:creator>
  <cp:lastModifiedBy>Josh Ballard</cp:lastModifiedBy>
  <cp:revision>10</cp:revision>
  <dcterms:created xsi:type="dcterms:W3CDTF">2022-11-15T21:34:12Z</dcterms:created>
  <dcterms:modified xsi:type="dcterms:W3CDTF">2022-11-16T13:32:59Z</dcterms:modified>
</cp:coreProperties>
</file>