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9" r:id="rId8"/>
    <p:sldId id="264" r:id="rId9"/>
    <p:sldId id="265" r:id="rId10"/>
    <p:sldId id="267" r:id="rId11"/>
    <p:sldId id="272" r:id="rId12"/>
    <p:sldId id="271" r:id="rId13"/>
    <p:sldId id="27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6217" autoAdjust="0"/>
    <p:restoredTop sz="94660"/>
  </p:normalViewPr>
  <p:slideViewPr>
    <p:cSldViewPr>
      <p:cViewPr varScale="1">
        <p:scale>
          <a:sx n="108" d="100"/>
          <a:sy n="108" d="100"/>
        </p:scale>
        <p:origin x="-94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02CBB-C775-4EA2-9FA2-8976F2309DC1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61A3-9A69-4572-B765-803B831DA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049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02CBB-C775-4EA2-9FA2-8976F2309DC1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61A3-9A69-4572-B765-803B831DA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491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02CBB-C775-4EA2-9FA2-8976F2309DC1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61A3-9A69-4572-B765-803B831DA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375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02CBB-C775-4EA2-9FA2-8976F2309DC1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61A3-9A69-4572-B765-803B831DA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914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02CBB-C775-4EA2-9FA2-8976F2309DC1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61A3-9A69-4572-B765-803B831DA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042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02CBB-C775-4EA2-9FA2-8976F2309DC1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61A3-9A69-4572-B765-803B831DA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701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02CBB-C775-4EA2-9FA2-8976F2309DC1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61A3-9A69-4572-B765-803B831DA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7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02CBB-C775-4EA2-9FA2-8976F2309DC1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61A3-9A69-4572-B765-803B831DA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503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02CBB-C775-4EA2-9FA2-8976F2309DC1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61A3-9A69-4572-B765-803B831DA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40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02CBB-C775-4EA2-9FA2-8976F2309DC1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61A3-9A69-4572-B765-803B831DA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356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02CBB-C775-4EA2-9FA2-8976F2309DC1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61A3-9A69-4572-B765-803B831DA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686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02CBB-C775-4EA2-9FA2-8976F2309DC1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561A3-9A69-4572-B765-803B831DA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33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1"/>
            <a:ext cx="7924800" cy="449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Hall B </a:t>
            </a:r>
            <a:r>
              <a:rPr lang="en-US" dirty="0"/>
              <a:t>MVT </a:t>
            </a:r>
            <a:r>
              <a:rPr lang="en-US" dirty="0" smtClean="0"/>
              <a:t>Gas </a:t>
            </a:r>
            <a:r>
              <a:rPr lang="en-US" dirty="0"/>
              <a:t>Mixing </a:t>
            </a:r>
            <a:r>
              <a:rPr lang="en-US" dirty="0" smtClean="0"/>
              <a:t>System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700" dirty="0" smtClean="0"/>
              <a:t>George Jacobs</a:t>
            </a:r>
            <a:br>
              <a:rPr lang="en-US" sz="2700" dirty="0" smtClean="0"/>
            </a:br>
            <a:r>
              <a:rPr lang="en-US" sz="2700" dirty="0" smtClean="0"/>
              <a:t>Physics DSG</a:t>
            </a:r>
            <a:br>
              <a:rPr lang="en-US" sz="2700" dirty="0" smtClean="0"/>
            </a:br>
            <a:r>
              <a:rPr lang="en-US" sz="2700" dirty="0" smtClean="0"/>
              <a:t>6/24/2016</a:t>
            </a:r>
            <a:br>
              <a:rPr lang="en-US" sz="2700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3756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System Shut Down Sequence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The MVT gas GUI has a System </a:t>
            </a:r>
            <a:r>
              <a:rPr lang="en-US" sz="2400" dirty="0" smtClean="0"/>
              <a:t>Shut Down </a:t>
            </a:r>
            <a:r>
              <a:rPr lang="en-US" sz="2400" dirty="0"/>
              <a:t>button</a:t>
            </a:r>
          </a:p>
          <a:p>
            <a:r>
              <a:rPr lang="en-US" sz="2400" dirty="0"/>
              <a:t>When the System </a:t>
            </a:r>
            <a:r>
              <a:rPr lang="en-US" sz="2400" dirty="0" smtClean="0"/>
              <a:t>Shut Down </a:t>
            </a:r>
            <a:r>
              <a:rPr lang="en-US" sz="2400" dirty="0"/>
              <a:t>Button is clicked the </a:t>
            </a:r>
            <a:r>
              <a:rPr lang="en-US" sz="2400" dirty="0" err="1"/>
              <a:t>cRio</a:t>
            </a:r>
            <a:r>
              <a:rPr lang="en-US" sz="2400" dirty="0"/>
              <a:t> runs the </a:t>
            </a:r>
            <a:r>
              <a:rPr lang="en-US" sz="2400" dirty="0" smtClean="0"/>
              <a:t>shut down program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000" dirty="0"/>
              <a:t>Argon Purge is initiated – The C4H10 and CF4 MFCs close, the argon MFCs flow at the purge rate of 650 </a:t>
            </a:r>
            <a:r>
              <a:rPr lang="en-US" sz="2000" dirty="0" err="1"/>
              <a:t>sccm</a:t>
            </a:r>
            <a:r>
              <a:rPr lang="en-US" sz="2000" dirty="0"/>
              <a:t> and 325 </a:t>
            </a:r>
            <a:r>
              <a:rPr lang="en-US" sz="2000" dirty="0" err="1"/>
              <a:t>sccm</a:t>
            </a:r>
            <a:endParaRPr lang="en-US" sz="2000" dirty="0"/>
          </a:p>
          <a:p>
            <a:pPr marL="914400" lvl="1" indent="-457200">
              <a:buFont typeface="+mj-lt"/>
              <a:buAutoNum type="arabicParenR"/>
            </a:pPr>
            <a:r>
              <a:rPr lang="en-US" sz="2000" dirty="0"/>
              <a:t>Argon Purge continues for 4 hours or 156 liters total flow for MIX1 and 78 liters total flow for </a:t>
            </a:r>
            <a:r>
              <a:rPr lang="en-US" sz="2000" dirty="0" smtClean="0"/>
              <a:t>MIX2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000" dirty="0" smtClean="0"/>
              <a:t>The </a:t>
            </a:r>
            <a:r>
              <a:rPr lang="en-US" sz="2000" dirty="0" err="1" smtClean="0"/>
              <a:t>cRio</a:t>
            </a:r>
            <a:r>
              <a:rPr lang="en-US" sz="2000" dirty="0" smtClean="0"/>
              <a:t> turns off the argon purge and turns off all the MFCs</a:t>
            </a:r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095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Integration with the FT and </a:t>
            </a:r>
            <a:r>
              <a:rPr lang="en-US" sz="3600" dirty="0" err="1" smtClean="0"/>
              <a:t>Saclay</a:t>
            </a:r>
            <a:r>
              <a:rPr lang="en-US" sz="3600" dirty="0" smtClean="0"/>
              <a:t> PLC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/>
              <a:t>Current gas distribution system in hall requires manual flow adjustments and operation of the valves in the distribution </a:t>
            </a:r>
            <a:r>
              <a:rPr lang="en-US" sz="2800" dirty="0" smtClean="0"/>
              <a:t>racks for system start, purge, and shut down. </a:t>
            </a:r>
          </a:p>
          <a:p>
            <a:r>
              <a:rPr lang="en-US" sz="2800" dirty="0" smtClean="0"/>
              <a:t>Mixing System Startup Sequence automation</a:t>
            </a:r>
          </a:p>
          <a:p>
            <a:r>
              <a:rPr lang="en-US" sz="2800" dirty="0" smtClean="0"/>
              <a:t>Mixing System Purge automation</a:t>
            </a:r>
          </a:p>
          <a:p>
            <a:r>
              <a:rPr lang="en-US" sz="2800" dirty="0" smtClean="0"/>
              <a:t>Mixing System Shut Down Sequence automation</a:t>
            </a:r>
          </a:p>
          <a:p>
            <a:r>
              <a:rPr lang="en-US" sz="2800" dirty="0" smtClean="0"/>
              <a:t>Automatic Mixing System Shut Down in case of Large Downstream Leak</a:t>
            </a:r>
          </a:p>
          <a:p>
            <a:r>
              <a:rPr lang="en-US" sz="2800" dirty="0" smtClean="0"/>
              <a:t>EPICS Signals from </a:t>
            </a:r>
            <a:r>
              <a:rPr lang="en-US" sz="2800" dirty="0" err="1" smtClean="0"/>
              <a:t>Saclay</a:t>
            </a:r>
            <a:r>
              <a:rPr lang="en-US" sz="2800" dirty="0" smtClean="0"/>
              <a:t> PLC for EPICS GUI</a:t>
            </a:r>
          </a:p>
          <a:p>
            <a:r>
              <a:rPr lang="en-US" sz="2800" dirty="0" smtClean="0"/>
              <a:t>Detector Total Gas Flow Signals for Mixing System Optimization.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3639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Critical Path Includes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Purchase Components</a:t>
            </a:r>
          </a:p>
          <a:p>
            <a:r>
              <a:rPr lang="en-US" sz="2800" dirty="0" smtClean="0"/>
              <a:t>Fabricate and Install Gas Shed Valve </a:t>
            </a:r>
            <a:r>
              <a:rPr lang="en-US" sz="2800" dirty="0" smtClean="0"/>
              <a:t>Panel</a:t>
            </a:r>
          </a:p>
          <a:p>
            <a:r>
              <a:rPr lang="en-US" sz="2800" dirty="0" smtClean="0"/>
              <a:t>Fabricate and Install scales and regulators for the C4H10 and CF4 Cylinders</a:t>
            </a:r>
            <a:endParaRPr lang="en-US" sz="2800" dirty="0" smtClean="0"/>
          </a:p>
          <a:p>
            <a:r>
              <a:rPr lang="en-US" sz="2800" dirty="0" smtClean="0"/>
              <a:t>Fabricate and Install Controls Chassis and Cables</a:t>
            </a:r>
          </a:p>
          <a:p>
            <a:r>
              <a:rPr lang="en-US" sz="2800" dirty="0" smtClean="0"/>
              <a:t>Run SS tubing in Gas Shed to Connect Valve Panel to Temperature Controlled lines to Hall B</a:t>
            </a:r>
          </a:p>
          <a:p>
            <a:r>
              <a:rPr lang="en-US" sz="2800" dirty="0" smtClean="0"/>
              <a:t>Run SS Tubing in Hall B to Connect Temperature Controlled lines to the MVT </a:t>
            </a:r>
            <a:r>
              <a:rPr lang="en-US" sz="2800" dirty="0" smtClean="0"/>
              <a:t>and FT Gas Panels</a:t>
            </a:r>
            <a:endParaRPr lang="en-US" sz="2800" dirty="0" smtClean="0"/>
          </a:p>
          <a:p>
            <a:r>
              <a:rPr lang="en-US" sz="2800" dirty="0" smtClean="0"/>
              <a:t>Develop </a:t>
            </a:r>
            <a:r>
              <a:rPr lang="en-US" sz="2800" dirty="0" err="1" smtClean="0"/>
              <a:t>cRio</a:t>
            </a:r>
            <a:r>
              <a:rPr lang="en-US" sz="2800" dirty="0" smtClean="0"/>
              <a:t> Controls</a:t>
            </a:r>
          </a:p>
          <a:p>
            <a:r>
              <a:rPr lang="en-US" sz="2800" dirty="0" smtClean="0"/>
              <a:t>Test </a:t>
            </a:r>
            <a:r>
              <a:rPr lang="en-US" sz="2800" dirty="0" err="1" smtClean="0"/>
              <a:t>cRio</a:t>
            </a:r>
            <a:r>
              <a:rPr lang="en-US" sz="2800" dirty="0" smtClean="0"/>
              <a:t> Controls</a:t>
            </a:r>
          </a:p>
          <a:p>
            <a:r>
              <a:rPr lang="en-US" sz="2800" dirty="0" smtClean="0"/>
              <a:t>Test with </a:t>
            </a:r>
            <a:r>
              <a:rPr lang="en-US" sz="2800" dirty="0" err="1" smtClean="0"/>
              <a:t>Saclay</a:t>
            </a:r>
            <a:r>
              <a:rPr lang="en-US" sz="2800" dirty="0" smtClean="0"/>
              <a:t> and FT Gas Distribution Systems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318356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Conclusion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sz="2800" dirty="0" smtClean="0"/>
              <a:t>Current detector gas distribution system is manpower intensive and requires manual valve operation and flow adjustment for system startup, purge, and shut down.</a:t>
            </a:r>
          </a:p>
          <a:p>
            <a:r>
              <a:rPr lang="en-US" sz="2800" dirty="0" smtClean="0"/>
              <a:t>Further Controls Development required to automate the detector gas distribution equipment in the hall.</a:t>
            </a:r>
          </a:p>
          <a:p>
            <a:r>
              <a:rPr lang="en-US" sz="2800" dirty="0" smtClean="0"/>
              <a:t>Estimated time for gas mixing system completion once all components are purchased is ~ 4 months.</a:t>
            </a:r>
          </a:p>
          <a:p>
            <a:r>
              <a:rPr lang="en-US" sz="2800" dirty="0" smtClean="0"/>
              <a:t>Hall B Gas Shed location for flammable gas mixing system requires approval.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657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762000"/>
          </a:xfrm>
        </p:spPr>
        <p:txBody>
          <a:bodyPr>
            <a:noAutofit/>
          </a:bodyPr>
          <a:lstStyle/>
          <a:p>
            <a:r>
              <a:rPr lang="en-US" sz="2800" dirty="0"/>
              <a:t>The </a:t>
            </a:r>
            <a:r>
              <a:rPr lang="en-US" sz="2800" dirty="0" smtClean="0"/>
              <a:t>Hall B MVT Gas </a:t>
            </a:r>
            <a:r>
              <a:rPr lang="en-US" sz="2800" dirty="0"/>
              <a:t>Mixing </a:t>
            </a:r>
            <a:r>
              <a:rPr lang="en-US" sz="2800" dirty="0" smtClean="0"/>
              <a:t>System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US" dirty="0"/>
              <a:t>Mixing System location will be in the Bldg. 96B Gas </a:t>
            </a:r>
            <a:r>
              <a:rPr lang="en-US" dirty="0" smtClean="0"/>
              <a:t>Shed</a:t>
            </a:r>
            <a:r>
              <a:rPr lang="en-US" dirty="0"/>
              <a:t> </a:t>
            </a:r>
            <a:endParaRPr lang="en-US" dirty="0" smtClean="0"/>
          </a:p>
          <a:p>
            <a:pPr lvl="0"/>
            <a:endParaRPr lang="en-US" dirty="0"/>
          </a:p>
          <a:p>
            <a:pPr lvl="0"/>
            <a:r>
              <a:rPr lang="en-US" dirty="0"/>
              <a:t>System will  Produce 2 Different Gas Mixtures</a:t>
            </a:r>
          </a:p>
          <a:p>
            <a:pPr marL="0" indent="0">
              <a:buNone/>
            </a:pPr>
            <a:r>
              <a:rPr lang="en-US" dirty="0" smtClean="0"/>
              <a:t>	Mixture </a:t>
            </a:r>
            <a:r>
              <a:rPr lang="en-US" dirty="0"/>
              <a:t>1 - 10% C4H10 </a:t>
            </a:r>
            <a:r>
              <a:rPr lang="en-US" dirty="0" smtClean="0"/>
              <a:t> </a:t>
            </a:r>
            <a:r>
              <a:rPr lang="en-US" dirty="0"/>
              <a:t>in Argon</a:t>
            </a:r>
          </a:p>
          <a:p>
            <a:pPr marL="0" indent="0">
              <a:buNone/>
            </a:pPr>
            <a:r>
              <a:rPr lang="en-US" dirty="0" smtClean="0"/>
              <a:t>	Mixture </a:t>
            </a:r>
            <a:r>
              <a:rPr lang="en-US" dirty="0"/>
              <a:t>2 – 10% </a:t>
            </a:r>
            <a:r>
              <a:rPr lang="en-US" dirty="0" smtClean="0"/>
              <a:t>C4H10  </a:t>
            </a:r>
            <a:r>
              <a:rPr lang="en-US" dirty="0"/>
              <a:t>10% CF4 </a:t>
            </a:r>
            <a:r>
              <a:rPr lang="en-US" dirty="0" smtClean="0"/>
              <a:t>in Argon</a:t>
            </a:r>
            <a:r>
              <a:rPr lang="en-US" dirty="0"/>
              <a:t> 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MKS Mass Flow </a:t>
            </a:r>
            <a:r>
              <a:rPr lang="en-US" dirty="0" smtClean="0"/>
              <a:t>Controllers, MFCs, </a:t>
            </a:r>
            <a:r>
              <a:rPr lang="en-US" dirty="0"/>
              <a:t>will be used to Mix the </a:t>
            </a:r>
            <a:r>
              <a:rPr lang="en-US" dirty="0" smtClean="0"/>
              <a:t>Gasses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The MFCs are controlled by the </a:t>
            </a:r>
            <a:r>
              <a:rPr lang="en-US" dirty="0" err="1" smtClean="0"/>
              <a:t>cRio</a:t>
            </a:r>
            <a:r>
              <a:rPr lang="en-US" dirty="0" smtClean="0"/>
              <a:t> controller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Mixed gas pressures are monitored by an MKS absolute pressure transducer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/>
              <a:t>Mixed Gas Pressure will be Automatically Controlled by Adjusting the MFC </a:t>
            </a:r>
            <a:r>
              <a:rPr lang="en-US" dirty="0" smtClean="0"/>
              <a:t>flows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/>
              <a:t>Mixed Gas Flows into the Hall in Temperature Controlled </a:t>
            </a:r>
            <a:r>
              <a:rPr lang="en-US" dirty="0" smtClean="0"/>
              <a:t>Piping</a:t>
            </a:r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16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Design Goals in System Operation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lvl="0"/>
            <a:r>
              <a:rPr lang="en-US" sz="2400" dirty="0"/>
              <a:t>Prevent detector damage due to improper gas mixture</a:t>
            </a:r>
            <a:r>
              <a:rPr lang="en-US" sz="2400" dirty="0" smtClean="0"/>
              <a:t>.</a:t>
            </a:r>
            <a:endParaRPr lang="en-US" sz="2400" dirty="0"/>
          </a:p>
          <a:p>
            <a:pPr lvl="0"/>
            <a:r>
              <a:rPr lang="en-US" sz="2400" dirty="0"/>
              <a:t>Minimize any required operator actions</a:t>
            </a:r>
            <a:r>
              <a:rPr lang="en-US" sz="2400" dirty="0" smtClean="0"/>
              <a:t>.</a:t>
            </a:r>
            <a:endParaRPr lang="en-US" sz="2400" dirty="0"/>
          </a:p>
          <a:p>
            <a:pPr lvl="0"/>
            <a:r>
              <a:rPr lang="en-US" sz="2400" dirty="0"/>
              <a:t>Minimize human errors</a:t>
            </a:r>
            <a:r>
              <a:rPr lang="en-US" sz="2400" dirty="0" smtClean="0"/>
              <a:t>.</a:t>
            </a:r>
            <a:endParaRPr lang="en-US" sz="2400" dirty="0"/>
          </a:p>
          <a:p>
            <a:pPr lvl="0"/>
            <a:r>
              <a:rPr lang="en-US" sz="2400" dirty="0"/>
              <a:t>Automate system startup and shutdown</a:t>
            </a:r>
            <a:r>
              <a:rPr lang="en-US" sz="2400" dirty="0" smtClean="0"/>
              <a:t>.</a:t>
            </a:r>
          </a:p>
          <a:p>
            <a:pPr lvl="0"/>
            <a:r>
              <a:rPr lang="en-US" sz="2400" dirty="0" smtClean="0"/>
              <a:t>Prevent HV operation with improper gas mixture</a:t>
            </a:r>
            <a:endParaRPr lang="en-US" sz="2400" dirty="0"/>
          </a:p>
          <a:p>
            <a:pPr lvl="0"/>
            <a:r>
              <a:rPr lang="en-US" sz="2400" dirty="0"/>
              <a:t>Prevent any flammable gas </a:t>
            </a:r>
            <a:r>
              <a:rPr lang="en-US" sz="2400" dirty="0" smtClean="0"/>
              <a:t>mixtures </a:t>
            </a:r>
            <a:r>
              <a:rPr lang="en-US" sz="2400" dirty="0"/>
              <a:t>during maintenance or down times</a:t>
            </a:r>
            <a:r>
              <a:rPr lang="en-US" sz="2400" dirty="0" smtClean="0"/>
              <a:t>.</a:t>
            </a:r>
          </a:p>
          <a:p>
            <a:pPr lvl="0"/>
            <a:r>
              <a:rPr lang="en-US" sz="2400" dirty="0" smtClean="0"/>
              <a:t>Closely monitor the fill levels of the CF4 and C4H10 liquid gas cylinders</a:t>
            </a:r>
          </a:p>
          <a:p>
            <a:pPr lvl="0"/>
            <a:r>
              <a:rPr lang="en-US" sz="2400" dirty="0" smtClean="0"/>
              <a:t>Easy to adjust system operating parameters via GUI</a:t>
            </a:r>
          </a:p>
          <a:p>
            <a:pPr lvl="0"/>
            <a:r>
              <a:rPr lang="en-US" sz="2400" dirty="0" smtClean="0"/>
              <a:t>Integration with EPICS and the Alarm Handler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76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Mixing System </a:t>
            </a:r>
            <a:r>
              <a:rPr lang="en-US" sz="2800" dirty="0" smtClean="0"/>
              <a:t>Details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513556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2400" dirty="0" err="1" smtClean="0"/>
              <a:t>Isobutane</a:t>
            </a:r>
            <a:r>
              <a:rPr lang="en-US" sz="2400" dirty="0" smtClean="0"/>
              <a:t>, C4H10, is a Flammable Gas with explosive limits of 1.4% to 8.3%</a:t>
            </a:r>
            <a:endParaRPr lang="en-US" sz="2400" dirty="0"/>
          </a:p>
          <a:p>
            <a:pPr marL="0" lvl="0" indent="0">
              <a:buNone/>
            </a:pPr>
            <a:r>
              <a:rPr lang="en-US" sz="2400" dirty="0"/>
              <a:t> </a:t>
            </a:r>
          </a:p>
          <a:p>
            <a:pPr lvl="0"/>
            <a:r>
              <a:rPr lang="en-US" sz="2400" dirty="0"/>
              <a:t>Pressure System </a:t>
            </a:r>
            <a:r>
              <a:rPr lang="en-US" sz="2400" dirty="0" smtClean="0"/>
              <a:t>Requirements apply</a:t>
            </a:r>
          </a:p>
          <a:p>
            <a:pPr lvl="0"/>
            <a:endParaRPr lang="en-US" sz="2400" dirty="0" smtClean="0"/>
          </a:p>
          <a:p>
            <a:r>
              <a:rPr lang="en-US" sz="2400" dirty="0" err="1"/>
              <a:t>cRio</a:t>
            </a:r>
            <a:r>
              <a:rPr lang="en-US" sz="2400" dirty="0"/>
              <a:t> Based </a:t>
            </a:r>
            <a:r>
              <a:rPr lang="en-US" sz="2400" dirty="0" smtClean="0"/>
              <a:t>Controls</a:t>
            </a:r>
          </a:p>
          <a:p>
            <a:endParaRPr lang="en-US" sz="2400" dirty="0"/>
          </a:p>
          <a:p>
            <a:r>
              <a:rPr lang="en-US" sz="2400" dirty="0"/>
              <a:t>EPICS Monitoring and </a:t>
            </a:r>
            <a:r>
              <a:rPr lang="en-US" sz="2400" dirty="0" smtClean="0"/>
              <a:t>the Alarm Handler</a:t>
            </a:r>
          </a:p>
          <a:p>
            <a:endParaRPr lang="en-US" sz="2400" dirty="0" smtClean="0"/>
          </a:p>
          <a:p>
            <a:r>
              <a:rPr lang="en-US" sz="2400" dirty="0"/>
              <a:t>Trained Operators </a:t>
            </a:r>
            <a:r>
              <a:rPr lang="en-US" sz="2400" dirty="0" smtClean="0"/>
              <a:t>are Required </a:t>
            </a:r>
            <a:r>
              <a:rPr lang="en-US" sz="2400" dirty="0"/>
              <a:t>to Replace </a:t>
            </a:r>
            <a:r>
              <a:rPr lang="en-US" sz="2400" dirty="0" smtClean="0"/>
              <a:t>the C4H10 and CF4 Gas </a:t>
            </a:r>
            <a:r>
              <a:rPr lang="en-US" sz="2400" dirty="0"/>
              <a:t>Supply </a:t>
            </a:r>
            <a:r>
              <a:rPr lang="en-US" sz="2400" dirty="0" smtClean="0"/>
              <a:t>Cylinders (Liquid)</a:t>
            </a:r>
          </a:p>
          <a:p>
            <a:endParaRPr lang="en-US" sz="2400" dirty="0"/>
          </a:p>
          <a:p>
            <a:r>
              <a:rPr lang="en-US" sz="2400" dirty="0" smtClean="0"/>
              <a:t>Uses two pre-existing 300 </a:t>
            </a:r>
            <a:r>
              <a:rPr lang="en-US" sz="2400" dirty="0" err="1" smtClean="0"/>
              <a:t>ft</a:t>
            </a:r>
            <a:r>
              <a:rPr lang="en-US" sz="2400" dirty="0" smtClean="0"/>
              <a:t> long temperature controlled ½” SS tubing runs between the Gas Shed and Hall B Level 1 Space Frame</a:t>
            </a:r>
            <a:endParaRPr lang="en-US" sz="2400" dirty="0"/>
          </a:p>
          <a:p>
            <a:pPr marL="0" lvl="0" indent="0">
              <a:buNone/>
            </a:pPr>
            <a:r>
              <a:rPr lang="en-US" sz="2400" dirty="0"/>
              <a:t> 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7993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0094"/>
            <a:ext cx="9144000" cy="5757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42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254"/>
            <a:ext cx="9144000" cy="6127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317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System Startup Sequence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The MVT gas GUI has a System Startup button</a:t>
            </a:r>
          </a:p>
          <a:p>
            <a:r>
              <a:rPr lang="en-US" sz="2400" dirty="0" smtClean="0"/>
              <a:t>When the System Startup Button is clicked the </a:t>
            </a:r>
            <a:r>
              <a:rPr lang="en-US" sz="2400" dirty="0" err="1" smtClean="0"/>
              <a:t>cRio</a:t>
            </a:r>
            <a:r>
              <a:rPr lang="en-US" sz="2400" dirty="0" smtClean="0"/>
              <a:t> runs the startup program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000" dirty="0" smtClean="0"/>
              <a:t>Argon Purge is initiated – The C4H10 and CF4 MFCs close, the argon MFCs flow at the purge rate of 650 </a:t>
            </a:r>
            <a:r>
              <a:rPr lang="en-US" sz="2000" dirty="0" err="1" smtClean="0"/>
              <a:t>sccm</a:t>
            </a:r>
            <a:r>
              <a:rPr lang="en-US" sz="2000" dirty="0" smtClean="0"/>
              <a:t> and 325 </a:t>
            </a:r>
            <a:r>
              <a:rPr lang="en-US" sz="2000" dirty="0" err="1" smtClean="0"/>
              <a:t>sccm</a:t>
            </a:r>
            <a:endParaRPr lang="en-US" sz="2000" dirty="0" smtClean="0"/>
          </a:p>
          <a:p>
            <a:pPr marL="914400" lvl="1" indent="-457200">
              <a:buFont typeface="+mj-lt"/>
              <a:buAutoNum type="arabicParenR"/>
            </a:pPr>
            <a:r>
              <a:rPr lang="en-US" sz="2000" dirty="0" smtClean="0"/>
              <a:t>Argon Purge continues for 4 hours or 156 liters total flow for MIX1 and 78 liters total flow for MIX2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000" dirty="0" smtClean="0"/>
              <a:t>Mixed gas purge begins and continues for 2 hours or 78 liters total flow for MIX1 and 39 liters total flow for MIX2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000" dirty="0" smtClean="0"/>
              <a:t>Then the </a:t>
            </a:r>
            <a:r>
              <a:rPr lang="en-US" sz="2000" dirty="0" err="1" smtClean="0"/>
              <a:t>cRio</a:t>
            </a:r>
            <a:r>
              <a:rPr lang="en-US" sz="2000" dirty="0" smtClean="0"/>
              <a:t> program switches to normal mixing and pressure control operation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91480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Mix 1 Pressure Control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Mix 1 – 10% C4H10 in Argon</a:t>
            </a:r>
          </a:p>
          <a:p>
            <a:r>
              <a:rPr lang="en-US" sz="2400" dirty="0" smtClean="0"/>
              <a:t>Pressure is monitored by an MKS absolute </a:t>
            </a:r>
            <a:r>
              <a:rPr lang="en-US" sz="2400" dirty="0" err="1" smtClean="0"/>
              <a:t>Baratron</a:t>
            </a:r>
            <a:r>
              <a:rPr lang="en-US" sz="2400" dirty="0" smtClean="0"/>
              <a:t> transducer</a:t>
            </a:r>
            <a:endParaRPr lang="en-US" sz="2400" dirty="0"/>
          </a:p>
          <a:p>
            <a:r>
              <a:rPr lang="en-US" sz="2400" dirty="0" smtClean="0"/>
              <a:t>Maintain line pressure 12-16 psi</a:t>
            </a:r>
          </a:p>
          <a:p>
            <a:r>
              <a:rPr lang="en-US" sz="2400" dirty="0" smtClean="0"/>
              <a:t>Normal detector flow is </a:t>
            </a:r>
            <a:r>
              <a:rPr lang="en-US" sz="2400" dirty="0" smtClean="0"/>
              <a:t>750 </a:t>
            </a:r>
            <a:r>
              <a:rPr lang="en-US" sz="2400" dirty="0" err="1" smtClean="0"/>
              <a:t>sccm</a:t>
            </a:r>
            <a:endParaRPr lang="en-US" sz="2400" dirty="0"/>
          </a:p>
          <a:p>
            <a:pPr lvl="1"/>
            <a:r>
              <a:rPr lang="en-US" sz="2400" dirty="0"/>
              <a:t>Vary flowrate between </a:t>
            </a:r>
            <a:r>
              <a:rPr lang="en-US" sz="2400" dirty="0" smtClean="0"/>
              <a:t>400-900 </a:t>
            </a:r>
            <a:r>
              <a:rPr lang="en-US" sz="2400" dirty="0" err="1"/>
              <a:t>sccm</a:t>
            </a:r>
            <a:endParaRPr lang="en-US" sz="2400" dirty="0"/>
          </a:p>
          <a:p>
            <a:pPr lvl="1"/>
            <a:r>
              <a:rPr lang="en-US" sz="2400" dirty="0"/>
              <a:t>@ 16 psi flow is reduced to 400 </a:t>
            </a:r>
            <a:r>
              <a:rPr lang="en-US" sz="2400" dirty="0" err="1"/>
              <a:t>sccm</a:t>
            </a:r>
            <a:endParaRPr lang="en-US" sz="2400" dirty="0"/>
          </a:p>
          <a:p>
            <a:pPr lvl="1"/>
            <a:r>
              <a:rPr lang="en-US" sz="2400" dirty="0"/>
              <a:t>@ 12 psi flow is increased to </a:t>
            </a:r>
            <a:r>
              <a:rPr lang="en-US" sz="2400" dirty="0" smtClean="0"/>
              <a:t>900 </a:t>
            </a:r>
            <a:r>
              <a:rPr lang="en-US" sz="2400" dirty="0" err="1"/>
              <a:t>sccm</a:t>
            </a:r>
            <a:endParaRPr lang="en-US" sz="2400" dirty="0"/>
          </a:p>
          <a:p>
            <a:pPr lvl="1"/>
            <a:r>
              <a:rPr lang="en-US" sz="2400" dirty="0"/>
              <a:t>@ 17.2 psi flow is turned </a:t>
            </a:r>
            <a:r>
              <a:rPr lang="en-US" sz="2400" dirty="0" smtClean="0"/>
              <a:t>off</a:t>
            </a:r>
          </a:p>
          <a:p>
            <a:r>
              <a:rPr lang="en-US" sz="2400" dirty="0" smtClean="0"/>
              <a:t>Purge flow of </a:t>
            </a:r>
            <a:r>
              <a:rPr lang="en-US" sz="2400" dirty="0" smtClean="0"/>
              <a:t>100</a:t>
            </a:r>
            <a:r>
              <a:rPr lang="en-US" sz="2400" dirty="0" smtClean="0"/>
              <a:t>0 </a:t>
            </a:r>
            <a:r>
              <a:rPr lang="en-US" sz="2400" dirty="0" err="1" smtClean="0"/>
              <a:t>sccm</a:t>
            </a:r>
            <a:endParaRPr lang="en-US" sz="2400" dirty="0"/>
          </a:p>
          <a:p>
            <a:pPr lvl="1"/>
            <a:r>
              <a:rPr lang="en-US" sz="2400" dirty="0"/>
              <a:t>Vary flowrate between </a:t>
            </a:r>
            <a:r>
              <a:rPr lang="en-US" sz="2400" dirty="0" smtClean="0"/>
              <a:t>500-1500 </a:t>
            </a:r>
            <a:r>
              <a:rPr lang="en-US" sz="2400" dirty="0" err="1"/>
              <a:t>sccm</a:t>
            </a:r>
            <a:endParaRPr lang="en-US" sz="2400" dirty="0"/>
          </a:p>
          <a:p>
            <a:pPr lvl="1"/>
            <a:r>
              <a:rPr lang="en-US" sz="2400" dirty="0"/>
              <a:t>@ 16 psi flow is reduced to </a:t>
            </a:r>
            <a:r>
              <a:rPr lang="en-US" sz="2400" dirty="0" smtClean="0"/>
              <a:t>500 </a:t>
            </a:r>
            <a:r>
              <a:rPr lang="en-US" sz="2400" dirty="0" err="1"/>
              <a:t>sccm</a:t>
            </a:r>
            <a:endParaRPr lang="en-US" sz="2400" dirty="0"/>
          </a:p>
          <a:p>
            <a:pPr lvl="1"/>
            <a:r>
              <a:rPr lang="en-US" sz="2400" dirty="0"/>
              <a:t>@ 12 psi flow is increased to </a:t>
            </a:r>
            <a:r>
              <a:rPr lang="en-US" sz="2400" dirty="0" smtClean="0"/>
              <a:t>15</a:t>
            </a:r>
            <a:r>
              <a:rPr lang="en-US" sz="2400" dirty="0" smtClean="0"/>
              <a:t>00 </a:t>
            </a:r>
            <a:r>
              <a:rPr lang="en-US" sz="2400" dirty="0" err="1"/>
              <a:t>sccm</a:t>
            </a:r>
            <a:endParaRPr lang="en-US" sz="2400" dirty="0"/>
          </a:p>
          <a:p>
            <a:pPr lvl="1"/>
            <a:r>
              <a:rPr lang="en-US" sz="2400" dirty="0"/>
              <a:t>@ 17.2 psi flow is turned off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702554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Mix 2 Pressure Control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/>
              <a:t>Mix </a:t>
            </a:r>
            <a:r>
              <a:rPr lang="en-US" sz="2600" dirty="0" smtClean="0"/>
              <a:t>2 </a:t>
            </a:r>
            <a:r>
              <a:rPr lang="en-US" sz="2600" dirty="0"/>
              <a:t>– 10% </a:t>
            </a:r>
            <a:r>
              <a:rPr lang="en-US" sz="2600" dirty="0" smtClean="0"/>
              <a:t>CF4 10% C4H10 </a:t>
            </a:r>
            <a:r>
              <a:rPr lang="en-US" sz="2600" dirty="0"/>
              <a:t>in argon</a:t>
            </a:r>
          </a:p>
          <a:p>
            <a:r>
              <a:rPr lang="en-US" sz="2600" dirty="0"/>
              <a:t>Pressure is monitored by an MKS transducer</a:t>
            </a:r>
          </a:p>
          <a:p>
            <a:r>
              <a:rPr lang="en-US" sz="2600" dirty="0"/>
              <a:t>Maintain line pressure 12-16 psi</a:t>
            </a:r>
          </a:p>
          <a:p>
            <a:r>
              <a:rPr lang="en-US" sz="2600" dirty="0"/>
              <a:t>Normal detector flow is </a:t>
            </a:r>
            <a:r>
              <a:rPr lang="en-US" sz="2600" dirty="0" smtClean="0"/>
              <a:t>250 </a:t>
            </a:r>
            <a:r>
              <a:rPr lang="en-US" sz="2600" dirty="0" err="1"/>
              <a:t>sccm</a:t>
            </a:r>
            <a:endParaRPr lang="en-US" sz="2600" dirty="0"/>
          </a:p>
          <a:p>
            <a:pPr lvl="1"/>
            <a:r>
              <a:rPr lang="en-US" sz="2600" dirty="0"/>
              <a:t>Vary flowrate between 2</a:t>
            </a:r>
            <a:r>
              <a:rPr lang="en-US" sz="2600" dirty="0" smtClean="0"/>
              <a:t>00-300 </a:t>
            </a:r>
            <a:r>
              <a:rPr lang="en-US" sz="2600" dirty="0" err="1"/>
              <a:t>sccm</a:t>
            </a:r>
            <a:endParaRPr lang="en-US" sz="2600" dirty="0"/>
          </a:p>
          <a:p>
            <a:pPr lvl="1"/>
            <a:r>
              <a:rPr lang="en-US" sz="2600" dirty="0"/>
              <a:t>@ 16 psi flow is reduced to </a:t>
            </a:r>
            <a:r>
              <a:rPr lang="en-US" sz="2600" dirty="0" smtClean="0"/>
              <a:t>200 </a:t>
            </a:r>
            <a:r>
              <a:rPr lang="en-US" sz="2600" dirty="0" err="1"/>
              <a:t>sccm</a:t>
            </a:r>
            <a:endParaRPr lang="en-US" sz="2600" dirty="0"/>
          </a:p>
          <a:p>
            <a:pPr lvl="1"/>
            <a:r>
              <a:rPr lang="en-US" sz="2600" dirty="0"/>
              <a:t>@ 12 psi flow is increased to </a:t>
            </a:r>
            <a:r>
              <a:rPr lang="en-US" sz="2600" dirty="0" smtClean="0"/>
              <a:t>300 </a:t>
            </a:r>
            <a:r>
              <a:rPr lang="en-US" sz="2600" dirty="0" err="1"/>
              <a:t>sccm</a:t>
            </a:r>
            <a:endParaRPr lang="en-US" sz="2600" dirty="0"/>
          </a:p>
          <a:p>
            <a:pPr lvl="1"/>
            <a:r>
              <a:rPr lang="en-US" sz="2600" dirty="0"/>
              <a:t>@ 17.2 psi flow is turned off</a:t>
            </a:r>
          </a:p>
          <a:p>
            <a:r>
              <a:rPr lang="en-US" sz="2600" dirty="0"/>
              <a:t>Purge flow of </a:t>
            </a:r>
            <a:r>
              <a:rPr lang="en-US" sz="2600" dirty="0" smtClean="0"/>
              <a:t>325 </a:t>
            </a:r>
            <a:r>
              <a:rPr lang="en-US" sz="2600" dirty="0" err="1"/>
              <a:t>sccm</a:t>
            </a:r>
            <a:endParaRPr lang="en-US" sz="2600" dirty="0"/>
          </a:p>
          <a:p>
            <a:pPr lvl="1"/>
            <a:r>
              <a:rPr lang="en-US" sz="2600" dirty="0"/>
              <a:t>Vary flowrate between 2</a:t>
            </a:r>
            <a:r>
              <a:rPr lang="en-US" sz="2600" dirty="0" smtClean="0"/>
              <a:t>00-400 </a:t>
            </a:r>
            <a:r>
              <a:rPr lang="en-US" sz="2600" dirty="0" err="1"/>
              <a:t>sccm</a:t>
            </a:r>
            <a:endParaRPr lang="en-US" sz="2600" dirty="0"/>
          </a:p>
          <a:p>
            <a:pPr lvl="1"/>
            <a:r>
              <a:rPr lang="en-US" sz="2600" dirty="0"/>
              <a:t>@ 16 psi flow is reduced to </a:t>
            </a:r>
            <a:r>
              <a:rPr lang="en-US" sz="2600" dirty="0" smtClean="0"/>
              <a:t>200 </a:t>
            </a:r>
            <a:r>
              <a:rPr lang="en-US" sz="2600" dirty="0" err="1"/>
              <a:t>sccm</a:t>
            </a:r>
            <a:endParaRPr lang="en-US" sz="2600" dirty="0"/>
          </a:p>
          <a:p>
            <a:pPr lvl="1"/>
            <a:r>
              <a:rPr lang="en-US" sz="2600" dirty="0"/>
              <a:t>@ 12 psi flow is increased to </a:t>
            </a:r>
            <a:r>
              <a:rPr lang="en-US" sz="2600" dirty="0" smtClean="0"/>
              <a:t>400 </a:t>
            </a:r>
            <a:r>
              <a:rPr lang="en-US" sz="2600" dirty="0" err="1"/>
              <a:t>sccm</a:t>
            </a:r>
            <a:endParaRPr lang="en-US" sz="2600" dirty="0"/>
          </a:p>
          <a:p>
            <a:pPr lvl="1"/>
            <a:r>
              <a:rPr lang="en-US" sz="2600" dirty="0"/>
              <a:t>@ 17.2 psi flow is turned off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827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3374</TotalTime>
  <Words>746</Words>
  <Application>Microsoft Office PowerPoint</Application>
  <PresentationFormat>On-screen Show (4:3)</PresentationFormat>
  <Paragraphs>105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The Hall B MVT Gas Mixing System  George Jacobs Physics DSG 6/24/2016  </vt:lpstr>
      <vt:lpstr>The Hall B MVT Gas Mixing System</vt:lpstr>
      <vt:lpstr>Design Goals in System Operation</vt:lpstr>
      <vt:lpstr>Mixing System Details</vt:lpstr>
      <vt:lpstr>PowerPoint Presentation</vt:lpstr>
      <vt:lpstr>PowerPoint Presentation</vt:lpstr>
      <vt:lpstr>The System Startup Sequence</vt:lpstr>
      <vt:lpstr>Mix 1 Pressure Control</vt:lpstr>
      <vt:lpstr>Mix 2 Pressure Control</vt:lpstr>
      <vt:lpstr>The System Shut Down Sequence</vt:lpstr>
      <vt:lpstr>Integration with the FT and Saclay PLC</vt:lpstr>
      <vt:lpstr>Critical Path Includes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MVT 5 Gas Mixing System for Hall B</dc:title>
  <dc:creator>George Jacobs</dc:creator>
  <cp:lastModifiedBy>George Jacobs</cp:lastModifiedBy>
  <cp:revision>45</cp:revision>
  <dcterms:created xsi:type="dcterms:W3CDTF">2016-04-25T14:57:34Z</dcterms:created>
  <dcterms:modified xsi:type="dcterms:W3CDTF">2016-08-09T20:41:08Z</dcterms:modified>
</cp:coreProperties>
</file>