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5" r:id="rId5"/>
    <p:sldId id="273" r:id="rId6"/>
    <p:sldId id="270" r:id="rId7"/>
    <p:sldId id="274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C000"/>
    <a:srgbClr val="800000"/>
    <a:srgbClr val="98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5411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310" y="67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3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130425"/>
            <a:ext cx="7896225" cy="1470025"/>
          </a:xfrm>
        </p:spPr>
        <p:txBody>
          <a:bodyPr>
            <a:noAutofit/>
          </a:bodyPr>
          <a:lstStyle>
            <a:lvl1pPr>
              <a:defRPr sz="4400" b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DSG Master Talk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Detector Support Group</a:t>
            </a:r>
          </a:p>
          <a:p>
            <a:fld id="{E0A44F2C-FA94-46BC-AFD4-7A5D7E389101}" type="datetime4">
              <a:rPr lang="en-US" smtClean="0"/>
              <a:t>March 17, 2021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Aaron Brown, Detector Support Group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content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t>10/31/2022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Controls &amp; Monitoring System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199" y="6450370"/>
            <a:ext cx="3813717" cy="407630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82" y="842653"/>
            <a:ext cx="6372397" cy="5558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82" y="833940"/>
            <a:ext cx="6372397" cy="55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1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Voltage Controls &amp; Monitoring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199" y="6450370"/>
            <a:ext cx="3834803" cy="390112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14" y="821428"/>
            <a:ext cx="3952810" cy="14157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dirty="0"/>
              <a:t>Adding instructions to wiki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dirty="0"/>
              <a:t>Startup instructions on </a:t>
            </a:r>
            <a:r>
              <a:rPr lang="en-US" dirty="0" err="1"/>
              <a:t>cdsg</a:t>
            </a:r>
            <a:r>
              <a:rPr lang="en-US" dirty="0"/>
              <a:t> </a:t>
            </a:r>
          </a:p>
          <a:p>
            <a:pPr marL="512763" lvl="1" indent="-285750">
              <a:buFont typeface="Arial"/>
              <a:buChar char="–"/>
            </a:pPr>
            <a:r>
              <a:rPr lang="en-US" sz="1600" dirty="0"/>
              <a:t>Will be available on other accounts </a:t>
            </a:r>
          </a:p>
          <a:p>
            <a:pPr marL="568325" lvl="1"/>
            <a:r>
              <a:rPr lang="en-US" sz="1600" dirty="0"/>
              <a:t>once DSG has access to them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CC00"/>
                </a:solidFill>
              </a:rPr>
              <a:t>Controls &amp; Monitoring System ready </a:t>
            </a:r>
            <a:endParaRPr lang="en-US" sz="12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35A20E-AC30-48A7-8037-19597A946B2A}"/>
              </a:ext>
            </a:extLst>
          </p:cNvPr>
          <p:cNvGrpSpPr/>
          <p:nvPr/>
        </p:nvGrpSpPr>
        <p:grpSpPr>
          <a:xfrm>
            <a:off x="4068919" y="808981"/>
            <a:ext cx="4753160" cy="1526545"/>
            <a:chOff x="926797" y="1439679"/>
            <a:chExt cx="7606626" cy="25387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6C0B77-6928-4B07-A8AD-C12991BD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97" y="1570308"/>
              <a:ext cx="2796782" cy="240812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AC4029-050C-4F7D-A8BF-20B02337D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654" y="1439679"/>
              <a:ext cx="4135769" cy="2165773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D76902-9F43-4444-AD8B-CD20827AC0F6}"/>
                </a:ext>
              </a:extLst>
            </p:cNvPr>
            <p:cNvCxnSpPr/>
            <p:nvPr/>
          </p:nvCxnSpPr>
          <p:spPr>
            <a:xfrm>
              <a:off x="3509552" y="2020389"/>
              <a:ext cx="905692" cy="1219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EC043D7-9DC0-44EA-B3A8-AEB7168C8A98}"/>
                </a:ext>
              </a:extLst>
            </p:cNvPr>
            <p:cNvCxnSpPr/>
            <p:nvPr/>
          </p:nvCxnSpPr>
          <p:spPr>
            <a:xfrm>
              <a:off x="3509552" y="2325189"/>
              <a:ext cx="905692" cy="6966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783D2D9-A1B6-49C5-BCFD-C5A3FC38FB4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960640" y="2304468"/>
            <a:ext cx="5218771" cy="8055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/>
              <a:t>GUI to set high voltage parameters for all channels and modules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Value inputs are saved to a timestamped text file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Changes to individual channels handled with HV EPICS pop-up screens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FB6505-AF51-498D-8CD1-FFB80D2106EC}"/>
              </a:ext>
            </a:extLst>
          </p:cNvPr>
          <p:cNvGrpSpPr/>
          <p:nvPr/>
        </p:nvGrpSpPr>
        <p:grpSpPr>
          <a:xfrm>
            <a:off x="5921298" y="3012712"/>
            <a:ext cx="2900781" cy="2864319"/>
            <a:chOff x="5110460" y="2358420"/>
            <a:chExt cx="2900781" cy="286431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FABD27-3A69-4C69-AE5C-83F54E9A8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231"/>
            <a:stretch/>
          </p:blipFill>
          <p:spPr>
            <a:xfrm>
              <a:off x="5981700" y="2358420"/>
              <a:ext cx="2029541" cy="2864319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5CB5E6F-D7B7-4548-9507-B208DB156CB3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 flipV="1">
              <a:off x="5110460" y="3866757"/>
              <a:ext cx="2845574" cy="9055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556A68-993E-43F5-B01F-DE0611B18F03}"/>
              </a:ext>
            </a:extLst>
          </p:cNvPr>
          <p:cNvSpPr txBox="1"/>
          <p:nvPr/>
        </p:nvSpPr>
        <p:spPr>
          <a:xfrm>
            <a:off x="6792539" y="5845108"/>
            <a:ext cx="235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Phoebus overview screen</a:t>
            </a:r>
          </a:p>
          <a:p>
            <a:pPr algn="ctr"/>
            <a:r>
              <a:rPr lang="en-US" sz="1200" dirty="0"/>
              <a:t>Each LED is clickable – opens the PMT status screen</a:t>
            </a:r>
          </a:p>
          <a:p>
            <a:pPr algn="ctr"/>
            <a:endParaRPr lang="en-US" sz="1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75FE09-2DD8-46A6-9079-1A780C363057}"/>
              </a:ext>
            </a:extLst>
          </p:cNvPr>
          <p:cNvGrpSpPr/>
          <p:nvPr/>
        </p:nvGrpSpPr>
        <p:grpSpPr>
          <a:xfrm>
            <a:off x="133815" y="2358419"/>
            <a:ext cx="3849209" cy="3673095"/>
            <a:chOff x="28667" y="1036327"/>
            <a:chExt cx="6133484" cy="46829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63EF48-FCD4-499C-829B-1AF8D15E3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7" y="1036327"/>
              <a:ext cx="6133484" cy="4682998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2125E5-D08A-440A-B1E1-61B025EFE5DD}"/>
                </a:ext>
              </a:extLst>
            </p:cNvPr>
            <p:cNvSpPr/>
            <p:nvPr/>
          </p:nvSpPr>
          <p:spPr>
            <a:xfrm>
              <a:off x="5634446" y="5181600"/>
              <a:ext cx="527705" cy="5377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CC0AB95-8073-47C6-A338-A3EA7A4ADA2E}"/>
              </a:ext>
            </a:extLst>
          </p:cNvPr>
          <p:cNvSpPr txBox="1"/>
          <p:nvPr/>
        </p:nvSpPr>
        <p:spPr>
          <a:xfrm>
            <a:off x="38105" y="5977044"/>
            <a:ext cx="383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Phoebus detailed screen </a:t>
            </a:r>
          </a:p>
          <a:p>
            <a:pPr algn="ctr"/>
            <a:r>
              <a:rPr lang="en-US" sz="1200" dirty="0"/>
              <a:t>Each rectangle is clickable – opens the PMT status screen</a:t>
            </a:r>
          </a:p>
          <a:p>
            <a:pPr algn="ctr"/>
            <a:endParaRPr lang="en-US" sz="1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B5DA18-9272-4058-AD3C-CFE06963A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99" y="3221464"/>
            <a:ext cx="2815415" cy="111924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7BC9E8-B6DC-4F2B-82B1-B699319EBF79}"/>
              </a:ext>
            </a:extLst>
          </p:cNvPr>
          <p:cNvCxnSpPr>
            <a:cxnSpLocks/>
            <a:stCxn id="26" idx="3"/>
            <a:endCxn id="8" idx="1"/>
          </p:cNvCxnSpPr>
          <p:nvPr/>
        </p:nvCxnSpPr>
        <p:spPr>
          <a:xfrm flipV="1">
            <a:off x="3983024" y="4521049"/>
            <a:ext cx="533905" cy="12995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102FBC-30C1-4514-9BC5-472EED81A7A5}"/>
              </a:ext>
            </a:extLst>
          </p:cNvPr>
          <p:cNvSpPr txBox="1"/>
          <p:nvPr/>
        </p:nvSpPr>
        <p:spPr>
          <a:xfrm>
            <a:off x="4516929" y="4382549"/>
            <a:ext cx="140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PMT status screen</a:t>
            </a:r>
          </a:p>
        </p:txBody>
      </p:sp>
    </p:spTree>
    <p:extLst>
      <p:ext uri="{BB962C8B-B14F-4D97-AF65-F5344CB8AC3E}">
        <p14:creationId xmlns:p14="http://schemas.microsoft.com/office/powerpoint/2010/main" val="302550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 and LED Controls &amp; Monitoring System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50369"/>
            <a:ext cx="3802566" cy="507991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75" y="883034"/>
            <a:ext cx="4595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LV controls software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600" dirty="0"/>
              <a:t>SNMP </a:t>
            </a:r>
            <a:r>
              <a:rPr lang="en-US" sz="1600" dirty="0" err="1"/>
              <a:t>iseg</a:t>
            </a:r>
            <a:r>
              <a:rPr lang="en-US" sz="1600" dirty="0"/>
              <a:t> controls &amp; monitoring (programmed in QT)</a:t>
            </a:r>
          </a:p>
          <a:p>
            <a:pPr marL="512763" lvl="1" indent="-285750">
              <a:buFont typeface="Arial"/>
              <a:buChar char="–"/>
            </a:pPr>
            <a:r>
              <a:rPr lang="en-US" sz="1400" dirty="0"/>
              <a:t>Hall A uses code for HV modules </a:t>
            </a:r>
          </a:p>
          <a:p>
            <a:pPr marL="512763" lvl="1" indent="-285750">
              <a:buFont typeface="Arial"/>
              <a:buChar char="–"/>
            </a:pPr>
            <a:r>
              <a:rPr lang="en-US" sz="1400" dirty="0"/>
              <a:t>Code can be adapted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600" dirty="0"/>
              <a:t>Setting up database</a:t>
            </a:r>
          </a:p>
          <a:p>
            <a:pPr marL="742950" lvl="1" indent="-285750">
              <a:buFont typeface="Arial"/>
              <a:buChar char="–"/>
            </a:pPr>
            <a:r>
              <a:rPr lang="en-US" sz="1400" dirty="0"/>
              <a:t>HV modules have different parameters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600" dirty="0"/>
              <a:t>Generating Phoebus screens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CC00"/>
                </a:solidFill>
              </a:rPr>
              <a:t>Estimated  date of completion  (EDC) 12/02/2022</a:t>
            </a:r>
          </a:p>
          <a:p>
            <a:pPr marL="0" lvl="1" algn="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6DE98-4618-4BD1-B57F-B37E2337547E}"/>
              </a:ext>
            </a:extLst>
          </p:cNvPr>
          <p:cNvSpPr txBox="1"/>
          <p:nvPr/>
        </p:nvSpPr>
        <p:spPr>
          <a:xfrm>
            <a:off x="78993" y="3467100"/>
            <a:ext cx="44930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LED controls software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600" dirty="0"/>
              <a:t>Missing software drivers between the VME LED Drivers and the Phoebus screen (most complex part) 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600" dirty="0"/>
              <a:t>Installing EPICS drivers onto the VME LED module</a:t>
            </a:r>
          </a:p>
          <a:p>
            <a:pPr marL="742950" lvl="1" indent="-285750">
              <a:buFont typeface="Arial"/>
              <a:buChar char="–"/>
            </a:pPr>
            <a:r>
              <a:rPr lang="en-US" sz="1400" dirty="0"/>
              <a:t>Procuring LEDs to use for testing.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600" dirty="0"/>
              <a:t>Developing Phoebus screen 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CC00"/>
                </a:solidFill>
              </a:rPr>
              <a:t>EDC unknown</a:t>
            </a:r>
          </a:p>
          <a:p>
            <a:pPr marL="512763" lvl="1" indent="-285750">
              <a:buFont typeface="Arial"/>
              <a:buChar char="–"/>
            </a:pPr>
            <a:r>
              <a:rPr lang="en-US" sz="1200" b="1" dirty="0">
                <a:solidFill>
                  <a:srgbClr val="00CC00"/>
                </a:solidFill>
              </a:rPr>
              <a:t>Trying for 12/02/22</a:t>
            </a:r>
          </a:p>
          <a:p>
            <a:pPr marL="0" lvl="1"/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91" y="1018903"/>
            <a:ext cx="2891549" cy="2146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9991" y="3082834"/>
            <a:ext cx="3070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Weiner MPOD crate with low voltage modules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91" y="3482338"/>
            <a:ext cx="2532897" cy="2120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33" y="5671924"/>
            <a:ext cx="3556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Weiner MPOD crate with VME LED module controllers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718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/>
              <a:t>Thermal Readbacks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0897" y="6450370"/>
            <a:ext cx="3925229" cy="500587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5894" y="785919"/>
            <a:ext cx="4689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Revising LabVIEW program to reflect new channel connections for the Keysight readback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Completed testing 12 of 12 relative humidity sensors Developed Phoebus screens 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Tested 4 of 12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of the temperature and humidity readback Phoebus screens.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Fabricating power distribution box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Adding documentation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CC00"/>
                </a:solidFill>
              </a:rPr>
              <a:t>EDC 12/02/22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18F213-56CA-4B57-A19C-63A40B44B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3" t="18308" r="4595" b="5107"/>
          <a:stretch/>
        </p:blipFill>
        <p:spPr>
          <a:xfrm>
            <a:off x="232165" y="2740514"/>
            <a:ext cx="3697559" cy="2897058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F2CA028-C9BB-490E-B394-FF31609EAA5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8100" y="5574439"/>
            <a:ext cx="5718652" cy="1508336"/>
          </a:xfrm>
        </p:spPr>
        <p:txBody>
          <a:bodyPr/>
          <a:lstStyle/>
          <a:p>
            <a:pPr marL="234950" indent="-234950">
              <a:spcBef>
                <a:spcPts val="0"/>
              </a:spcBef>
            </a:pPr>
            <a:r>
              <a:rPr lang="en-US" sz="1400" dirty="0"/>
              <a:t>Temperature &amp; humidity sensor readback (Keysight) LabVIEW screen</a:t>
            </a:r>
          </a:p>
          <a:p>
            <a:pPr marL="457200" lvl="1" indent="-222250"/>
            <a:r>
              <a:rPr lang="en-US" sz="1200" dirty="0"/>
              <a:t>Displays averages, std. deviations, dew point, alarm limits, and trip delays</a:t>
            </a:r>
          </a:p>
          <a:p>
            <a:pPr marL="234950" indent="-234950">
              <a:spcBef>
                <a:spcPts val="0"/>
              </a:spcBef>
            </a:pPr>
            <a:r>
              <a:rPr lang="en-US" sz="1400" dirty="0"/>
              <a:t>EPICS server</a:t>
            </a:r>
          </a:p>
          <a:p>
            <a:pPr marL="457200" lvl="1" indent="-222250"/>
            <a:r>
              <a:rPr lang="en-US" sz="1400" dirty="0"/>
              <a:t>PVs used in Phoebus screens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D78FE1-8345-4A7D-AEEB-376E54116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0" y="815276"/>
            <a:ext cx="2620648" cy="21232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6B9F3A-0D5C-4DE5-976F-56A39358C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65" y="1048414"/>
            <a:ext cx="2013187" cy="15678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B092B9-064F-4A0C-9119-7F946EB3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825" y="2938529"/>
            <a:ext cx="2013188" cy="1567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06EF2-6780-41E4-AACD-ADA223D0FB6A}"/>
              </a:ext>
            </a:extLst>
          </p:cNvPr>
          <p:cNvSpPr txBox="1"/>
          <p:nvPr/>
        </p:nvSpPr>
        <p:spPr>
          <a:xfrm>
            <a:off x="7092265" y="4664671"/>
            <a:ext cx="175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Phoebus screens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AAC3FE-71DB-4ECD-8108-EAEBFF8F6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16" y="2908157"/>
            <a:ext cx="2820341" cy="22959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C1DD7E9-1AED-494B-A549-B799A07ED3E8}"/>
              </a:ext>
            </a:extLst>
          </p:cNvPr>
          <p:cNvSpPr txBox="1"/>
          <p:nvPr/>
        </p:nvSpPr>
        <p:spPr>
          <a:xfrm>
            <a:off x="5319129" y="5046219"/>
            <a:ext cx="3786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1600" dirty="0"/>
              <a:t>Independent VI chiller controls work</a:t>
            </a:r>
          </a:p>
          <a:p>
            <a:pPr lvl="1" indent="-234950">
              <a:buFont typeface="Arial"/>
              <a:buChar char="–"/>
            </a:pPr>
            <a:r>
              <a:rPr lang="en-US" sz="1400" dirty="0"/>
              <a:t>Configuration , run, and control Instructions will be provided once chiller controls are installed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1600" dirty="0"/>
              <a:t>Installing bridge between LabVIEW PVs and EPICS PVs for Phoebus</a:t>
            </a:r>
          </a:p>
        </p:txBody>
      </p:sp>
    </p:spTree>
    <p:extLst>
      <p:ext uri="{BB962C8B-B14F-4D97-AF65-F5344CB8AC3E}">
        <p14:creationId xmlns:p14="http://schemas.microsoft.com/office/powerpoint/2010/main" val="225910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199" y="6450370"/>
            <a:ext cx="3780263" cy="365125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DSG needs 3 weeks (without time contingency) to address the items mentioned in the previous slides</a:t>
            </a:r>
          </a:p>
          <a:p>
            <a:endParaRPr lang="en-US" dirty="0"/>
          </a:p>
          <a:p>
            <a:r>
              <a:rPr lang="en-US" dirty="0"/>
              <a:t>Unknown amount of time required for developing missing software drivers between the VME LED Drivers and the Phoebus screen (most complex part)</a:t>
            </a:r>
          </a:p>
        </p:txBody>
      </p:sp>
    </p:spTree>
    <p:extLst>
      <p:ext uri="{BB962C8B-B14F-4D97-AF65-F5344CB8AC3E}">
        <p14:creationId xmlns:p14="http://schemas.microsoft.com/office/powerpoint/2010/main" val="4049818932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SG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FE039A-0641-4D85-90D3-441809E4B336}" vid="{A6AD55EC-F10A-4894-BB4A-03A24B6113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3ababd06f45f907db53d8dbdb9646e29">
  <xsd:schema xmlns:xsd="http://www.w3.org/2001/XMLSchema" xmlns:xs="http://www.w3.org/2001/XMLSchema" xmlns:p="http://schemas.microsoft.com/office/2006/metadata/properties" xmlns:ns1="http://schemas.microsoft.com/sharepoint/v3" xmlns:ns3="426b74de-0581-4e94-90c0-1abf6215444e" xmlns:ns4="dcff909e-542d-4672-8557-4ef8d9009dce" targetNamespace="http://schemas.microsoft.com/office/2006/metadata/properties" ma:root="true" ma:fieldsID="daf269982e03c7889a910bfad68bb97c" ns1:_="" ns3:_="" ns4:_="">
    <xsd:import namespace="http://schemas.microsoft.com/sharepoint/v3"/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07AF00-C62D-4F0F-865B-D3B5EA5E8B8E}">
  <ds:schemaRefs>
    <ds:schemaRef ds:uri="http://purl.org/dc/terms/"/>
    <ds:schemaRef ds:uri="http://schemas.microsoft.com/sharepoint/v3"/>
    <ds:schemaRef ds:uri="http://schemas.microsoft.com/office/2006/documentManagement/types"/>
    <ds:schemaRef ds:uri="426b74de-0581-4e94-90c0-1abf6215444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cff909e-542d-4672-8557-4ef8d9009dc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8948E5-893A-4502-A033-B06FE0E50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0C5D1E-BA13-480D-9CF0-7F3B3E214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DSG PowerPoint Talk Template 3-17-2021</Template>
  <TotalTime>1728</TotalTime>
  <Words>387</Words>
  <Application>Microsoft Office PowerPoint</Application>
  <PresentationFormat>On-screen Show (4:3)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JLabPowerpointMain</vt:lpstr>
      <vt:lpstr>NPS Controls &amp; Monitoring System </vt:lpstr>
      <vt:lpstr>High Voltage Controls &amp; Monitoring System</vt:lpstr>
      <vt:lpstr>LV and LED Controls &amp; Monitoring System </vt:lpstr>
      <vt:lpstr>Thermal Readbacks</vt:lpstr>
      <vt:lpstr>Summary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DSG NPS Status</dc:title>
  <dc:creator>Aaron Brown</dc:creator>
  <cp:lastModifiedBy>Aaron Brown</cp:lastModifiedBy>
  <cp:revision>83</cp:revision>
  <dcterms:created xsi:type="dcterms:W3CDTF">2022-10-17T14:37:55Z</dcterms:created>
  <dcterms:modified xsi:type="dcterms:W3CDTF">2022-10-31T16:51:39Z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