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13"/>
  </p:notesMasterIdLst>
  <p:handoutMasterIdLst>
    <p:handoutMasterId r:id="rId14"/>
  </p:handoutMasterIdLst>
  <p:sldIdLst>
    <p:sldId id="256" r:id="rId6"/>
    <p:sldId id="277" r:id="rId7"/>
    <p:sldId id="275" r:id="rId8"/>
    <p:sldId id="273" r:id="rId9"/>
    <p:sldId id="270" r:id="rId10"/>
    <p:sldId id="274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C000"/>
    <a:srgbClr val="800000"/>
    <a:srgbClr val="98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5411" autoAdjust="0"/>
  </p:normalViewPr>
  <p:slideViewPr>
    <p:cSldViewPr snapToGrid="0" snapToObjects="1" showGuides="1">
      <p:cViewPr varScale="1">
        <p:scale>
          <a:sx n="57" d="100"/>
          <a:sy n="57" d="100"/>
        </p:scale>
        <p:origin x="1276" y="3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11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3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F5BC-869F-499A-9DF7-9205ED02823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CE019-114D-4AB4-96DD-D2225916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G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130425"/>
            <a:ext cx="7896225" cy="1470025"/>
          </a:xfrm>
        </p:spPr>
        <p:txBody>
          <a:bodyPr>
            <a:noAutofit/>
          </a:bodyPr>
          <a:lstStyle>
            <a:lvl1pPr>
              <a:defRPr sz="4400" b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DSG Master Talk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78580"/>
            <a:ext cx="6400800" cy="1752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Detector Support Group</a:t>
            </a:r>
          </a:p>
          <a:p>
            <a:fld id="{E0A44F2C-FA94-46BC-AFD4-7A5D7E389101}" type="datetime4">
              <a:rPr lang="en-US" smtClean="0"/>
              <a:t>March 17, 2021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72244" y="648866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8866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Aaron Brown, Detector Support Group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G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130425"/>
            <a:ext cx="7896225" cy="1470025"/>
          </a:xfrm>
        </p:spPr>
        <p:txBody>
          <a:bodyPr>
            <a:noAutofit/>
          </a:bodyPr>
          <a:lstStyle>
            <a:lvl1pPr>
              <a:defRPr sz="4400" b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DSG Master Talk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78580"/>
            <a:ext cx="6400800" cy="1752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Detector Support Group</a:t>
            </a:r>
          </a:p>
          <a:p>
            <a:fld id="{E0A44F2C-FA94-46BC-AFD4-7A5D7E389101}" type="datetime4">
              <a:rPr lang="en-US" smtClean="0"/>
              <a:pPr/>
              <a:t>March 17, 2021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72244" y="648866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8866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</p:spTree>
    <p:extLst>
      <p:ext uri="{BB962C8B-B14F-4D97-AF65-F5344CB8AC3E}">
        <p14:creationId xmlns:p14="http://schemas.microsoft.com/office/powerpoint/2010/main" val="398973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content 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50996" y="983997"/>
            <a:ext cx="8526304" cy="51466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2318" y="6522011"/>
            <a:ext cx="958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1F48864-962D-48CF-B28B-481B4909711C}" type="datetime1">
              <a:rPr lang="en-US" sz="1400" smtClean="0">
                <a:solidFill>
                  <a:schemeClr val="bg1"/>
                </a:solidFill>
              </a:rPr>
              <a:pPr/>
              <a:t>11/3/2022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51332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08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43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3958751-E680-4FEF-A682-0FDF869CB09B}" type="datetime1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2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0212D429-D22E-4045-9EF3-F90E61CD807C}" type="datetime1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03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EBFB524-55EB-4792-873C-A2B9505D02F6}" type="datetime1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64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2B06FFB-19BB-48B1-A3CC-365362F0DEC5}" type="datetime1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2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content 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50996" y="983997"/>
            <a:ext cx="8526304" cy="51466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2318" y="6522011"/>
            <a:ext cx="958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1F48864-962D-48CF-B28B-481B4909711C}" type="datetime1">
              <a:rPr lang="en-US" sz="1400" smtClean="0">
                <a:solidFill>
                  <a:schemeClr val="bg1"/>
                </a:solidFill>
              </a:rPr>
              <a:t>11/3/2022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B5192AE-1892-46C7-ACD9-12C946230AB7}" type="datetime1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66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2667C391-299F-4D7C-9B26-D0375A961107}" type="datetime1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99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25D64EB-38AD-4E1C-AB21-173058406B5D}" type="datetime1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4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150000"/>
        </a:lnSpc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811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150000"/>
        </a:lnSpc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7896225" cy="1374775"/>
          </a:xfrm>
        </p:spPr>
        <p:txBody>
          <a:bodyPr>
            <a:noAutofit/>
          </a:bodyPr>
          <a:lstStyle/>
          <a:p>
            <a:r>
              <a:rPr lang="en-US" dirty="0"/>
              <a:t>NPS Status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3114" y="3429000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Aaron Brown and the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Detector Support Group</a:t>
            </a:r>
          </a:p>
          <a:p>
            <a:pPr>
              <a:spcBef>
                <a:spcPts val="1200"/>
              </a:spcBef>
            </a:pPr>
            <a:fld id="{65210ED1-EAB8-41A5-B12E-84795BC6A1C7}" type="datetime2">
              <a:rPr lang="en-US" sz="2800" smtClean="0"/>
              <a:pPr>
                <a:spcBef>
                  <a:spcPts val="1200"/>
                </a:spcBef>
              </a:pPr>
              <a:t>Thursday, November 3, 2022</a:t>
            </a:fld>
            <a:endParaRPr lang="en-US" sz="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34021-4BB4-4F9D-A5A5-F984D2E4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487F1-F52B-48CB-A32D-0542AF5E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81F20-1D9E-49E2-8EA2-3902CE9F1EB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0996" y="1173568"/>
            <a:ext cx="8526304" cy="5146675"/>
          </a:xfrm>
        </p:spPr>
        <p:txBody>
          <a:bodyPr/>
          <a:lstStyle/>
          <a:p>
            <a:r>
              <a:rPr lang="en-US" dirty="0"/>
              <a:t>Controls &amp; Monitoring Systems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High Voltage </a:t>
            </a:r>
          </a:p>
          <a:p>
            <a:pPr lvl="1"/>
            <a:r>
              <a:rPr lang="en-US" dirty="0"/>
              <a:t>Low </a:t>
            </a:r>
            <a:r>
              <a:rPr lang="en-US" dirty="0" err="1"/>
              <a:t>Voltasge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VME LED Drivers </a:t>
            </a:r>
          </a:p>
          <a:p>
            <a:pPr lvl="1"/>
            <a:r>
              <a:rPr lang="en-US" dirty="0"/>
              <a:t>Thermal Readbacks and Chiller</a:t>
            </a:r>
          </a:p>
          <a:p>
            <a:pPr lvl="1"/>
            <a:endParaRPr lang="en-US" dirty="0"/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22578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Controls &amp; Monitoring System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199" y="6450370"/>
            <a:ext cx="3813717" cy="407630"/>
          </a:xfrm>
        </p:spPr>
        <p:txBody>
          <a:bodyPr/>
          <a:lstStyle/>
          <a:p>
            <a:r>
              <a:rPr lang="en-US" dirty="0"/>
              <a:t>Aaron Brown, Detector Support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917CF-560E-4A31-A5C2-0545C9CF5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-968" r="-2" b="10318"/>
          <a:stretch/>
        </p:blipFill>
        <p:spPr>
          <a:xfrm>
            <a:off x="1204332" y="791737"/>
            <a:ext cx="6703041" cy="53000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956A5B-69B6-43C5-9D87-46E356A2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835" t="90118"/>
          <a:stretch/>
        </p:blipFill>
        <p:spPr>
          <a:xfrm>
            <a:off x="6556916" y="919065"/>
            <a:ext cx="1153255" cy="429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DBC2E-13A0-43A3-835B-ECE95C5218A1}"/>
              </a:ext>
            </a:extLst>
          </p:cNvPr>
          <p:cNvSpPr txBox="1"/>
          <p:nvPr/>
        </p:nvSpPr>
        <p:spPr>
          <a:xfrm>
            <a:off x="1503498" y="6083493"/>
            <a:ext cx="78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Ready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F5FB8F-48B7-4BF3-B184-79682104ABD2}"/>
              </a:ext>
            </a:extLst>
          </p:cNvPr>
          <p:cNvSpPr txBox="1"/>
          <p:nvPr/>
        </p:nvSpPr>
        <p:spPr>
          <a:xfrm>
            <a:off x="6856709" y="6116141"/>
            <a:ext cx="7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Ready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685DA7-EE77-42DA-9222-192A3BFA175A}"/>
              </a:ext>
            </a:extLst>
          </p:cNvPr>
          <p:cNvSpPr txBox="1"/>
          <p:nvPr/>
        </p:nvSpPr>
        <p:spPr>
          <a:xfrm>
            <a:off x="2743198" y="6091797"/>
            <a:ext cx="210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Ready by 12/02/22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E49EC4-949B-4BA9-9C28-90D756472D7C}"/>
              </a:ext>
            </a:extLst>
          </p:cNvPr>
          <p:cNvSpPr txBox="1"/>
          <p:nvPr/>
        </p:nvSpPr>
        <p:spPr>
          <a:xfrm>
            <a:off x="4850780" y="6091797"/>
            <a:ext cx="135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290461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</p:spPr>
        <p:txBody>
          <a:bodyPr/>
          <a:lstStyle/>
          <a:p>
            <a:r>
              <a:rPr lang="en-US" dirty="0"/>
              <a:t>High Voltage Controls &amp; Monitoring System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199" y="6450370"/>
            <a:ext cx="3834803" cy="390112"/>
          </a:xfrm>
        </p:spPr>
        <p:txBody>
          <a:bodyPr/>
          <a:lstStyle/>
          <a:p>
            <a:r>
              <a:rPr lang="en-US" dirty="0"/>
              <a:t>Aaron Brown, Detector Support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13" y="821428"/>
            <a:ext cx="4095737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Adding instructions to wiki</a:t>
            </a:r>
          </a:p>
          <a:p>
            <a:pPr marL="234950" indent="-234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Startup instructions on </a:t>
            </a:r>
            <a:r>
              <a:rPr lang="en-US" dirty="0" err="1"/>
              <a:t>cdsg</a:t>
            </a:r>
            <a:r>
              <a:rPr lang="en-US" dirty="0"/>
              <a:t> </a:t>
            </a:r>
            <a:r>
              <a:rPr lang="en-US" sz="1200" dirty="0"/>
              <a:t>(dev. account)</a:t>
            </a:r>
          </a:p>
          <a:p>
            <a:pPr marL="234950" indent="-234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CC00"/>
                </a:solidFill>
              </a:rPr>
              <a:t>Ready </a:t>
            </a:r>
            <a:endParaRPr lang="en-US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B8A8DF-0E4B-4EBA-90E3-0480900FE554}"/>
              </a:ext>
            </a:extLst>
          </p:cNvPr>
          <p:cNvGrpSpPr/>
          <p:nvPr/>
        </p:nvGrpSpPr>
        <p:grpSpPr>
          <a:xfrm>
            <a:off x="3983024" y="829766"/>
            <a:ext cx="4753160" cy="1447998"/>
            <a:chOff x="3983024" y="948906"/>
            <a:chExt cx="4753160" cy="14479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6C0B77-6928-4B07-A8AD-C12991BD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024" y="948906"/>
              <a:ext cx="1747628" cy="14479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7AC4029-050C-4F7D-A8BF-20B02337D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862" y="948906"/>
              <a:ext cx="2584322" cy="1302271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FD76902-9F43-4444-AD8B-CD20827AC0F6}"/>
                </a:ext>
              </a:extLst>
            </p:cNvPr>
            <p:cNvCxnSpPr>
              <a:cxnSpLocks/>
            </p:cNvCxnSpPr>
            <p:nvPr/>
          </p:nvCxnSpPr>
          <p:spPr>
            <a:xfrm>
              <a:off x="5596913" y="1211505"/>
              <a:ext cx="565941" cy="15989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EC043D7-9DC0-44EA-B3A8-AEB7168C8A98}"/>
                </a:ext>
              </a:extLst>
            </p:cNvPr>
            <p:cNvCxnSpPr>
              <a:cxnSpLocks/>
            </p:cNvCxnSpPr>
            <p:nvPr/>
          </p:nvCxnSpPr>
          <p:spPr>
            <a:xfrm>
              <a:off x="5596913" y="1426283"/>
              <a:ext cx="565941" cy="9696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783D2D9-A1B6-49C5-BCFD-C5A3FC38FB4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983024" y="2252677"/>
            <a:ext cx="5218771" cy="805513"/>
          </a:xfrm>
        </p:spPr>
        <p:txBody>
          <a:bodyPr/>
          <a:lstStyle/>
          <a:p>
            <a:pPr marL="225425" indent="-225425">
              <a:spcBef>
                <a:spcPts val="0"/>
              </a:spcBef>
            </a:pPr>
            <a:r>
              <a:rPr lang="en-US" sz="1200" dirty="0"/>
              <a:t>Python-based expert GUI to set high voltage parameters for all channels at start-up</a:t>
            </a:r>
          </a:p>
          <a:p>
            <a:pPr marL="225425" indent="-225425">
              <a:spcBef>
                <a:spcPts val="0"/>
              </a:spcBef>
            </a:pPr>
            <a:r>
              <a:rPr lang="en-US" sz="1200" dirty="0"/>
              <a:t>Input values saved to a timestamped text file</a:t>
            </a:r>
          </a:p>
          <a:p>
            <a:pPr marL="225425" indent="-225425">
              <a:spcBef>
                <a:spcPts val="0"/>
              </a:spcBef>
            </a:pPr>
            <a:r>
              <a:rPr lang="en-US" sz="1200" dirty="0"/>
              <a:t>Changes to individual channels handled with PMT status screens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FABD27-3A69-4C69-AE5C-83F54E9A8D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31"/>
          <a:stretch/>
        </p:blipFill>
        <p:spPr>
          <a:xfrm>
            <a:off x="6921404" y="3044775"/>
            <a:ext cx="2029541" cy="286431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CB5E6F-D7B7-4548-9507-B208DB156CB3}"/>
              </a:ext>
            </a:extLst>
          </p:cNvPr>
          <p:cNvCxnSpPr>
            <a:cxnSpLocks/>
          </p:cNvCxnSpPr>
          <p:nvPr/>
        </p:nvCxnSpPr>
        <p:spPr>
          <a:xfrm flipH="1" flipV="1">
            <a:off x="6472089" y="4442995"/>
            <a:ext cx="2393131" cy="1012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4556A68-993E-43F5-B01F-DE0611B18F03}"/>
              </a:ext>
            </a:extLst>
          </p:cNvPr>
          <p:cNvSpPr txBox="1"/>
          <p:nvPr/>
        </p:nvSpPr>
        <p:spPr>
          <a:xfrm>
            <a:off x="6921403" y="5845108"/>
            <a:ext cx="202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Phoebus overview screen</a:t>
            </a:r>
          </a:p>
          <a:p>
            <a:pPr algn="ctr"/>
            <a:r>
              <a:rPr lang="en-US" sz="1200" dirty="0"/>
              <a:t>Each LED is clickable – opens the PMT status screen</a:t>
            </a:r>
          </a:p>
          <a:p>
            <a:pPr algn="ctr"/>
            <a:endParaRPr lang="en-US" sz="12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75FE09-2DD8-46A6-9079-1A780C363057}"/>
              </a:ext>
            </a:extLst>
          </p:cNvPr>
          <p:cNvGrpSpPr/>
          <p:nvPr/>
        </p:nvGrpSpPr>
        <p:grpSpPr>
          <a:xfrm>
            <a:off x="38105" y="1898646"/>
            <a:ext cx="3887124" cy="4082157"/>
            <a:chOff x="28667" y="1036327"/>
            <a:chExt cx="6133484" cy="468299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063EF48-FCD4-499C-829B-1AF8D15E3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7" y="1036327"/>
              <a:ext cx="6133484" cy="4682998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2125E5-D08A-440A-B1E1-61B025EFE5DD}"/>
                </a:ext>
              </a:extLst>
            </p:cNvPr>
            <p:cNvSpPr/>
            <p:nvPr/>
          </p:nvSpPr>
          <p:spPr>
            <a:xfrm>
              <a:off x="5634446" y="5181600"/>
              <a:ext cx="527705" cy="5377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CC0AB95-8073-47C6-A338-A3EA7A4ADA2E}"/>
              </a:ext>
            </a:extLst>
          </p:cNvPr>
          <p:cNvSpPr txBox="1"/>
          <p:nvPr/>
        </p:nvSpPr>
        <p:spPr>
          <a:xfrm>
            <a:off x="38105" y="5977044"/>
            <a:ext cx="388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Phoebus detailed screen </a:t>
            </a:r>
          </a:p>
          <a:p>
            <a:pPr algn="ctr"/>
            <a:r>
              <a:rPr lang="en-US" sz="1200" dirty="0"/>
              <a:t>Each rectangle is clickable – opens the PMT status screen</a:t>
            </a:r>
          </a:p>
          <a:p>
            <a:pPr algn="ctr"/>
            <a:endParaRPr lang="en-US" sz="1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3B5DA18-9272-4058-AD3C-CFE06963A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24" y="3323745"/>
            <a:ext cx="2815415" cy="1119248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7BC9E8-B6DC-4F2B-82B1-B699319EBF79}"/>
              </a:ext>
            </a:extLst>
          </p:cNvPr>
          <p:cNvCxnSpPr>
            <a:cxnSpLocks/>
          </p:cNvCxnSpPr>
          <p:nvPr/>
        </p:nvCxnSpPr>
        <p:spPr>
          <a:xfrm flipV="1">
            <a:off x="3721727" y="4442995"/>
            <a:ext cx="593795" cy="13169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102FBC-30C1-4514-9BC5-472EED81A7A5}"/>
              </a:ext>
            </a:extLst>
          </p:cNvPr>
          <p:cNvSpPr txBox="1"/>
          <p:nvPr/>
        </p:nvSpPr>
        <p:spPr>
          <a:xfrm>
            <a:off x="4516929" y="4382549"/>
            <a:ext cx="1404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PMT status screen</a:t>
            </a:r>
          </a:p>
        </p:txBody>
      </p:sp>
    </p:spTree>
    <p:extLst>
      <p:ext uri="{BB962C8B-B14F-4D97-AF65-F5344CB8AC3E}">
        <p14:creationId xmlns:p14="http://schemas.microsoft.com/office/powerpoint/2010/main" val="302550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LV and LED Controls &amp; Monitoring System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50369"/>
            <a:ext cx="3802566" cy="507991"/>
          </a:xfrm>
        </p:spPr>
        <p:txBody>
          <a:bodyPr/>
          <a:lstStyle/>
          <a:p>
            <a:r>
              <a:rPr lang="en-US" dirty="0"/>
              <a:t>Aaron Brown, Detector Support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275" y="753071"/>
            <a:ext cx="896745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2400" b="1" dirty="0"/>
              <a:t>Low Voltage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PV list and a general procedure to prepare the EPICS soft IOC on </a:t>
            </a:r>
            <a:r>
              <a:rPr lang="en-US" sz="2000" dirty="0" err="1"/>
              <a:t>cdsg</a:t>
            </a:r>
            <a:r>
              <a:rPr lang="en-US" sz="2000" dirty="0"/>
              <a:t> is ready</a:t>
            </a:r>
          </a:p>
          <a:p>
            <a:pPr lvl="1" indent="-166688">
              <a:buFont typeface="Arial"/>
              <a:buChar char="–"/>
            </a:pPr>
            <a:r>
              <a:rPr lang="en-US" sz="1600" dirty="0"/>
              <a:t>Next step is to build IOC with the PVs and SNMP application to communicate to the MPOD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Generating Phoebus screens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</a:rPr>
              <a:t>Estimated  date of completion  12/02/2022</a:t>
            </a:r>
          </a:p>
          <a:p>
            <a:pPr marL="0" lvl="1" algn="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36DE98-4618-4BD1-B57F-B37E2337547E}"/>
              </a:ext>
            </a:extLst>
          </p:cNvPr>
          <p:cNvSpPr txBox="1"/>
          <p:nvPr/>
        </p:nvSpPr>
        <p:spPr>
          <a:xfrm>
            <a:off x="120729" y="2533966"/>
            <a:ext cx="5244941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/>
              <a:t>VME LED Drivers (VLD) 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Received on May 13 cards 02 and 03 </a:t>
            </a:r>
          </a:p>
          <a:p>
            <a:pPr lvl="1" indent="-166688">
              <a:buFont typeface="Arial"/>
              <a:buChar char="–"/>
            </a:pPr>
            <a:r>
              <a:rPr lang="en-US" sz="1400" dirty="0"/>
              <a:t>Cards had only test scripts to validate the board manually via VxWorks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Received on August 22 the low level Linux drivers adapted from the test scripts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Received on October 18 examples on how to generally integrate drivers, not related to the VLD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If the VLD is needed by a specified date, DSG suggests someone else address EPICS Linux drivers development</a:t>
            </a:r>
          </a:p>
          <a:p>
            <a:pPr lvl="1" indent="-166688">
              <a:buFont typeface="Arial"/>
              <a:buChar char="–"/>
            </a:pPr>
            <a:r>
              <a:rPr lang="en-US" sz="1400" dirty="0"/>
              <a:t>DSG will generate Phoebus screen when PVs are available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Estimated date of completion uncertain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4918" y="6173370"/>
            <a:ext cx="2624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VME crate with LED module(Test stand)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B743AE-7466-4734-9959-A55928F5B952}"/>
              </a:ext>
            </a:extLst>
          </p:cNvPr>
          <p:cNvGrpSpPr/>
          <p:nvPr/>
        </p:nvGrpSpPr>
        <p:grpSpPr>
          <a:xfrm>
            <a:off x="5364801" y="1773044"/>
            <a:ext cx="3545023" cy="4433891"/>
            <a:chOff x="5440554" y="3254886"/>
            <a:chExt cx="2529268" cy="33441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1A5F93-BB2C-46E8-BF05-38B4174B3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3716"/>
            <a:stretch/>
          </p:blipFill>
          <p:spPr>
            <a:xfrm>
              <a:off x="5440554" y="3254886"/>
              <a:ext cx="2529268" cy="3344121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438E27-6995-4CE0-ACA7-BB8632DD4F00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6476728" y="4650336"/>
              <a:ext cx="518953" cy="108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C1670F-7F90-49E9-8555-835F687120FF}"/>
                </a:ext>
              </a:extLst>
            </p:cNvPr>
            <p:cNvSpPr txBox="1"/>
            <p:nvPr/>
          </p:nvSpPr>
          <p:spPr>
            <a:xfrm>
              <a:off x="6995681" y="4444716"/>
              <a:ext cx="865246" cy="41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VME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LED Driver 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F9A41F9-51BD-40AB-80D7-BE369C40D166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5744625" y="3926648"/>
              <a:ext cx="168076" cy="6248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B3FDD8-4019-4E19-A01D-E820A2F3B030}"/>
                </a:ext>
              </a:extLst>
            </p:cNvPr>
            <p:cNvSpPr txBox="1"/>
            <p:nvPr/>
          </p:nvSpPr>
          <p:spPr>
            <a:xfrm>
              <a:off x="5440554" y="3564801"/>
              <a:ext cx="944294" cy="361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VME 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18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38224" cy="397933"/>
          </a:xfrm>
        </p:spPr>
        <p:txBody>
          <a:bodyPr/>
          <a:lstStyle/>
          <a:p>
            <a:r>
              <a:rPr lang="en-US" dirty="0"/>
              <a:t>Thermal Readbacks &amp; Chiller Controls &amp; Monitoring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0897" y="6450370"/>
            <a:ext cx="3925229" cy="500587"/>
          </a:xfrm>
        </p:spPr>
        <p:txBody>
          <a:bodyPr/>
          <a:lstStyle/>
          <a:p>
            <a:r>
              <a:rPr lang="en-US" dirty="0"/>
              <a:t>Aaron Brown, Detector Support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03" y="765523"/>
            <a:ext cx="53386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400" dirty="0"/>
              <a:t>Revised LabVIEW program reflects new channel connections given on October 11, 2022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400" dirty="0"/>
              <a:t>All 12 relative humidity sensors hardware tested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400" dirty="0"/>
              <a:t>All 17 chiller, temperature, and humidity readback Phoebus screens tested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400" dirty="0"/>
              <a:t>Procured 5-V power supplies on 6/19/22</a:t>
            </a:r>
          </a:p>
          <a:p>
            <a:pPr lvl="1" indent="-222250">
              <a:buFont typeface="Arial"/>
              <a:buChar char="–"/>
            </a:pPr>
            <a:r>
              <a:rPr lang="en-US" sz="1200" dirty="0"/>
              <a:t>Fabricated 5 V power distribution box for relative </a:t>
            </a:r>
            <a:r>
              <a:rPr lang="en-US" sz="1400" dirty="0"/>
              <a:t>humidity sensors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400" dirty="0"/>
              <a:t>Adding documentation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CC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18F213-56CA-4B57-A19C-63A40B44B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3" t="18308" r="4595" b="5107"/>
          <a:stretch/>
        </p:blipFill>
        <p:spPr>
          <a:xfrm>
            <a:off x="191779" y="2568557"/>
            <a:ext cx="3697559" cy="2891114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F2CA028-C9BB-490E-B394-FF31609EAA5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7704" y="5442621"/>
            <a:ext cx="3791749" cy="1508336"/>
          </a:xfrm>
        </p:spPr>
        <p:txBody>
          <a:bodyPr/>
          <a:lstStyle/>
          <a:p>
            <a:pPr marL="234950" indent="-234950">
              <a:spcBef>
                <a:spcPts val="0"/>
              </a:spcBef>
            </a:pPr>
            <a:r>
              <a:rPr lang="en-US" sz="1050" dirty="0"/>
              <a:t>Temperature &amp; humidity sensor readback (Keysight) LabVIEW screen </a:t>
            </a:r>
          </a:p>
          <a:p>
            <a:pPr marL="457200" lvl="1" indent="-222250"/>
            <a:r>
              <a:rPr lang="en-US" sz="1050" dirty="0"/>
              <a:t>Displays averages, std. deviations, dew point, alarm limits, and trip delays</a:t>
            </a:r>
          </a:p>
          <a:p>
            <a:pPr marL="234950" indent="-234950">
              <a:spcBef>
                <a:spcPts val="0"/>
              </a:spcBef>
            </a:pPr>
            <a:r>
              <a:rPr lang="en-US" sz="1050" dirty="0"/>
              <a:t>Generates EPICS server</a:t>
            </a:r>
          </a:p>
          <a:p>
            <a:pPr marL="457200" lvl="1" indent="-222250"/>
            <a:r>
              <a:rPr lang="en-US" sz="1050" dirty="0"/>
              <a:t>PVs used in Phoebus screens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D78FE1-8345-4A7D-AEEB-376E54116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31" y="822390"/>
            <a:ext cx="3568388" cy="28911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B092B9-064F-4A0C-9119-7F946EB3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48" y="3830022"/>
            <a:ext cx="2313776" cy="18019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A06EF2-6780-41E4-AACD-ADA223D0FB6A}"/>
              </a:ext>
            </a:extLst>
          </p:cNvPr>
          <p:cNvSpPr txBox="1"/>
          <p:nvPr/>
        </p:nvSpPr>
        <p:spPr>
          <a:xfrm>
            <a:off x="6276894" y="5963418"/>
            <a:ext cx="17584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Phoebus screens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AAC3FE-71DB-4ECD-8108-EAEBFF8F6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38" y="3509836"/>
            <a:ext cx="3013967" cy="245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0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199" y="6450370"/>
            <a:ext cx="3780263" cy="365125"/>
          </a:xfrm>
        </p:spPr>
        <p:txBody>
          <a:bodyPr/>
          <a:lstStyle/>
          <a:p>
            <a:r>
              <a:rPr lang="en-US" dirty="0"/>
              <a:t>Aaron Brown, Detector Support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08848" y="1218173"/>
            <a:ext cx="8526304" cy="5146675"/>
          </a:xfrm>
        </p:spPr>
        <p:txBody>
          <a:bodyPr/>
          <a:lstStyle/>
          <a:p>
            <a:r>
              <a:rPr lang="en-US" dirty="0"/>
              <a:t>Except for VLD,  DSG needs three weeks (without time contingency) to address the items mentioned in the previous slides</a:t>
            </a:r>
          </a:p>
          <a:p>
            <a:pPr>
              <a:spcBef>
                <a:spcPts val="1200"/>
              </a:spcBef>
            </a:pPr>
            <a:r>
              <a:rPr lang="en-US" dirty="0"/>
              <a:t>Time required unknown for developing missing software drivers for the VLD</a:t>
            </a:r>
          </a:p>
          <a:p>
            <a:pPr lvl="1"/>
            <a:r>
              <a:rPr lang="en-US" dirty="0"/>
              <a:t>Task should be reassigned if needed by a specific date</a:t>
            </a:r>
          </a:p>
          <a:p>
            <a:pPr lvl="1"/>
            <a:r>
              <a:rPr lang="en-US" dirty="0"/>
              <a:t>DSG is willing to develop the Phoebus screens </a:t>
            </a:r>
            <a:r>
              <a:rPr lang="en-US"/>
              <a:t>once EPICS </a:t>
            </a:r>
            <a:r>
              <a:rPr lang="en-US" dirty="0"/>
              <a:t>PVs are provided</a:t>
            </a:r>
          </a:p>
          <a:p>
            <a:pPr>
              <a:spcBef>
                <a:spcPts val="1200"/>
              </a:spcBef>
            </a:pPr>
            <a:r>
              <a:rPr lang="en-US" dirty="0"/>
              <a:t>DSG personnel is limited during December</a:t>
            </a:r>
          </a:p>
        </p:txBody>
      </p:sp>
    </p:spTree>
    <p:extLst>
      <p:ext uri="{BB962C8B-B14F-4D97-AF65-F5344CB8AC3E}">
        <p14:creationId xmlns:p14="http://schemas.microsoft.com/office/powerpoint/2010/main" val="1783275597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SG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FE039A-0641-4D85-90D3-441809E4B336}" vid="{A6AD55EC-F10A-4894-BB4A-03A24B61135F}"/>
    </a:ext>
  </a:extLst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SG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FE039A-0641-4D85-90D3-441809E4B336}" vid="{A6AD55EC-F10A-4894-BB4A-03A24B61135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3" ma:contentTypeDescription="Create a new document." ma:contentTypeScope="" ma:versionID="3ababd06f45f907db53d8dbdb9646e29">
  <xsd:schema xmlns:xsd="http://www.w3.org/2001/XMLSchema" xmlns:xs="http://www.w3.org/2001/XMLSchema" xmlns:p="http://schemas.microsoft.com/office/2006/metadata/properties" xmlns:ns1="http://schemas.microsoft.com/sharepoint/v3" xmlns:ns3="426b74de-0581-4e94-90c0-1abf6215444e" xmlns:ns4="dcff909e-542d-4672-8557-4ef8d9009dce" targetNamespace="http://schemas.microsoft.com/office/2006/metadata/properties" ma:root="true" ma:fieldsID="daf269982e03c7889a910bfad68bb97c" ns1:_="" ns3:_="" ns4:_="">
    <xsd:import namespace="http://schemas.microsoft.com/sharepoint/v3"/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F8948E5-893A-4502-A033-B06FE0E504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0C5D1E-BA13-480D-9CF0-7F3B3E214F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07AF00-C62D-4F0F-865B-D3B5EA5E8B8E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426b74de-0581-4e94-90c0-1abf6215444e"/>
    <ds:schemaRef ds:uri="http://purl.org/dc/dcmitype/"/>
    <ds:schemaRef ds:uri="http://purl.org/dc/elements/1.1/"/>
    <ds:schemaRef ds:uri="dcff909e-542d-4672-8557-4ef8d9009dce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DSG PowerPoint Talk Template 3-17-2021</Template>
  <TotalTime>2136</TotalTime>
  <Words>466</Words>
  <Application>Microsoft Office PowerPoint</Application>
  <PresentationFormat>On-screen Show (4:3)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JLabPowerpointMain</vt:lpstr>
      <vt:lpstr>1_JLabPowerpointMain</vt:lpstr>
      <vt:lpstr>NPS Status </vt:lpstr>
      <vt:lpstr>Contents</vt:lpstr>
      <vt:lpstr>NPS Controls &amp; Monitoring System </vt:lpstr>
      <vt:lpstr>High Voltage Controls &amp; Monitoring System</vt:lpstr>
      <vt:lpstr>LV and LED Controls &amp; Monitoring System </vt:lpstr>
      <vt:lpstr>Thermal Readbacks &amp; Chiller Controls &amp; Monitoring</vt:lpstr>
      <vt:lpstr>Summary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DSG NPS Status</dc:title>
  <dc:creator>Aaron Brown</dc:creator>
  <cp:lastModifiedBy>Amrit Yegneswaran</cp:lastModifiedBy>
  <cp:revision>150</cp:revision>
  <dcterms:created xsi:type="dcterms:W3CDTF">2022-10-17T14:37:55Z</dcterms:created>
  <dcterms:modified xsi:type="dcterms:W3CDTF">2022-11-03T19:43:30Z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