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4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5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4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8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0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7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5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7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A494D-14F6-0D4A-BCC2-7519F75A1FCE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458AE-1396-604A-87B5-A6327C02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7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89" y="187903"/>
            <a:ext cx="8937977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ourier"/>
                <a:cs typeface="Courier"/>
              </a:rPr>
              <a:t>J/</a:t>
            </a:r>
            <a:r>
              <a:rPr lang="en-US" sz="3600" dirty="0" smtClean="0">
                <a:latin typeface="Courier"/>
                <a:cs typeface="Courier"/>
              </a:rPr>
              <a:t>Psi-TCS with GEMC-2.6/COATJAVA-4a.5.5 </a:t>
            </a:r>
            <a:r>
              <a:rPr lang="en-US" sz="3600" dirty="0" smtClean="0">
                <a:latin typeface="Courier"/>
                <a:cs typeface="Courier"/>
              </a:rPr>
              <a:t>at Various TORUS Field Settings</a:t>
            </a:r>
            <a:endParaRPr lang="en-US" sz="3600" dirty="0">
              <a:latin typeface="Courier"/>
              <a:cs typeface="Couri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Joseph Newton</a:t>
            </a:r>
          </a:p>
          <a:p>
            <a:r>
              <a:rPr lang="en-US" dirty="0" smtClean="0">
                <a:latin typeface="Courier"/>
                <a:cs typeface="Courier"/>
              </a:rPr>
              <a:t>June 29, 2017</a:t>
            </a:r>
          </a:p>
          <a:p>
            <a:r>
              <a:rPr lang="en-US" dirty="0" smtClean="0">
                <a:latin typeface="Courier"/>
                <a:cs typeface="Courier"/>
              </a:rPr>
              <a:t>J/Psi-TCS Meeting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2358"/>
            <a:ext cx="9144000" cy="277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8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330" y="274177"/>
            <a:ext cx="8702043" cy="352099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144272"/>
              </p:ext>
            </p:extLst>
          </p:nvPr>
        </p:nvGraphicFramePr>
        <p:xfrm>
          <a:off x="946749" y="3982763"/>
          <a:ext cx="74089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48"/>
                <a:gridCol w="2469648"/>
                <a:gridCol w="2469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T/T0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0.209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0.0984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0.110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0.220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0.116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0.8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0.122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0.122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0.125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86088" y="1216635"/>
            <a:ext cx="236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okman Old Style"/>
                <a:cs typeface="Bookman Old Style"/>
              </a:rPr>
              <a:t>BLACK = </a:t>
            </a:r>
            <a:r>
              <a:rPr lang="en-US" dirty="0" err="1" smtClean="0">
                <a:latin typeface="Bookman Old Style"/>
                <a:cs typeface="Bookman Old Style"/>
              </a:rPr>
              <a:t>e+e</a:t>
            </a:r>
            <a:r>
              <a:rPr lang="en-US" dirty="0" smtClean="0">
                <a:latin typeface="Bookman Old Style"/>
                <a:cs typeface="Bookman Old Style"/>
              </a:rPr>
              <a:t>-</a:t>
            </a:r>
          </a:p>
          <a:p>
            <a:r>
              <a:rPr lang="en-US" dirty="0" smtClean="0">
                <a:solidFill>
                  <a:srgbClr val="D61437"/>
                </a:solidFill>
                <a:latin typeface="Bookman Old Style"/>
                <a:cs typeface="Bookman Old Style"/>
              </a:rPr>
              <a:t>RED = </a:t>
            </a:r>
            <a:r>
              <a:rPr lang="en-US" dirty="0" err="1" smtClean="0">
                <a:solidFill>
                  <a:srgbClr val="D61437"/>
                </a:solidFill>
                <a:latin typeface="Bookman Old Style"/>
                <a:cs typeface="Bookman Old Style"/>
              </a:rPr>
              <a:t>e+e-p</a:t>
            </a:r>
            <a:endParaRPr lang="en-US" dirty="0">
              <a:solidFill>
                <a:srgbClr val="D6143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59025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21969"/>
              </p:ext>
            </p:extLst>
          </p:nvPr>
        </p:nvGraphicFramePr>
        <p:xfrm>
          <a:off x="946749" y="3982763"/>
          <a:ext cx="74089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48"/>
                <a:gridCol w="2469648"/>
                <a:gridCol w="2469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Mass</a:t>
                      </a:r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 Sigma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27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27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21</a:t>
                      </a:r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22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19</a:t>
                      </a:r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20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0.8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16</a:t>
                      </a:r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17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14</a:t>
                      </a:r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15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13</a:t>
                      </a:r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entury Schoolbook"/>
                          <a:cs typeface="Century Schoolbook"/>
                        </a:rPr>
                        <a:t>14 MeV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720"/>
            <a:ext cx="9144000" cy="34137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82640" y="1483403"/>
            <a:ext cx="215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Black = </a:t>
            </a:r>
            <a:r>
              <a:rPr lang="en-US" dirty="0" err="1" smtClean="0">
                <a:latin typeface="Courier"/>
                <a:cs typeface="Courier"/>
              </a:rPr>
              <a:t>e+e-p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RED =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e+e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-</a:t>
            </a:r>
            <a:endParaRPr lang="en-US" dirty="0">
              <a:solidFill>
                <a:srgbClr val="FF3C6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2509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78160"/>
              </p:ext>
            </p:extLst>
          </p:nvPr>
        </p:nvGraphicFramePr>
        <p:xfrm>
          <a:off x="946749" y="4724443"/>
          <a:ext cx="74089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48"/>
                <a:gridCol w="2469648"/>
                <a:gridCol w="2469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T/T0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0.184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0.0443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0.186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0.109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0.170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0.0270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22" y="98778"/>
            <a:ext cx="8537222" cy="436033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86088" y="849746"/>
            <a:ext cx="236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okman Old Style"/>
                <a:cs typeface="Bookman Old Style"/>
              </a:rPr>
              <a:t>BLACK = </a:t>
            </a:r>
            <a:r>
              <a:rPr lang="en-US" dirty="0" err="1" smtClean="0">
                <a:latin typeface="Bookman Old Style"/>
                <a:cs typeface="Bookman Old Style"/>
              </a:rPr>
              <a:t>e+e</a:t>
            </a:r>
            <a:r>
              <a:rPr lang="en-US" dirty="0" smtClean="0">
                <a:latin typeface="Bookman Old Style"/>
                <a:cs typeface="Bookman Old Style"/>
              </a:rPr>
              <a:t>-</a:t>
            </a:r>
          </a:p>
          <a:p>
            <a:r>
              <a:rPr lang="en-US" dirty="0" smtClean="0">
                <a:solidFill>
                  <a:srgbClr val="D61437"/>
                </a:solidFill>
                <a:latin typeface="Bookman Old Style"/>
                <a:cs typeface="Bookman Old Style"/>
              </a:rPr>
              <a:t>RED = </a:t>
            </a:r>
            <a:r>
              <a:rPr lang="en-US" dirty="0" err="1" smtClean="0">
                <a:solidFill>
                  <a:srgbClr val="D61437"/>
                </a:solidFill>
                <a:latin typeface="Bookman Old Style"/>
                <a:cs typeface="Bookman Old Style"/>
              </a:rPr>
              <a:t>e+e-p</a:t>
            </a:r>
            <a:endParaRPr lang="en-US" dirty="0">
              <a:solidFill>
                <a:srgbClr val="D6143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33164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490989"/>
              </p:ext>
            </p:extLst>
          </p:nvPr>
        </p:nvGraphicFramePr>
        <p:xfrm>
          <a:off x="946749" y="5152421"/>
          <a:ext cx="74089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48"/>
                <a:gridCol w="2469648"/>
                <a:gridCol w="2469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T/T0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0.194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0.000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0.186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0.0444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0.154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0.0398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335"/>
            <a:ext cx="9144000" cy="45468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86088" y="2520240"/>
            <a:ext cx="236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okman Old Style"/>
                <a:cs typeface="Bookman Old Style"/>
              </a:rPr>
              <a:t>BLACK = </a:t>
            </a:r>
            <a:r>
              <a:rPr lang="en-US" dirty="0" err="1" smtClean="0">
                <a:latin typeface="Bookman Old Style"/>
                <a:cs typeface="Bookman Old Style"/>
              </a:rPr>
              <a:t>e+e</a:t>
            </a:r>
            <a:r>
              <a:rPr lang="en-US" dirty="0" smtClean="0">
                <a:latin typeface="Bookman Old Style"/>
                <a:cs typeface="Bookman Old Style"/>
              </a:rPr>
              <a:t>-</a:t>
            </a:r>
          </a:p>
          <a:p>
            <a:r>
              <a:rPr lang="en-US" dirty="0" smtClean="0">
                <a:solidFill>
                  <a:srgbClr val="D61437"/>
                </a:solidFill>
                <a:latin typeface="Bookman Old Style"/>
                <a:cs typeface="Bookman Old Style"/>
              </a:rPr>
              <a:t>RED = </a:t>
            </a:r>
            <a:r>
              <a:rPr lang="en-US" dirty="0" err="1" smtClean="0">
                <a:solidFill>
                  <a:srgbClr val="D61437"/>
                </a:solidFill>
                <a:latin typeface="Bookman Old Style"/>
                <a:cs typeface="Bookman Old Style"/>
              </a:rPr>
              <a:t>e+e-p</a:t>
            </a:r>
            <a:endParaRPr lang="en-US" dirty="0">
              <a:solidFill>
                <a:srgbClr val="D6143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723259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9"/>
            <a:ext cx="8229600" cy="8401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urier"/>
                <a:cs typeface="Courier"/>
              </a:rPr>
              <a:t>TORUS Setting Summary</a:t>
            </a:r>
            <a:endParaRPr lang="en-US" sz="3200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77" y="769728"/>
            <a:ext cx="9203267" cy="1173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75% of the TORUS with In-bending Electrons is the optimal run condition for the magnetic field</a:t>
            </a:r>
            <a:endParaRPr lang="en-US" dirty="0">
              <a:latin typeface="Courier"/>
              <a:cs typeface="Courier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453453"/>
              </p:ext>
            </p:extLst>
          </p:nvPr>
        </p:nvGraphicFramePr>
        <p:xfrm>
          <a:off x="124177" y="1942891"/>
          <a:ext cx="432064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155"/>
                <a:gridCol w="1105277"/>
                <a:gridCol w="1440216"/>
              </a:tblGrid>
              <a:tr h="2976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Schoolbook"/>
                          <a:cs typeface="Century Schoolbook"/>
                        </a:rPr>
                        <a:t>J/Psi T</a:t>
                      </a:r>
                      <a:r>
                        <a:rPr lang="en-US" sz="1400" dirty="0" smtClean="0">
                          <a:latin typeface="Century Schoolbook"/>
                          <a:cs typeface="Century Schoolbook"/>
                        </a:rPr>
                        <a:t>/</a:t>
                      </a:r>
                      <a:r>
                        <a:rPr lang="en-US" sz="1400" dirty="0" smtClean="0">
                          <a:latin typeface="Century Schoolbook"/>
                          <a:cs typeface="Century Schoolbook"/>
                        </a:rPr>
                        <a:t>T0 (In)</a:t>
                      </a:r>
                      <a:endParaRPr lang="en-US" sz="1400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2976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0.209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0.0984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2976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0.110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2976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0.220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0.116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2976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0.8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0.122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2976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0.122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29766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0.217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0.125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350290"/>
              </p:ext>
            </p:extLst>
          </p:nvPr>
        </p:nvGraphicFramePr>
        <p:xfrm>
          <a:off x="4666734" y="1942891"/>
          <a:ext cx="4352796" cy="163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932"/>
                <a:gridCol w="1450932"/>
                <a:gridCol w="14509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entury Schoolbook"/>
                          <a:cs typeface="Century Schoolbook"/>
                        </a:rPr>
                        <a:t>J/Psi T/T0 (Out)</a:t>
                      </a:r>
                      <a:endParaRPr lang="en-US" sz="1400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0.184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0.0443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0.186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0.109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0.170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0.0270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90405"/>
              </p:ext>
            </p:extLst>
          </p:nvPr>
        </p:nvGraphicFramePr>
        <p:xfrm>
          <a:off x="124178" y="4926466"/>
          <a:ext cx="4320648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216"/>
                <a:gridCol w="1440216"/>
                <a:gridCol w="1440216"/>
              </a:tblGrid>
              <a:tr h="35502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Schoolbook"/>
                          <a:cs typeface="Century Schoolbook"/>
                        </a:rPr>
                        <a:t>TCS T/T0 (In)</a:t>
                      </a:r>
                    </a:p>
                    <a:p>
                      <a:pPr algn="ctr"/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0.194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0.000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0.186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0.0444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0.154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0.0398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98712"/>
              </p:ext>
            </p:extLst>
          </p:nvPr>
        </p:nvGraphicFramePr>
        <p:xfrm>
          <a:off x="4698882" y="4733270"/>
          <a:ext cx="4320648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216"/>
                <a:gridCol w="1440216"/>
                <a:gridCol w="1440216"/>
              </a:tblGrid>
              <a:tr h="35502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Schoolbook"/>
                          <a:cs typeface="Century Schoolbook"/>
                        </a:rPr>
                        <a:t>TCS T/T0 (Out)</a:t>
                      </a:r>
                    </a:p>
                    <a:p>
                      <a:pPr algn="ctr"/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</a:t>
                      </a:r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-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entury Schoolbook"/>
                          <a:cs typeface="Century Schoolbook"/>
                        </a:rPr>
                        <a:t>e+e-p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TBD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TBD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0.75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TBD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TBD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1.0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TBD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Schoolbook"/>
                          <a:cs typeface="Century Schoolbook"/>
                        </a:rPr>
                        <a:t>TBD</a:t>
                      </a:r>
                      <a:endParaRPr lang="en-US" dirty="0">
                        <a:latin typeface="Century Schoolbook"/>
                        <a:cs typeface="Century Schoolbook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002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836"/>
            <a:ext cx="8229600" cy="69250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urier"/>
                <a:cs typeface="Courier"/>
              </a:rPr>
              <a:t>J/Psi Reconstruction Kinematics</a:t>
            </a:r>
            <a:endParaRPr lang="en-US" sz="3200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698500"/>
            <a:ext cx="3966633" cy="2913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0467" y="698500"/>
            <a:ext cx="4106333" cy="29139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00" y="3845277"/>
            <a:ext cx="3966633" cy="2913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0167" y="3845277"/>
            <a:ext cx="3966633" cy="291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7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337</Words>
  <Application>Microsoft Macintosh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J/Psi-TCS with GEMC-2.6/COATJAVA-4a.5.5 at Various TORUS Field Settings</vt:lpstr>
      <vt:lpstr>PowerPoint Presentation</vt:lpstr>
      <vt:lpstr>PowerPoint Presentation</vt:lpstr>
      <vt:lpstr>PowerPoint Presentation</vt:lpstr>
      <vt:lpstr>PowerPoint Presentation</vt:lpstr>
      <vt:lpstr>TORUS Setting Summary</vt:lpstr>
      <vt:lpstr>J/Psi Reconstruction Kinematics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Newton</dc:creator>
  <cp:lastModifiedBy>Joseph Newton</cp:lastModifiedBy>
  <cp:revision>13</cp:revision>
  <dcterms:created xsi:type="dcterms:W3CDTF">2017-06-27T18:56:54Z</dcterms:created>
  <dcterms:modified xsi:type="dcterms:W3CDTF">2017-06-28T21:54:03Z</dcterms:modified>
</cp:coreProperties>
</file>