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58" r:id="rId11"/>
    <p:sldId id="260" r:id="rId12"/>
    <p:sldId id="272" r:id="rId13"/>
    <p:sldId id="273" r:id="rId14"/>
    <p:sldId id="274" r:id="rId15"/>
    <p:sldId id="267" r:id="rId16"/>
    <p:sldId id="271" r:id="rId17"/>
    <p:sldId id="268" r:id="rId18"/>
    <p:sldId id="270"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3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C192-93AA-4E1A-867F-3F5F25367426}" type="datetimeFigureOut">
              <a:rPr lang="en-US" smtClean="0"/>
              <a:pPr/>
              <a:t>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292BC-C0F3-425C-9D33-31ECA892AD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C:\WINNT\Profiles\martz\Desktop\JefLab logos\pc\colorlogo\JLlogo.bmp.BMP"/>
          <p:cNvPicPr>
            <a:picLocks noChangeAspect="1" noChangeArrowheads="1"/>
          </p:cNvPicPr>
          <p:nvPr/>
        </p:nvPicPr>
        <p:blipFill>
          <a:blip r:embed="rId2" cstate="print"/>
          <a:srcRect/>
          <a:stretch>
            <a:fillRect/>
          </a:stretch>
        </p:blipFill>
        <p:spPr bwMode="auto">
          <a:xfrm>
            <a:off x="457200" y="228600"/>
            <a:ext cx="2286000" cy="736600"/>
          </a:xfrm>
          <a:prstGeom prst="rect">
            <a:avLst/>
          </a:prstGeom>
          <a:noFill/>
        </p:spPr>
      </p:pic>
      <p:sp>
        <p:nvSpPr>
          <p:cNvPr id="5" name="Text Box 4"/>
          <p:cNvSpPr txBox="1">
            <a:spLocks noChangeArrowheads="1"/>
          </p:cNvSpPr>
          <p:nvPr/>
        </p:nvSpPr>
        <p:spPr bwMode="auto">
          <a:xfrm>
            <a:off x="2971800" y="381000"/>
            <a:ext cx="5638800" cy="396875"/>
          </a:xfrm>
          <a:prstGeom prst="rect">
            <a:avLst/>
          </a:prstGeom>
          <a:noFill/>
          <a:ln w="9525">
            <a:noFill/>
            <a:miter lim="800000"/>
            <a:headEnd/>
            <a:tailEnd/>
          </a:ln>
          <a:effectLst/>
        </p:spPr>
        <p:txBody>
          <a:bodyPr>
            <a:spAutoFit/>
          </a:bodyPr>
          <a:lstStyle/>
          <a:p>
            <a:pPr>
              <a:spcBef>
                <a:spcPct val="50000"/>
              </a:spcBef>
            </a:pPr>
            <a:r>
              <a:rPr lang="en-US" sz="2000" b="1" dirty="0"/>
              <a:t>Thomas Jefferson National Accelerator Facility</a:t>
            </a:r>
            <a:endParaRPr lang="en-US" sz="2000" dirty="0"/>
          </a:p>
        </p:txBody>
      </p:sp>
      <p:sp>
        <p:nvSpPr>
          <p:cNvPr id="6" name="Text Box 5"/>
          <p:cNvSpPr txBox="1">
            <a:spLocks noChangeArrowheads="1"/>
          </p:cNvSpPr>
          <p:nvPr/>
        </p:nvSpPr>
        <p:spPr bwMode="auto">
          <a:xfrm>
            <a:off x="533400" y="2209800"/>
            <a:ext cx="8153400" cy="762000"/>
          </a:xfrm>
          <a:prstGeom prst="rect">
            <a:avLst/>
          </a:prstGeom>
          <a:noFill/>
          <a:ln w="9525">
            <a:noFill/>
            <a:miter lim="800000"/>
            <a:headEnd/>
            <a:tailEnd/>
          </a:ln>
          <a:effectLst/>
        </p:spPr>
        <p:txBody>
          <a:bodyPr>
            <a:spAutoFit/>
          </a:bodyPr>
          <a:lstStyle/>
          <a:p>
            <a:pPr algn="ctr">
              <a:spcBef>
                <a:spcPct val="50000"/>
              </a:spcBef>
            </a:pPr>
            <a:r>
              <a:rPr lang="en-US" sz="4400" b="1" dirty="0" smtClean="0"/>
              <a:t>C100 SRF VACUUM TRAINING</a:t>
            </a:r>
            <a:endParaRPr lang="en-US" dirty="0"/>
          </a:p>
        </p:txBody>
      </p:sp>
      <p:sp>
        <p:nvSpPr>
          <p:cNvPr id="7" name="Text Box 6"/>
          <p:cNvSpPr txBox="1">
            <a:spLocks noChangeArrowheads="1"/>
          </p:cNvSpPr>
          <p:nvPr/>
        </p:nvSpPr>
        <p:spPr bwMode="auto">
          <a:xfrm>
            <a:off x="2286000" y="3810000"/>
            <a:ext cx="4648200" cy="641350"/>
          </a:xfrm>
          <a:prstGeom prst="rect">
            <a:avLst/>
          </a:prstGeom>
          <a:noFill/>
          <a:ln w="9525">
            <a:noFill/>
            <a:miter lim="800000"/>
            <a:headEnd/>
            <a:tailEnd/>
          </a:ln>
          <a:effectLst/>
        </p:spPr>
        <p:txBody>
          <a:bodyPr>
            <a:spAutoFit/>
          </a:bodyPr>
          <a:lstStyle/>
          <a:p>
            <a:pPr algn="ctr">
              <a:spcBef>
                <a:spcPct val="50000"/>
              </a:spcBef>
            </a:pPr>
            <a:r>
              <a:rPr lang="en-US" sz="3600" dirty="0" smtClean="0"/>
              <a:t>Jim Kortze</a:t>
            </a:r>
            <a:endParaRPr lang="en-US" dirty="0"/>
          </a:p>
        </p:txBody>
      </p:sp>
      <p:sp>
        <p:nvSpPr>
          <p:cNvPr id="8" name="Text Box 7"/>
          <p:cNvSpPr txBox="1">
            <a:spLocks noChangeArrowheads="1"/>
          </p:cNvSpPr>
          <p:nvPr/>
        </p:nvSpPr>
        <p:spPr bwMode="auto">
          <a:xfrm>
            <a:off x="914400" y="5943600"/>
            <a:ext cx="7620000" cy="274638"/>
          </a:xfrm>
          <a:prstGeom prst="rect">
            <a:avLst/>
          </a:prstGeom>
          <a:noFill/>
          <a:ln w="9525">
            <a:noFill/>
            <a:miter lim="800000"/>
            <a:headEnd/>
            <a:tailEnd/>
          </a:ln>
          <a:effectLst/>
        </p:spPr>
        <p:txBody>
          <a:bodyPr>
            <a:spAutoFit/>
          </a:bodyPr>
          <a:lstStyle/>
          <a:p>
            <a:pPr algn="ctr">
              <a:spcBef>
                <a:spcPct val="50000"/>
              </a:spcBef>
            </a:pPr>
            <a:r>
              <a:rPr lang="en-US" sz="1200" dirty="0"/>
              <a:t>Thomas Jefferson National Accelerator Facility,  12000 Jefferson </a:t>
            </a:r>
            <a:r>
              <a:rPr lang="en-US" sz="1200" dirty="0" smtClean="0"/>
              <a:t>Avenue, Newport </a:t>
            </a:r>
            <a:r>
              <a:rPr lang="en-US" sz="1200" dirty="0"/>
              <a:t>News, Virginia USA 23606</a:t>
            </a:r>
          </a:p>
        </p:txBody>
      </p:sp>
      <p:sp>
        <p:nvSpPr>
          <p:cNvPr id="9" name="Text Box 8"/>
          <p:cNvSpPr txBox="1">
            <a:spLocks noChangeArrowheads="1"/>
          </p:cNvSpPr>
          <p:nvPr/>
        </p:nvSpPr>
        <p:spPr bwMode="auto">
          <a:xfrm>
            <a:off x="762000" y="6324600"/>
            <a:ext cx="8153400" cy="274638"/>
          </a:xfrm>
          <a:prstGeom prst="rect">
            <a:avLst/>
          </a:prstGeom>
          <a:noFill/>
          <a:ln w="9525">
            <a:noFill/>
            <a:miter lim="800000"/>
            <a:headEnd/>
            <a:tailEnd/>
          </a:ln>
          <a:effectLst/>
        </p:spPr>
        <p:txBody>
          <a:bodyPr>
            <a:spAutoFit/>
          </a:bodyPr>
          <a:lstStyle/>
          <a:p>
            <a:pPr algn="ctr">
              <a:spcBef>
                <a:spcPct val="50000"/>
              </a:spcBef>
            </a:pPr>
            <a:r>
              <a:rPr lang="en-US" sz="1200" dirty="0"/>
              <a:t>Operated by the Southern Universities Research Association for the U. S. Department of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2L26 Zone Layout</a:t>
            </a:r>
            <a:endParaRPr lang="en-US" dirty="0"/>
          </a:p>
        </p:txBody>
      </p:sp>
      <p:sp>
        <p:nvSpPr>
          <p:cNvPr id="6" name="TextBox 5"/>
          <p:cNvSpPr txBox="1"/>
          <p:nvPr/>
        </p:nvSpPr>
        <p:spPr>
          <a:xfrm>
            <a:off x="914400" y="4724400"/>
            <a:ext cx="7467600" cy="1477328"/>
          </a:xfrm>
          <a:prstGeom prst="rect">
            <a:avLst/>
          </a:prstGeom>
          <a:noFill/>
        </p:spPr>
        <p:txBody>
          <a:bodyPr wrap="square" rtlCol="0">
            <a:spAutoFit/>
          </a:bodyPr>
          <a:lstStyle/>
          <a:p>
            <a:pPr>
              <a:buFont typeface="Arial" pitchFamily="34" charset="0"/>
              <a:buChar char="•"/>
            </a:pPr>
            <a:r>
              <a:rPr lang="en-US" dirty="0" smtClean="0"/>
              <a:t>2 Convectron Gauges (PGA Interlocks to Pump A) (PGC Interlocks to Pump C)</a:t>
            </a:r>
          </a:p>
          <a:p>
            <a:pPr>
              <a:buFont typeface="Arial" pitchFamily="34" charset="0"/>
              <a:buChar char="•"/>
            </a:pPr>
            <a:r>
              <a:rPr lang="en-US" dirty="0" smtClean="0"/>
              <a:t>3 Beamline Ion Pumps, 8 Waveguide Ion Pumps</a:t>
            </a:r>
          </a:p>
          <a:p>
            <a:pPr>
              <a:buFont typeface="Arial" pitchFamily="34" charset="0"/>
              <a:buChar char="•"/>
            </a:pPr>
            <a:r>
              <a:rPr lang="en-US" dirty="0" smtClean="0"/>
              <a:t>3 Gate Valves</a:t>
            </a:r>
          </a:p>
          <a:p>
            <a:pPr>
              <a:buFont typeface="Arial" pitchFamily="34" charset="0"/>
              <a:buChar char="•"/>
            </a:pPr>
            <a:r>
              <a:rPr lang="en-US" dirty="0" smtClean="0"/>
              <a:t>1 Quatto Gauge</a:t>
            </a:r>
          </a:p>
          <a:p>
            <a:pPr>
              <a:buFont typeface="Arial" pitchFamily="34" charset="0"/>
              <a:buChar char="•"/>
            </a:pPr>
            <a:r>
              <a:rPr lang="en-US" dirty="0" smtClean="0"/>
              <a:t>1 Air Handle switch, 1 Pressure Transducer</a:t>
            </a:r>
            <a:endParaRPr lang="en-US" dirty="0"/>
          </a:p>
        </p:txBody>
      </p:sp>
      <p:pic>
        <p:nvPicPr>
          <p:cNvPr id="7" name="Picture 6" descr="zone26.JPG"/>
          <p:cNvPicPr>
            <a:picLocks noChangeAspect="1"/>
          </p:cNvPicPr>
          <p:nvPr/>
        </p:nvPicPr>
        <p:blipFill>
          <a:blip r:embed="rId2" cstate="print"/>
          <a:stretch>
            <a:fillRect/>
          </a:stretch>
        </p:blipFill>
        <p:spPr>
          <a:xfrm>
            <a:off x="0" y="1600200"/>
            <a:ext cx="9144000" cy="23831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2L26 CONTROL CHASSIS</a:t>
            </a:r>
            <a:endParaRPr lang="en-US" dirty="0"/>
          </a:p>
        </p:txBody>
      </p:sp>
      <p:pic>
        <p:nvPicPr>
          <p:cNvPr id="5" name="Picture 4" descr="2L26.jpg"/>
          <p:cNvPicPr>
            <a:picLocks noChangeAspect="1"/>
          </p:cNvPicPr>
          <p:nvPr/>
        </p:nvPicPr>
        <p:blipFill>
          <a:blip r:embed="rId2" cstate="print"/>
          <a:stretch>
            <a:fillRect/>
          </a:stretch>
        </p:blipFill>
        <p:spPr>
          <a:xfrm>
            <a:off x="0" y="1524000"/>
            <a:ext cx="9144000" cy="2530415"/>
          </a:xfrm>
          <a:prstGeom prst="rect">
            <a:avLst/>
          </a:prstGeom>
        </p:spPr>
      </p:pic>
      <p:sp>
        <p:nvSpPr>
          <p:cNvPr id="8" name="TextBox 7"/>
          <p:cNvSpPr txBox="1"/>
          <p:nvPr/>
        </p:nvSpPr>
        <p:spPr>
          <a:xfrm>
            <a:off x="457200" y="4267200"/>
            <a:ext cx="8229600" cy="1077218"/>
          </a:xfrm>
          <a:prstGeom prst="rect">
            <a:avLst/>
          </a:prstGeom>
          <a:noFill/>
        </p:spPr>
        <p:txBody>
          <a:bodyPr wrap="square" rtlCol="0">
            <a:spAutoFit/>
          </a:bodyPr>
          <a:lstStyle/>
          <a:p>
            <a:pPr>
              <a:buFont typeface="Arial" pitchFamily="34" charset="0"/>
              <a:buChar char="•"/>
            </a:pPr>
            <a:r>
              <a:rPr lang="en-US" sz="1600" b="1" dirty="0" smtClean="0"/>
              <a:t>2L26 is a special zone because it is at the end of the LINAC.  It includes an additional Ion Pump (IPC), convectron (PGC), and gate valve (BVC).  BVC gets its downstream permit based on the DP Station (all other Zones get their downstream permit from IPA in the next RF zone).  2L26 is a “Zone in transition” right now, so the only relevant indicators on the chassis are IPA and PGA.</a:t>
            </a:r>
            <a:endParaRPr lang="en-US" sz="1600" b="1" dirty="0"/>
          </a:p>
        </p:txBody>
      </p:sp>
      <p:sp>
        <p:nvSpPr>
          <p:cNvPr id="10" name="Oval 9"/>
          <p:cNvSpPr/>
          <p:nvPr/>
        </p:nvSpPr>
        <p:spPr>
          <a:xfrm>
            <a:off x="6096000" y="1905000"/>
            <a:ext cx="1676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CHASSIS/ CONVECTRONS</a:t>
            </a:r>
            <a:endParaRPr lang="en-US" dirty="0"/>
          </a:p>
        </p:txBody>
      </p:sp>
      <p:pic>
        <p:nvPicPr>
          <p:cNvPr id="4" name="Picture 3" descr="IMAG0986.jpg"/>
          <p:cNvPicPr>
            <a:picLocks noChangeAspect="1"/>
          </p:cNvPicPr>
          <p:nvPr/>
        </p:nvPicPr>
        <p:blipFill>
          <a:blip r:embed="rId2" cstate="print"/>
          <a:stretch>
            <a:fillRect/>
          </a:stretch>
        </p:blipFill>
        <p:spPr>
          <a:xfrm>
            <a:off x="609600" y="1447800"/>
            <a:ext cx="8001000" cy="47849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PUMP POWER SUPPLIES</a:t>
            </a:r>
            <a:endParaRPr lang="en-US" dirty="0"/>
          </a:p>
        </p:txBody>
      </p:sp>
      <p:pic>
        <p:nvPicPr>
          <p:cNvPr id="4" name="Picture 3" descr="IMAG0988.jpg"/>
          <p:cNvPicPr>
            <a:picLocks noChangeAspect="1"/>
          </p:cNvPicPr>
          <p:nvPr/>
        </p:nvPicPr>
        <p:blipFill>
          <a:blip r:embed="rId2" cstate="print"/>
          <a:stretch>
            <a:fillRect/>
          </a:stretch>
        </p:blipFill>
        <p:spPr>
          <a:xfrm>
            <a:off x="457200" y="1371600"/>
            <a:ext cx="8077200" cy="4830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POWER SUPPLY CHASSIS</a:t>
            </a:r>
            <a:endParaRPr lang="en-US" dirty="0"/>
          </a:p>
        </p:txBody>
      </p:sp>
      <p:pic>
        <p:nvPicPr>
          <p:cNvPr id="4" name="Picture 3" descr="IMAG0989.jpg"/>
          <p:cNvPicPr>
            <a:picLocks noChangeAspect="1"/>
          </p:cNvPicPr>
          <p:nvPr/>
        </p:nvPicPr>
        <p:blipFill>
          <a:blip r:embed="rId2" cstate="print"/>
          <a:stretch>
            <a:fillRect/>
          </a:stretch>
        </p:blipFill>
        <p:spPr>
          <a:xfrm>
            <a:off x="381000" y="1447800"/>
            <a:ext cx="8382000" cy="50127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OVERVIEW SCREEN</a:t>
            </a:r>
            <a:endParaRPr lang="en-US" dirty="0"/>
          </a:p>
        </p:txBody>
      </p:sp>
      <p:pic>
        <p:nvPicPr>
          <p:cNvPr id="3" name="Picture 2" descr="controls_overview.jpg"/>
          <p:cNvPicPr>
            <a:picLocks noChangeAspect="1"/>
          </p:cNvPicPr>
          <p:nvPr/>
        </p:nvPicPr>
        <p:blipFill>
          <a:blip r:embed="rId2" cstate="print"/>
          <a:stretch>
            <a:fillRect/>
          </a:stretch>
        </p:blipFill>
        <p:spPr>
          <a:xfrm>
            <a:off x="0" y="1219200"/>
            <a:ext cx="9144000" cy="5638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ZONE COMMANDER</a:t>
            </a:r>
            <a:endParaRPr lang="en-US" dirty="0"/>
          </a:p>
        </p:txBody>
      </p:sp>
      <p:pic>
        <p:nvPicPr>
          <p:cNvPr id="4" name="Picture 3" descr="zone_commander.JPG"/>
          <p:cNvPicPr>
            <a:picLocks noChangeAspect="1"/>
          </p:cNvPicPr>
          <p:nvPr/>
        </p:nvPicPr>
        <p:blipFill>
          <a:blip r:embed="rId2" cstate="print"/>
          <a:stretch>
            <a:fillRect/>
          </a:stretch>
        </p:blipFill>
        <p:spPr>
          <a:xfrm>
            <a:off x="304800" y="1752600"/>
            <a:ext cx="8534400" cy="43251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MACRO SCREEN</a:t>
            </a:r>
            <a:endParaRPr lang="en-US" dirty="0"/>
          </a:p>
        </p:txBody>
      </p:sp>
      <p:pic>
        <p:nvPicPr>
          <p:cNvPr id="4" name="Picture 3" descr="MACRO_screen2.jpg"/>
          <p:cNvPicPr>
            <a:picLocks noChangeAspect="1"/>
          </p:cNvPicPr>
          <p:nvPr/>
        </p:nvPicPr>
        <p:blipFill>
          <a:blip r:embed="rId2" cstate="print"/>
          <a:stretch>
            <a:fillRect/>
          </a:stretch>
        </p:blipFill>
        <p:spPr>
          <a:xfrm>
            <a:off x="76200" y="1143000"/>
            <a:ext cx="8991600" cy="56086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DIFFERENCES</a:t>
            </a:r>
            <a:endParaRPr lang="en-US" dirty="0"/>
          </a:p>
        </p:txBody>
      </p:sp>
      <p:sp>
        <p:nvSpPr>
          <p:cNvPr id="3" name="Content Placeholder 2"/>
          <p:cNvSpPr>
            <a:spLocks noGrp="1"/>
          </p:cNvSpPr>
          <p:nvPr>
            <p:ph idx="1"/>
          </p:nvPr>
        </p:nvSpPr>
        <p:spPr/>
        <p:txBody>
          <a:bodyPr>
            <a:normAutofit/>
          </a:bodyPr>
          <a:lstStyle/>
          <a:p>
            <a:r>
              <a:rPr lang="en-US" sz="2800" dirty="0" smtClean="0"/>
              <a:t>IPPS Operation- Pumps recovering from vacuum trips must be turned on via EPICS</a:t>
            </a:r>
          </a:p>
          <a:p>
            <a:r>
              <a:rPr lang="en-US" sz="2800" dirty="0" smtClean="0"/>
              <a:t>Additional IPPS Status read backs</a:t>
            </a:r>
          </a:p>
          <a:p>
            <a:r>
              <a:rPr lang="en-US" sz="2800" dirty="0" smtClean="0"/>
              <a:t>IPPS Fast trips located on power supply, slow trip on Control Chassis- different from old system, which housed both in the Control Crate</a:t>
            </a:r>
          </a:p>
          <a:p>
            <a:r>
              <a:rPr lang="en-US" sz="2800" dirty="0" smtClean="0"/>
              <a:t>Many settings available on IPPS- Be DO NOT press buttons on supplies unless instructed to by support!</a:t>
            </a:r>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FROM A TRIP</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514350" indent="-514350">
              <a:buFont typeface="+mj-lt"/>
              <a:buAutoNum type="arabicPeriod"/>
            </a:pPr>
            <a:r>
              <a:rPr lang="en-US" sz="2000" dirty="0" smtClean="0"/>
              <a:t>Immediately log a screen shot of the Overview Screen, and the Macro Screen of the affect zone (before hitting any buttons)- Helps I&amp;C Troubleshoot system problems!</a:t>
            </a:r>
          </a:p>
          <a:p>
            <a:pPr marL="514350" indent="-514350">
              <a:buFont typeface="+mj-lt"/>
              <a:buAutoNum type="arabicPeriod"/>
            </a:pPr>
            <a:r>
              <a:rPr lang="en-US" sz="2000" dirty="0" smtClean="0"/>
              <a:t>Do a vacuum system reset- either on the overview screen, or on the macro screen.</a:t>
            </a:r>
          </a:p>
          <a:p>
            <a:pPr marL="514350" indent="-514350">
              <a:buFont typeface="+mj-lt"/>
              <a:buAutoNum type="arabicPeriod"/>
            </a:pPr>
            <a:r>
              <a:rPr lang="en-US" sz="2000" dirty="0" smtClean="0"/>
              <a:t>If a pump has tripped off, open its corresponding control screen, turn it on, and allow time for the vacuum read back to settle.  Once settled, reset again.</a:t>
            </a:r>
          </a:p>
          <a:p>
            <a:pPr marL="514350" indent="-514350">
              <a:buFont typeface="+mj-lt"/>
              <a:buAutoNum type="arabicPeriod"/>
            </a:pPr>
            <a:r>
              <a:rPr lang="en-US" sz="2000" dirty="0" smtClean="0"/>
              <a:t>If the trip was a beamline pump, and closed a valve, once the vacuum level has settled, open the valve with the valve control screen</a:t>
            </a:r>
            <a:r>
              <a:rPr lang="en-US" sz="2000" dirty="0" smtClean="0"/>
              <a:t>.</a:t>
            </a:r>
          </a:p>
          <a:p>
            <a:pPr marL="514350" indent="-514350">
              <a:buFont typeface="+mj-lt"/>
              <a:buAutoNum type="arabicPeriod"/>
            </a:pPr>
            <a:r>
              <a:rPr lang="en-US" sz="2000" dirty="0" smtClean="0"/>
              <a:t>If you’re </a:t>
            </a:r>
            <a:r>
              <a:rPr lang="en-US" sz="2000" dirty="0" err="1" smtClean="0"/>
              <a:t>uncessful</a:t>
            </a:r>
            <a:r>
              <a:rPr lang="en-US" sz="2000" dirty="0" smtClean="0"/>
              <a:t> clearing the fault, try steps 2-4 one more time.</a:t>
            </a:r>
            <a:endParaRPr lang="en-US" sz="2000" dirty="0" smtClean="0"/>
          </a:p>
          <a:p>
            <a:pPr marL="514350" indent="-514350">
              <a:buFont typeface="+mj-lt"/>
              <a:buAutoNum type="arabicPeriod"/>
            </a:pPr>
            <a:r>
              <a:rPr lang="en-US" sz="2000" dirty="0" smtClean="0"/>
              <a:t>If the valves cannot open or the fault persists, call support- make sure you have logged the screen shots to help </a:t>
            </a:r>
            <a:r>
              <a:rPr lang="en-US" sz="2000" smtClean="0"/>
              <a:t>us troubleshoot!</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2L22-2L25 Zone Layout</a:t>
            </a:r>
            <a:endParaRPr lang="en-US" dirty="0"/>
          </a:p>
        </p:txBody>
      </p:sp>
      <p:sp>
        <p:nvSpPr>
          <p:cNvPr id="5" name="TextBox 4"/>
          <p:cNvSpPr txBox="1"/>
          <p:nvPr/>
        </p:nvSpPr>
        <p:spPr>
          <a:xfrm>
            <a:off x="914400" y="4724400"/>
            <a:ext cx="7315200" cy="1477328"/>
          </a:xfrm>
          <a:prstGeom prst="rect">
            <a:avLst/>
          </a:prstGeom>
          <a:noFill/>
        </p:spPr>
        <p:txBody>
          <a:bodyPr wrap="square" rtlCol="0">
            <a:spAutoFit/>
          </a:bodyPr>
          <a:lstStyle/>
          <a:p>
            <a:pPr>
              <a:buFont typeface="Arial" pitchFamily="34" charset="0"/>
              <a:buChar char="•"/>
            </a:pPr>
            <a:r>
              <a:rPr lang="en-US" dirty="0" smtClean="0"/>
              <a:t>1 Convectron Gauge (PGA Interlocks to Pump A)</a:t>
            </a:r>
          </a:p>
          <a:p>
            <a:pPr>
              <a:buFont typeface="Arial" pitchFamily="34" charset="0"/>
              <a:buChar char="•"/>
            </a:pPr>
            <a:r>
              <a:rPr lang="en-US" dirty="0" smtClean="0"/>
              <a:t>2 Beamline Ion Pumps, 8 Waveguide Ion Pumps</a:t>
            </a:r>
          </a:p>
          <a:p>
            <a:pPr>
              <a:buFont typeface="Arial" pitchFamily="34" charset="0"/>
              <a:buChar char="•"/>
            </a:pPr>
            <a:r>
              <a:rPr lang="en-US" dirty="0" smtClean="0"/>
              <a:t>2 Gate Valves</a:t>
            </a:r>
          </a:p>
          <a:p>
            <a:pPr>
              <a:buFont typeface="Arial" pitchFamily="34" charset="0"/>
              <a:buChar char="•"/>
            </a:pPr>
            <a:r>
              <a:rPr lang="en-US" dirty="0" smtClean="0"/>
              <a:t>1 Quatto Gauge</a:t>
            </a:r>
          </a:p>
          <a:p>
            <a:pPr>
              <a:buFont typeface="Arial" pitchFamily="34" charset="0"/>
              <a:buChar char="•"/>
            </a:pPr>
            <a:r>
              <a:rPr lang="en-US" dirty="0" smtClean="0"/>
              <a:t>1 Air Handle switch, 1 Pressure Transducer</a:t>
            </a:r>
            <a:endParaRPr lang="en-US" dirty="0"/>
          </a:p>
        </p:txBody>
      </p:sp>
      <p:pic>
        <p:nvPicPr>
          <p:cNvPr id="6" name="Picture 5" descr="zone24.JPG"/>
          <p:cNvPicPr>
            <a:picLocks noChangeAspect="1"/>
          </p:cNvPicPr>
          <p:nvPr/>
        </p:nvPicPr>
        <p:blipFill>
          <a:blip r:embed="rId2" cstate="print"/>
          <a:stretch>
            <a:fillRect/>
          </a:stretch>
        </p:blipFill>
        <p:spPr>
          <a:xfrm>
            <a:off x="0" y="1371600"/>
            <a:ext cx="9144000" cy="27570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2L22-2L25 CONTROL CHASSIS</a:t>
            </a:r>
            <a:endParaRPr lang="en-US" dirty="0"/>
          </a:p>
        </p:txBody>
      </p:sp>
      <p:pic>
        <p:nvPicPr>
          <p:cNvPr id="4" name="Picture 3" descr="2L24.jpg"/>
          <p:cNvPicPr>
            <a:picLocks noChangeAspect="1"/>
          </p:cNvPicPr>
          <p:nvPr/>
        </p:nvPicPr>
        <p:blipFill>
          <a:blip r:embed="rId2" cstate="print"/>
          <a:stretch>
            <a:fillRect/>
          </a:stretch>
        </p:blipFill>
        <p:spPr>
          <a:xfrm>
            <a:off x="0" y="1524000"/>
            <a:ext cx="9144000" cy="25304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7" name="Picture 6"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8" name="TextBox 7"/>
          <p:cNvSpPr txBox="1"/>
          <p:nvPr/>
        </p:nvSpPr>
        <p:spPr>
          <a:xfrm>
            <a:off x="457200" y="4267200"/>
            <a:ext cx="8229600" cy="646331"/>
          </a:xfrm>
          <a:prstGeom prst="rect">
            <a:avLst/>
          </a:prstGeom>
          <a:noFill/>
        </p:spPr>
        <p:txBody>
          <a:bodyPr wrap="square" rtlCol="0">
            <a:spAutoFit/>
          </a:bodyPr>
          <a:lstStyle/>
          <a:p>
            <a:pPr>
              <a:buFont typeface="Arial" pitchFamily="34" charset="0"/>
              <a:buChar char="•"/>
            </a:pPr>
            <a:r>
              <a:rPr lang="en-US" b="1" dirty="0" smtClean="0"/>
              <a:t>Crate REMOTE/ LOCAL/ RESET LED’s- Control is limited to current state, except Reset, which always clears faults</a:t>
            </a:r>
            <a:endParaRPr lang="en-US" b="1" dirty="0"/>
          </a:p>
        </p:txBody>
      </p:sp>
      <p:sp>
        <p:nvSpPr>
          <p:cNvPr id="9" name="Oval 8"/>
          <p:cNvSpPr/>
          <p:nvPr/>
        </p:nvSpPr>
        <p:spPr>
          <a:xfrm>
            <a:off x="1752600" y="1828800"/>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5" name="Picture 4"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6" name="TextBox 5"/>
          <p:cNvSpPr txBox="1"/>
          <p:nvPr/>
        </p:nvSpPr>
        <p:spPr>
          <a:xfrm>
            <a:off x="457200" y="4267200"/>
            <a:ext cx="8229600" cy="1077218"/>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b="1" dirty="0" smtClean="0"/>
              <a:t>PGA OK lit green when PGA is NOT faulted.  PGA fault must be cleared to turn on IPA.  PGB is NOT used, will always be un-lit</a:t>
            </a:r>
            <a:endParaRPr lang="en-US" b="1" dirty="0"/>
          </a:p>
        </p:txBody>
      </p:sp>
      <p:sp>
        <p:nvSpPr>
          <p:cNvPr id="7" name="Oval 6"/>
          <p:cNvSpPr/>
          <p:nvPr/>
        </p:nvSpPr>
        <p:spPr>
          <a:xfrm>
            <a:off x="24384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100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10" name="Picture 9"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11" name="TextBox 10"/>
          <p:cNvSpPr txBox="1"/>
          <p:nvPr/>
        </p:nvSpPr>
        <p:spPr>
          <a:xfrm>
            <a:off x="457200" y="4267200"/>
            <a:ext cx="8229600" cy="1785104"/>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b="1" dirty="0" smtClean="0"/>
              <a:t>IP OK LEDs lit when no fast or slow trip.  IPA requires PGA OK to turn on.  IP1-8 and IPB do not require interlock to operate.  DNSTRM OK is “IPA” interlock from next</a:t>
            </a:r>
            <a:r>
              <a:rPr lang="en-US" dirty="0" smtClean="0"/>
              <a:t> </a:t>
            </a:r>
            <a:r>
              <a:rPr lang="en-US" b="1" dirty="0" smtClean="0"/>
              <a:t>RF Zone.  2L22 IP1-8 are not installed (will remain dark).</a:t>
            </a:r>
            <a:endParaRPr lang="en-US" b="1" dirty="0"/>
          </a:p>
        </p:txBody>
      </p:sp>
      <p:sp>
        <p:nvSpPr>
          <p:cNvPr id="12" name="Oval 11"/>
          <p:cNvSpPr/>
          <p:nvPr/>
        </p:nvSpPr>
        <p:spPr>
          <a:xfrm>
            <a:off x="19812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3528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191000" y="2971800"/>
            <a:ext cx="2209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056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5" name="Picture 4"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6" name="TextBox 5"/>
          <p:cNvSpPr txBox="1"/>
          <p:nvPr/>
        </p:nvSpPr>
        <p:spPr>
          <a:xfrm>
            <a:off x="457200" y="4267200"/>
            <a:ext cx="8229600" cy="1938992"/>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b="1" dirty="0" smtClean="0"/>
              <a:t>AIR HANDLE- lit when Instrument Air valve open, Pressure Transducer- lit when Instrument Air is &gt; 60psi</a:t>
            </a:r>
            <a:endParaRPr lang="en-US" b="1" dirty="0"/>
          </a:p>
        </p:txBody>
      </p:sp>
      <p:sp>
        <p:nvSpPr>
          <p:cNvPr id="7" name="Oval 6"/>
          <p:cNvSpPr/>
          <p:nvPr/>
        </p:nvSpPr>
        <p:spPr>
          <a:xfrm>
            <a:off x="2209800" y="3200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505200" y="3200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5" name="Picture 4"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6" name="TextBox 5"/>
          <p:cNvSpPr txBox="1"/>
          <p:nvPr/>
        </p:nvSpPr>
        <p:spPr>
          <a:xfrm>
            <a:off x="457200" y="4267200"/>
            <a:ext cx="8229600" cy="1877437"/>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sz="1400" dirty="0" smtClean="0"/>
              <a:t>AIR HANDLE- lit when Instrument Air valve open, Pressure Transducer- lit when Instrument Air is &gt; 60psi</a:t>
            </a:r>
          </a:p>
          <a:p>
            <a:pPr>
              <a:buFont typeface="Arial" pitchFamily="34" charset="0"/>
              <a:buChar char="•"/>
            </a:pPr>
            <a:r>
              <a:rPr lang="en-US" b="1" dirty="0" smtClean="0"/>
              <a:t>INSULATING VACUUM OK- not currently implemented, will be unlit </a:t>
            </a:r>
            <a:endParaRPr lang="en-US" b="1" dirty="0"/>
          </a:p>
        </p:txBody>
      </p:sp>
      <p:sp>
        <p:nvSpPr>
          <p:cNvPr id="7" name="Oval 6"/>
          <p:cNvSpPr/>
          <p:nvPr/>
        </p:nvSpPr>
        <p:spPr>
          <a:xfrm>
            <a:off x="4191000" y="1981200"/>
            <a:ext cx="533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pic>
        <p:nvPicPr>
          <p:cNvPr id="5" name="Picture 4"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6" name="TextBox 5"/>
          <p:cNvSpPr txBox="1"/>
          <p:nvPr/>
        </p:nvSpPr>
        <p:spPr>
          <a:xfrm>
            <a:off x="457200" y="4267200"/>
            <a:ext cx="8229600" cy="2554545"/>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sz="1400" dirty="0" smtClean="0"/>
              <a:t>AIR HANDLE- lit when Instrument Air valve open, Pressure Transducer- lit when Instrument Air is &gt; 60psi</a:t>
            </a:r>
          </a:p>
          <a:p>
            <a:pPr>
              <a:buFont typeface="Arial" pitchFamily="34" charset="0"/>
              <a:buChar char="•"/>
            </a:pPr>
            <a:r>
              <a:rPr lang="en-US" sz="1400" dirty="0" smtClean="0"/>
              <a:t>INSULATING VACUUM OK- not currently implemented, will be unlit </a:t>
            </a:r>
            <a:endParaRPr lang="en-US" sz="1600" b="1" dirty="0" smtClean="0"/>
          </a:p>
          <a:p>
            <a:pPr>
              <a:buFont typeface="Arial" pitchFamily="34" charset="0"/>
              <a:buChar char="•"/>
            </a:pPr>
            <a:r>
              <a:rPr lang="en-US" sz="1600" b="1" dirty="0" smtClean="0"/>
              <a:t>VALVES- Status LEDs show current position, position requests, and faults.  Push Buttons only work when crate is “LOCAL”.  Valves fault on beamline ion pump faults (including DNSTRM), air handle and pressure transducer faults, and if the PSS isn’t made up</a:t>
            </a:r>
            <a:endParaRPr lang="en-US" sz="1600" b="1" dirty="0"/>
          </a:p>
        </p:txBody>
      </p:sp>
      <p:sp>
        <p:nvSpPr>
          <p:cNvPr id="7" name="Oval 6"/>
          <p:cNvSpPr/>
          <p:nvPr/>
        </p:nvSpPr>
        <p:spPr>
          <a:xfrm>
            <a:off x="2743200" y="1905000"/>
            <a:ext cx="914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48400" y="1905000"/>
            <a:ext cx="914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1064</Words>
  <Application>Microsoft Office PowerPoint</Application>
  <PresentationFormat>On-screen Show (4:3)</PresentationFormat>
  <Paragraphs>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Slide 1</vt:lpstr>
      <vt:lpstr>2L22-2L25 Zone Layout</vt:lpstr>
      <vt:lpstr>2L22-2L25 CONTROL CHASSIS</vt:lpstr>
      <vt:lpstr>2L22-2L25 CONTROL CHASSIS</vt:lpstr>
      <vt:lpstr>2L22-2L25 CONTROL CHASSIS</vt:lpstr>
      <vt:lpstr>2L22-2L25 CONTROL CHASSIS</vt:lpstr>
      <vt:lpstr>2L22-2L25 CONTROL CHASSIS</vt:lpstr>
      <vt:lpstr>2L22-2L25 CONTROL CHASSIS</vt:lpstr>
      <vt:lpstr>2L22-2L25 CONTROL CHASSIS</vt:lpstr>
      <vt:lpstr>2L26 Zone Layout</vt:lpstr>
      <vt:lpstr>2L26 CONTROL CHASSIS</vt:lpstr>
      <vt:lpstr>CONTROLS CHASSIS/ CONVECTRONS</vt:lpstr>
      <vt:lpstr>ION PUMP POWER SUPPLIES</vt:lpstr>
      <vt:lpstr>PUMP POWER SUPPLY CHASSIS</vt:lpstr>
      <vt:lpstr>CONTROLS- OVERVIEW SCREEN</vt:lpstr>
      <vt:lpstr>CONTROLS- ZONE COMMANDER</vt:lpstr>
      <vt:lpstr>CONTROLS- MACRO SCREEN</vt:lpstr>
      <vt:lpstr>MAIN DIFFERENCES</vt:lpstr>
      <vt:lpstr>RECOVERING FROM A TRIP</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Kortze</dc:creator>
  <cp:lastModifiedBy>Jim Kortze</cp:lastModifiedBy>
  <cp:revision>65</cp:revision>
  <dcterms:created xsi:type="dcterms:W3CDTF">2012-02-03T19:55:41Z</dcterms:created>
  <dcterms:modified xsi:type="dcterms:W3CDTF">2012-02-06T17:24:05Z</dcterms:modified>
</cp:coreProperties>
</file>