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320" r:id="rId5"/>
    <p:sldId id="319" r:id="rId6"/>
    <p:sldId id="2337" r:id="rId7"/>
    <p:sldId id="2318" r:id="rId8"/>
    <p:sldId id="2336" r:id="rId9"/>
    <p:sldId id="2314" r:id="rId10"/>
    <p:sldId id="2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B"/>
    <a:srgbClr val="FAE535"/>
    <a:srgbClr val="FAF901"/>
    <a:srgbClr val="C7C7FF"/>
    <a:srgbClr val="E5E5FF"/>
    <a:srgbClr val="FFDB99"/>
    <a:srgbClr val="FAF97C"/>
    <a:srgbClr val="0432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4"/>
    <p:restoredTop sz="94646"/>
  </p:normalViewPr>
  <p:slideViewPr>
    <p:cSldViewPr snapToGrid="0" snapToObjects="1">
      <p:cViewPr varScale="1">
        <p:scale>
          <a:sx n="121" d="100"/>
          <a:sy n="121" d="100"/>
        </p:scale>
        <p:origin x="15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6664" y="2790092"/>
            <a:ext cx="582150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43" y="4642339"/>
            <a:ext cx="5289726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,Title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Dates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2865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23888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92456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4168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nl.gov/eic-detector-2/index.php?title=Project_Inform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F825-1D41-F34E-B28E-37838E58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39ED1-9436-E484-B444-3013A6BAF927}"/>
              </a:ext>
            </a:extLst>
          </p:cNvPr>
          <p:cNvSpPr txBox="1"/>
          <p:nvPr/>
        </p:nvSpPr>
        <p:spPr>
          <a:xfrm>
            <a:off x="288471" y="462694"/>
            <a:ext cx="8567057" cy="4862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(starting Feb. 1, 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2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IR optics design is nearly completed,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 the time we m</a:t>
            </a: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 a few corrections to the 41,100 and 275 </a:t>
            </a:r>
            <a:r>
              <a:rPr lang="en-US" sz="200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Gev</a:t>
            </a: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lattices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endParaRPr lang="en-US" sz="20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preparing a design document for the 2</a:t>
            </a:r>
            <a:r>
              <a:rPr lang="en-US" sz="2000" baseline="30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IR. It could be a standalone report, then part of it will be integrated into the full EIC TDR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responding a request from EIC IR L2 manager Elke </a:t>
            </a:r>
            <a:r>
              <a:rPr lang="en-US" sz="200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Aschenauer</a:t>
            </a:r>
            <a:r>
              <a:rPr lang="en-US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(BNL), we are working on the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 lattice (at 110 GeV/u). The deliverables are magnet layouts and Twiss functions for the different colliding cases</a:t>
            </a:r>
            <a:r>
              <a:rPr lang="en-US" sz="2000" kern="1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ptos" panose="020B0004020202020204" pitchFamily="34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L2 manager Angelika Drees (BNL) gave a Wednesday EIC seminar, we provided materials (drawing and plots) for the 2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IR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1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762" y="1654052"/>
            <a:ext cx="6206014" cy="1774948"/>
          </a:xfrm>
        </p:spPr>
        <p:txBody>
          <a:bodyPr>
            <a:normAutofit/>
          </a:bodyPr>
          <a:lstStyle/>
          <a:p>
            <a:r>
              <a:rPr lang="en-US" dirty="0"/>
              <a:t>IR8 Status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6864" y="3429000"/>
            <a:ext cx="5230906" cy="1980560"/>
          </a:xfrm>
        </p:spPr>
        <p:txBody>
          <a:bodyPr>
            <a:normAutofit/>
          </a:bodyPr>
          <a:lstStyle/>
          <a:p>
            <a:r>
              <a:rPr lang="en-US" dirty="0"/>
              <a:t>Randika Gamage  </a:t>
            </a:r>
          </a:p>
        </p:txBody>
      </p:sp>
    </p:spTree>
    <p:extLst>
      <p:ext uri="{BB962C8B-B14F-4D97-AF65-F5344CB8AC3E}">
        <p14:creationId xmlns:p14="http://schemas.microsoft.com/office/powerpoint/2010/main" val="140752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C1CE-2A4E-E34B-95BC-2AC565CB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IR8 full layout (colliding)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09B92-9161-7E46-959E-14C4D8B3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F98A7-4CF1-B444-BEE5-B99E456DEAD5}"/>
              </a:ext>
            </a:extLst>
          </p:cNvPr>
          <p:cNvSpPr txBox="1"/>
          <p:nvPr/>
        </p:nvSpPr>
        <p:spPr>
          <a:xfrm>
            <a:off x="422031" y="1367523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 </a:t>
            </a:r>
            <a:r>
              <a:rPr lang="en-US" dirty="0" err="1"/>
              <a:t>mrad</a:t>
            </a:r>
            <a:r>
              <a:rPr lang="en-US" dirty="0"/>
              <a:t> crossing angle (driven by accelerator geometry).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focus point at ~45m.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for similar accelerator equipment as IR6.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E98DF-F118-0549-B7CF-DDDE8384B1ED}"/>
              </a:ext>
            </a:extLst>
          </p:cNvPr>
          <p:cNvSpPr/>
          <p:nvPr/>
        </p:nvSpPr>
        <p:spPr>
          <a:xfrm>
            <a:off x="3549602" y="3200679"/>
            <a:ext cx="2274277" cy="1559169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FF4544-894D-A744-A48C-033611425649}"/>
              </a:ext>
            </a:extLst>
          </p:cNvPr>
          <p:cNvCxnSpPr>
            <a:cxnSpLocks/>
          </p:cNvCxnSpPr>
          <p:nvPr/>
        </p:nvCxnSpPr>
        <p:spPr>
          <a:xfrm>
            <a:off x="2322366" y="2898216"/>
            <a:ext cx="223936" cy="602929"/>
          </a:xfrm>
          <a:prstGeom prst="straightConnector1">
            <a:avLst/>
          </a:prstGeom>
          <a:ln w="28575">
            <a:solidFill>
              <a:srgbClr val="0000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2B59EF-AF30-DD44-B0B7-25270DCFAAA9}"/>
              </a:ext>
            </a:extLst>
          </p:cNvPr>
          <p:cNvCxnSpPr>
            <a:cxnSpLocks/>
          </p:cNvCxnSpPr>
          <p:nvPr/>
        </p:nvCxnSpPr>
        <p:spPr>
          <a:xfrm flipV="1">
            <a:off x="6885844" y="2602523"/>
            <a:ext cx="253510" cy="591387"/>
          </a:xfrm>
          <a:prstGeom prst="straightConnector1">
            <a:avLst/>
          </a:prstGeom>
          <a:ln w="28575">
            <a:solidFill>
              <a:srgbClr val="0000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FD96E7-007B-784D-BCA2-779B2BA609B2}"/>
              </a:ext>
            </a:extLst>
          </p:cNvPr>
          <p:cNvCxnSpPr>
            <a:cxnSpLocks/>
          </p:cNvCxnSpPr>
          <p:nvPr/>
        </p:nvCxnSpPr>
        <p:spPr>
          <a:xfrm flipH="1" flipV="1">
            <a:off x="2930769" y="3200679"/>
            <a:ext cx="156796" cy="3976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FEC98F-72E7-CF45-8675-2F7F82E3443D}"/>
              </a:ext>
            </a:extLst>
          </p:cNvPr>
          <p:cNvCxnSpPr>
            <a:cxnSpLocks/>
          </p:cNvCxnSpPr>
          <p:nvPr/>
        </p:nvCxnSpPr>
        <p:spPr>
          <a:xfrm flipH="1">
            <a:off x="6487258" y="4442540"/>
            <a:ext cx="159727" cy="294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text, diagram, plan, line&#10;&#10;Description automatically generated">
            <a:extLst>
              <a:ext uri="{FF2B5EF4-FFF2-40B4-BE49-F238E27FC236}">
                <a16:creationId xmlns:a16="http://schemas.microsoft.com/office/drawing/2014/main" id="{585B4F02-8D88-5D35-A8F6-62B79BC6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50" y="2346652"/>
            <a:ext cx="7720600" cy="40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45C7-E655-DE43-96DD-B8E53A2B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IR8 near IR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1567D-0D18-4E40-AA8A-920D9A62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7E682-8E51-2E47-AAEA-9625B7C211BF}"/>
              </a:ext>
            </a:extLst>
          </p:cNvPr>
          <p:cNvSpPr txBox="1"/>
          <p:nvPr/>
        </p:nvSpPr>
        <p:spPr>
          <a:xfrm>
            <a:off x="628650" y="1690689"/>
            <a:ext cx="760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available for luminosity monitor, low Q2 tagger etc..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ancillary detectors in outgoing hadron beam side (Forward) integrated</a:t>
            </a:r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A822EEA9-BA1C-454C-BB57-53E8B695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300" y="2465080"/>
            <a:ext cx="5105400" cy="3822700"/>
          </a:xfrm>
        </p:spPr>
      </p:pic>
    </p:spTree>
    <p:extLst>
      <p:ext uri="{BB962C8B-B14F-4D97-AF65-F5344CB8AC3E}">
        <p14:creationId xmlns:p14="http://schemas.microsoft.com/office/powerpoint/2010/main" val="395466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E3F1E-538C-5241-877C-5B9FC1B3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88FE4B-1C64-F24A-87EE-7218B7D0E4BB}"/>
              </a:ext>
            </a:extLst>
          </p:cNvPr>
          <p:cNvSpPr/>
          <p:nvPr/>
        </p:nvSpPr>
        <p:spPr>
          <a:xfrm>
            <a:off x="7326923" y="2977662"/>
            <a:ext cx="1512277" cy="1535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851DC0-5094-FF40-A0C9-602F60D5F044}"/>
                  </a:ext>
                </a:extLst>
              </p:cNvPr>
              <p:cNvSpPr txBox="1"/>
              <p:nvPr/>
            </p:nvSpPr>
            <p:spPr>
              <a:xfrm>
                <a:off x="6880194" y="166751"/>
                <a:ext cx="22917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AE535"/>
                    </a:solidFill>
                  </a:rPr>
                  <a:t>Neutrons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400" b="0" i="1" smtClean="0">
                        <a:solidFill>
                          <a:srgbClr val="FAE5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400" dirty="0">
                    <a:solidFill>
                      <a:srgbClr val="FAE535"/>
                    </a:solidFill>
                  </a:rPr>
                  <a:t> mrad</a:t>
                </a:r>
              </a:p>
              <a:p>
                <a:r>
                  <a:rPr lang="en-US" sz="1400" dirty="0">
                    <a:solidFill>
                      <a:schemeClr val="accent2"/>
                    </a:solidFill>
                  </a:rPr>
                  <a:t>Protons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mrad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solidFill>
                    <a:schemeClr val="accent2"/>
                  </a:solidFill>
                </a:endParaRPr>
              </a:p>
              <a:p>
                <a:r>
                  <a:rPr lang="en-US" sz="1400" dirty="0">
                    <a:solidFill>
                      <a:srgbClr val="C7C7FF"/>
                    </a:solidFill>
                  </a:rPr>
                  <a:t>Protons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C7C7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sz="1400" dirty="0">
                    <a:solidFill>
                      <a:srgbClr val="C7C7FF"/>
                    </a:solidFill>
                  </a:rPr>
                  <a:t> mrad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srgbClr val="C7C7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i="1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C7C7FF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1400" dirty="0">
                  <a:solidFill>
                    <a:srgbClr val="C7C7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851DC0-5094-FF40-A0C9-602F60D5F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194" y="166751"/>
                <a:ext cx="2291745" cy="738664"/>
              </a:xfrm>
              <a:prstGeom prst="rect">
                <a:avLst/>
              </a:prstGeom>
              <a:blipFill>
                <a:blip r:embed="rId2"/>
                <a:stretch>
                  <a:fillRect l="-798" t="-82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30EA62-92E8-7746-9ABE-AF4F376CBCAF}"/>
              </a:ext>
            </a:extLst>
          </p:cNvPr>
          <p:cNvSpPr txBox="1"/>
          <p:nvPr/>
        </p:nvSpPr>
        <p:spPr>
          <a:xfrm>
            <a:off x="520657" y="1440340"/>
            <a:ext cx="4203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using </a:t>
            </a:r>
            <a:r>
              <a:rPr lang="en-US" dirty="0" err="1"/>
              <a:t>NbTi</a:t>
            </a:r>
            <a:r>
              <a:rPr lang="en-US" dirty="0"/>
              <a:t> magnets.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focusing quads and the dipoles properties (apertures, lengths etc..) was optimized for forward scattering neutron and proton acceptance.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82878D-82A7-244E-91F9-0701B88BF70D}"/>
              </a:ext>
            </a:extLst>
          </p:cNvPr>
          <p:cNvSpPr txBox="1">
            <a:spLocks/>
          </p:cNvSpPr>
          <p:nvPr/>
        </p:nvSpPr>
        <p:spPr>
          <a:xfrm>
            <a:off x="781050" y="13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IR8 forward acceptance</a:t>
            </a:r>
          </a:p>
        </p:txBody>
      </p:sp>
      <p:pic>
        <p:nvPicPr>
          <p:cNvPr id="9" name="Picture 8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FEDB59F8-E6C1-0D8E-D12F-D70A492F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745523"/>
            <a:ext cx="3674146" cy="2560320"/>
          </a:xfrm>
          <a:prstGeom prst="rect">
            <a:avLst/>
          </a:prstGeom>
        </p:spPr>
      </p:pic>
      <p:pic>
        <p:nvPicPr>
          <p:cNvPr id="12" name="Picture 11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96F83BF4-E53C-6576-5D12-CBF1392FA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10" y="3745523"/>
            <a:ext cx="3674146" cy="2560320"/>
          </a:xfrm>
          <a:prstGeom prst="rect">
            <a:avLst/>
          </a:prstGeom>
        </p:spPr>
      </p:pic>
      <p:pic>
        <p:nvPicPr>
          <p:cNvPr id="14" name="Picture 13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6F40EA1A-719F-4829-C81C-6FFABF7E2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10" y="1102229"/>
            <a:ext cx="3674146" cy="256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31D2B-FE17-04FD-8A1C-F63612CE1A6B}"/>
              </a:ext>
            </a:extLst>
          </p:cNvPr>
          <p:cNvSpPr txBox="1"/>
          <p:nvPr/>
        </p:nvSpPr>
        <p:spPr>
          <a:xfrm>
            <a:off x="4980358" y="3789913"/>
            <a:ext cx="82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100GeV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4AE3C-6C9F-7A43-268E-88EFC4F2F17A}"/>
              </a:ext>
            </a:extLst>
          </p:cNvPr>
          <p:cNvSpPr txBox="1"/>
          <p:nvPr/>
        </p:nvSpPr>
        <p:spPr>
          <a:xfrm>
            <a:off x="809329" y="3789913"/>
            <a:ext cx="82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41GeV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466C-0744-EE30-3D0B-BD0EB5899622}"/>
              </a:ext>
            </a:extLst>
          </p:cNvPr>
          <p:cNvSpPr txBox="1"/>
          <p:nvPr/>
        </p:nvSpPr>
        <p:spPr>
          <a:xfrm>
            <a:off x="4972945" y="1141189"/>
            <a:ext cx="82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275GeV</a:t>
            </a:r>
          </a:p>
        </p:txBody>
      </p:sp>
    </p:spTree>
    <p:extLst>
      <p:ext uri="{BB962C8B-B14F-4D97-AF65-F5344CB8AC3E}">
        <p14:creationId xmlns:p14="http://schemas.microsoft.com/office/powerpoint/2010/main" val="177201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734E-CE02-C248-A159-A33B0DE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22"/>
            <a:ext cx="7886700" cy="1325563"/>
          </a:xfrm>
        </p:spPr>
        <p:txBody>
          <a:bodyPr/>
          <a:lstStyle/>
          <a:p>
            <a:r>
              <a:rPr lang="en-US" dirty="0"/>
              <a:t>IR8 hadron optics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C09CD-7EB0-1648-8474-BE2B5F00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5E21C-2B03-FD42-9B21-A7C60E79CACE}"/>
              </a:ext>
            </a:extLst>
          </p:cNvPr>
          <p:cNvSpPr txBox="1"/>
          <p:nvPr/>
        </p:nvSpPr>
        <p:spPr>
          <a:xfrm>
            <a:off x="291548" y="1149674"/>
            <a:ext cx="455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matching space requires some high gradient magnets (quadrupoles) than what is available from existing RHIC magnets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Near IR magnet include 7 FFQs, 2 Dipoles, 1 corrector and B0. These are all new.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All magnets are assumed to be </a:t>
            </a:r>
            <a:r>
              <a:rPr lang="en-US" dirty="0" err="1">
                <a:sym typeface="Wingdings" pitchFamily="2" charset="2"/>
              </a:rPr>
              <a:t>NbTi</a:t>
            </a:r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06705CE7-2B84-494B-9D64-00C4A59E0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66183"/>
              </p:ext>
            </p:extLst>
          </p:nvPr>
        </p:nvGraphicFramePr>
        <p:xfrm>
          <a:off x="964771" y="2827663"/>
          <a:ext cx="2897016" cy="109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805">
                  <a:extLst>
                    <a:ext uri="{9D8B030D-6E8A-4147-A177-3AD203B41FA5}">
                      <a16:colId xmlns:a16="http://schemas.microsoft.com/office/drawing/2014/main" val="3691373025"/>
                    </a:ext>
                  </a:extLst>
                </a:gridCol>
                <a:gridCol w="771326">
                  <a:extLst>
                    <a:ext uri="{9D8B030D-6E8A-4147-A177-3AD203B41FA5}">
                      <a16:colId xmlns:a16="http://schemas.microsoft.com/office/drawing/2014/main" val="125553250"/>
                    </a:ext>
                  </a:extLst>
                </a:gridCol>
                <a:gridCol w="741885">
                  <a:extLst>
                    <a:ext uri="{9D8B030D-6E8A-4147-A177-3AD203B41FA5}">
                      <a16:colId xmlns:a16="http://schemas.microsoft.com/office/drawing/2014/main" val="3607348210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776543"/>
                  </a:ext>
                </a:extLst>
              </a:tr>
              <a:tr h="3658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Quadrupoles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437567"/>
                  </a:ext>
                </a:extLst>
              </a:tr>
              <a:tr h="3658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8359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407EFADB-E5E7-1547-D50D-0D1F50B5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9" y="3998150"/>
            <a:ext cx="4114800" cy="2471624"/>
          </a:xfrm>
          <a:prstGeom prst="rect">
            <a:avLst/>
          </a:prstGeom>
        </p:spPr>
      </p:pic>
      <p:pic>
        <p:nvPicPr>
          <p:cNvPr id="11" name="Picture 10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2DDE7A88-210E-373B-D31D-AB600048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5" y="3998150"/>
            <a:ext cx="4114800" cy="2471624"/>
          </a:xfrm>
          <a:prstGeom prst="rect">
            <a:avLst/>
          </a:prstGeom>
        </p:spPr>
      </p:pic>
      <p:pic>
        <p:nvPicPr>
          <p:cNvPr id="15" name="Picture 1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91DF9465-B9BE-594F-FFFB-5E3A4842A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5" y="1359385"/>
            <a:ext cx="4114800" cy="24716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59EB72-90CB-6E4D-BB2A-DC539038ED02}"/>
              </a:ext>
            </a:extLst>
          </p:cNvPr>
          <p:cNvSpPr txBox="1"/>
          <p:nvPr/>
        </p:nvSpPr>
        <p:spPr>
          <a:xfrm>
            <a:off x="5282212" y="1642514"/>
            <a:ext cx="82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275GeV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CB3783-6981-0C17-9FB7-32CBDBAF4167}"/>
              </a:ext>
            </a:extLst>
          </p:cNvPr>
          <p:cNvSpPr txBox="1"/>
          <p:nvPr/>
        </p:nvSpPr>
        <p:spPr>
          <a:xfrm>
            <a:off x="5283691" y="4262911"/>
            <a:ext cx="82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100GeV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0C922-7019-2D20-4DF4-25C43B6EBE0E}"/>
              </a:ext>
            </a:extLst>
          </p:cNvPr>
          <p:cNvSpPr txBox="1"/>
          <p:nvPr/>
        </p:nvSpPr>
        <p:spPr>
          <a:xfrm>
            <a:off x="837461" y="4269290"/>
            <a:ext cx="82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41GeV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2A839-1463-4A26-7440-B4A12A02B531}"/>
                  </a:ext>
                </a:extLst>
              </p:cNvPr>
              <p:cNvSpPr txBox="1"/>
              <p:nvPr/>
            </p:nvSpPr>
            <p:spPr>
              <a:xfrm>
                <a:off x="6175334" y="473459"/>
                <a:ext cx="2540043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same as high divergence case for IR6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2A839-1463-4A26-7440-B4A12A02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34" y="473459"/>
                <a:ext cx="2540043" cy="646331"/>
              </a:xfrm>
              <a:prstGeom prst="rect">
                <a:avLst/>
              </a:prstGeom>
              <a:blipFill>
                <a:blip r:embed="rId5"/>
                <a:stretch>
                  <a:fillRect l="-1671"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7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4878-D9D2-394C-8682-00B65C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2</a:t>
            </a:r>
            <a:r>
              <a:rPr lang="en-US" baseline="30000" dirty="0"/>
              <a:t>nd</a:t>
            </a:r>
            <a:r>
              <a:rPr lang="en-US" dirty="0"/>
              <a:t> IR (IR8)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9B37-4E80-6848-8ECD-E5CEBABD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Second colliding IR and detector not in project, but the ability to have one is in the project scope.</a:t>
            </a:r>
          </a:p>
          <a:p>
            <a:r>
              <a:rPr lang="en-US" dirty="0"/>
              <a:t>This is a Pre-conceptual design.</a:t>
            </a:r>
          </a:p>
          <a:p>
            <a:r>
              <a:rPr lang="en-US" dirty="0"/>
              <a:t>The IR8 with the second focus adds complementarity to IR6.</a:t>
            </a:r>
          </a:p>
          <a:p>
            <a:r>
              <a:rPr lang="en-US" dirty="0"/>
              <a:t>Work to be done includes, </a:t>
            </a:r>
          </a:p>
          <a:p>
            <a:pPr lvl="1"/>
            <a:r>
              <a:rPr lang="en-US" strike="sngStrike" dirty="0"/>
              <a:t>Crab cavity space requirement for the 35 </a:t>
            </a:r>
            <a:r>
              <a:rPr lang="en-US" strike="sngStrike" dirty="0" err="1"/>
              <a:t>mrad</a:t>
            </a:r>
            <a:r>
              <a:rPr lang="en-US" strike="sngStrike" dirty="0"/>
              <a:t> crossing angle.</a:t>
            </a:r>
          </a:p>
          <a:p>
            <a:pPr lvl="1"/>
            <a:r>
              <a:rPr lang="en-US" strike="sngStrike" dirty="0"/>
              <a:t>Clearance check for the RCS (Rapid Cycling Synchrotron) bypass.</a:t>
            </a:r>
          </a:p>
          <a:p>
            <a:pPr lvl="1"/>
            <a:r>
              <a:rPr lang="en-US" strike="sngStrike" dirty="0"/>
              <a:t>Account for luminosity sharing by moving the IP by 0.2975m away from IR6.</a:t>
            </a:r>
          </a:p>
          <a:p>
            <a:pPr lvl="1"/>
            <a:r>
              <a:rPr lang="en-US" strike="sngStrike" dirty="0"/>
              <a:t>Low energy lattices (41,100 for protons and 5,10 for electrons)</a:t>
            </a:r>
          </a:p>
          <a:p>
            <a:pPr lvl="1"/>
            <a:r>
              <a:rPr lang="en-US" dirty="0"/>
              <a:t>Further study needed for the feasibility of the IR magnets.</a:t>
            </a:r>
          </a:p>
          <a:p>
            <a:pPr lvl="1"/>
            <a:r>
              <a:rPr lang="en-US" dirty="0"/>
              <a:t>Nb3Sn magnets are being evaluated as an option.</a:t>
            </a:r>
          </a:p>
          <a:p>
            <a:pPr lvl="1"/>
            <a:r>
              <a:rPr lang="en-US" dirty="0"/>
              <a:t>Chromaticity compensation with two IR’s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B0E8E-05BA-624A-8708-DC8CE7CD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DF3DB-9E9D-B8A3-5720-42BEA5226541}"/>
              </a:ext>
            </a:extLst>
          </p:cNvPr>
          <p:cNvSpPr txBox="1"/>
          <p:nvPr/>
        </p:nvSpPr>
        <p:spPr>
          <a:xfrm>
            <a:off x="7410284" y="99276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IR8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4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320" id="{C38FA3BC-D5E8-45AA-9958-C7D74A2F1A4E}" vid="{67C37C4C-5F29-447A-9403-234B2450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B02FF48614A4783A09347C32707CC" ma:contentTypeVersion="6" ma:contentTypeDescription="Create a new document." ma:contentTypeScope="" ma:versionID="ecac87d4de6bbace62f4607701a04ad1">
  <xsd:schema xmlns:xsd="http://www.w3.org/2001/XMLSchema" xmlns:xs="http://www.w3.org/2001/XMLSchema" xmlns:p="http://schemas.microsoft.com/office/2006/metadata/properties" xmlns:ns2="72d0f9dd-df76-4339-bfc5-0b3cd4779496" xmlns:ns3="3c4a931e-84ca-455b-b63c-5cc68d160249" targetNamespace="http://schemas.microsoft.com/office/2006/metadata/properties" ma:root="true" ma:fieldsID="a635d6a32c367228ac1aa38a986da98d" ns2:_="" ns3:_="">
    <xsd:import namespace="72d0f9dd-df76-4339-bfc5-0b3cd4779496"/>
    <xsd:import namespace="3c4a931e-84ca-455b-b63c-5cc68d160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0f9dd-df76-4339-bfc5-0b3cd4779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a931e-84ca-455b-b63c-5cc68d160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8D00CB-41F8-4D83-9A2F-58CC89059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0f9dd-df76-4339-bfc5-0b3cd4779496"/>
    <ds:schemaRef ds:uri="3c4a931e-84ca-455b-b63c-5cc68d160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2d0f9dd-df76-4339-bfc5-0b3cd4779496"/>
    <ds:schemaRef ds:uri="http://purl.org/dc/dcmitype/"/>
    <ds:schemaRef ds:uri="http://schemas.microsoft.com/office/infopath/2007/PartnerControls"/>
    <ds:schemaRef ds:uri="3c4a931e-84ca-455b-b63c-5cc68d16024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80621</TotalTime>
  <Words>459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IR8 Status</vt:lpstr>
      <vt:lpstr>IR8 full layout (colliding)</vt:lpstr>
      <vt:lpstr>IR8 near IR layout</vt:lpstr>
      <vt:lpstr>PowerPoint Presentation</vt:lpstr>
      <vt:lpstr>IR8 hadron optics</vt:lpstr>
      <vt:lpstr>Summary 2nd IR (IR8)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Christine Fragapane</cp:lastModifiedBy>
  <cp:revision>111</cp:revision>
  <dcterms:created xsi:type="dcterms:W3CDTF">2020-03-06T15:05:08Z</dcterms:created>
  <dcterms:modified xsi:type="dcterms:W3CDTF">2024-12-11T14:12:23Z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0x0101001CFB02FF48614A4783A09347C32707CC</vt:lpwstr>
  </property>
</Properties>
</file>