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D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773874-F0C1-4859-9FA6-1FF65D2681AC}" v="79" dt="2025-07-03T17:34:37.2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76349" autoAdjust="0"/>
  </p:normalViewPr>
  <p:slideViewPr>
    <p:cSldViewPr snapToGrid="0">
      <p:cViewPr varScale="1">
        <p:scale>
          <a:sx n="120" d="100"/>
          <a:sy n="120" d="100"/>
        </p:scale>
        <p:origin x="1804" y="1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ssner, Donna" userId="19be833e-2288-49a5-a396-7aa6ccb52ca2" providerId="ADAL" clId="{89773874-F0C1-4859-9FA6-1FF65D2681AC}"/>
    <pc:docChg chg="undo custSel modSld">
      <pc:chgData name="Rassner, Donna" userId="19be833e-2288-49a5-a396-7aa6ccb52ca2" providerId="ADAL" clId="{89773874-F0C1-4859-9FA6-1FF65D2681AC}" dt="2025-07-03T17:34:37.208" v="243" actId="1076"/>
      <pc:docMkLst>
        <pc:docMk/>
      </pc:docMkLst>
      <pc:sldChg chg="addSp delSp modSp">
        <pc:chgData name="Rassner, Donna" userId="19be833e-2288-49a5-a396-7aa6ccb52ca2" providerId="ADAL" clId="{89773874-F0C1-4859-9FA6-1FF65D2681AC}" dt="2025-07-03T17:34:37.208" v="243" actId="1076"/>
        <pc:sldMkLst>
          <pc:docMk/>
          <pc:sldMk cId="2211884660" sldId="262"/>
        </pc:sldMkLst>
        <pc:spChg chg="mod">
          <ac:chgData name="Rassner, Donna" userId="19be833e-2288-49a5-a396-7aa6ccb52ca2" providerId="ADAL" clId="{89773874-F0C1-4859-9FA6-1FF65D2681AC}" dt="2025-07-03T12:39:24.709" v="9" actId="1076"/>
          <ac:spMkLst>
            <pc:docMk/>
            <pc:sldMk cId="2211884660" sldId="262"/>
            <ac:spMk id="2" creationId="{0E187D5D-5C3D-5540-B5BD-441C3ABE6701}"/>
          </ac:spMkLst>
        </pc:spChg>
        <pc:spChg chg="mod">
          <ac:chgData name="Rassner, Donna" userId="19be833e-2288-49a5-a396-7aa6ccb52ca2" providerId="ADAL" clId="{89773874-F0C1-4859-9FA6-1FF65D2681AC}" dt="2025-07-03T15:12:21.941" v="231" actId="20577"/>
          <ac:spMkLst>
            <pc:docMk/>
            <pc:sldMk cId="2211884660" sldId="262"/>
            <ac:spMk id="7" creationId="{B21AB012-9051-B747-B067-95EA59C37AA7}"/>
          </ac:spMkLst>
        </pc:spChg>
        <pc:spChg chg="add del">
          <ac:chgData name="Rassner, Donna" userId="19be833e-2288-49a5-a396-7aa6ccb52ca2" providerId="ADAL" clId="{89773874-F0C1-4859-9FA6-1FF65D2681AC}" dt="2025-07-03T12:38:25.803" v="7"/>
          <ac:spMkLst>
            <pc:docMk/>
            <pc:sldMk cId="2211884660" sldId="262"/>
            <ac:spMk id="8" creationId="{E346B300-CD7E-432E-BAB0-0F4847EC723D}"/>
          </ac:spMkLst>
        </pc:spChg>
        <pc:spChg chg="mod">
          <ac:chgData name="Rassner, Donna" userId="19be833e-2288-49a5-a396-7aa6ccb52ca2" providerId="ADAL" clId="{89773874-F0C1-4859-9FA6-1FF65D2681AC}" dt="2025-07-03T15:42:33.021" v="233" actId="20577"/>
          <ac:spMkLst>
            <pc:docMk/>
            <pc:sldMk cId="2211884660" sldId="262"/>
            <ac:spMk id="9" creationId="{B47AF18F-807D-E44F-86F7-897BC0EDB749}"/>
          </ac:spMkLst>
        </pc:spChg>
        <pc:spChg chg="add del">
          <ac:chgData name="Rassner, Donna" userId="19be833e-2288-49a5-a396-7aa6ccb52ca2" providerId="ADAL" clId="{89773874-F0C1-4859-9FA6-1FF65D2681AC}" dt="2025-07-03T12:38:25.803" v="7"/>
          <ac:spMkLst>
            <pc:docMk/>
            <pc:sldMk cId="2211884660" sldId="262"/>
            <ac:spMk id="10" creationId="{34F06946-A1C3-4196-9E87-871BD0798D3F}"/>
          </ac:spMkLst>
        </pc:spChg>
        <pc:spChg chg="del mod">
          <ac:chgData name="Rassner, Donna" userId="19be833e-2288-49a5-a396-7aa6ccb52ca2" providerId="ADAL" clId="{89773874-F0C1-4859-9FA6-1FF65D2681AC}" dt="2025-07-03T12:43:40.372" v="48"/>
          <ac:spMkLst>
            <pc:docMk/>
            <pc:sldMk cId="2211884660" sldId="262"/>
            <ac:spMk id="11" creationId="{8183AFDD-3546-CF4B-B18B-C47C07D8104E}"/>
          </ac:spMkLst>
        </pc:spChg>
        <pc:spChg chg="add mod">
          <ac:chgData name="Rassner, Donna" userId="19be833e-2288-49a5-a396-7aa6ccb52ca2" providerId="ADAL" clId="{89773874-F0C1-4859-9FA6-1FF65D2681AC}" dt="2025-07-03T12:55:05.777" v="188" actId="1076"/>
          <ac:spMkLst>
            <pc:docMk/>
            <pc:sldMk cId="2211884660" sldId="262"/>
            <ac:spMk id="12" creationId="{9D9A715B-1DB0-4458-A6E9-487EFE898091}"/>
          </ac:spMkLst>
        </pc:spChg>
        <pc:spChg chg="mod">
          <ac:chgData name="Rassner, Donna" userId="19be833e-2288-49a5-a396-7aa6ccb52ca2" providerId="ADAL" clId="{89773874-F0C1-4859-9FA6-1FF65D2681AC}" dt="2025-07-03T15:43:35.588" v="236" actId="1076"/>
          <ac:spMkLst>
            <pc:docMk/>
            <pc:sldMk cId="2211884660" sldId="262"/>
            <ac:spMk id="13" creationId="{33D05AFC-721E-4509-9D72-F76AD5A216E2}"/>
          </ac:spMkLst>
        </pc:spChg>
        <pc:spChg chg="mod">
          <ac:chgData name="Rassner, Donna" userId="19be833e-2288-49a5-a396-7aa6ccb52ca2" providerId="ADAL" clId="{89773874-F0C1-4859-9FA6-1FF65D2681AC}" dt="2025-07-03T17:34:33.791" v="242" actId="14100"/>
          <ac:spMkLst>
            <pc:docMk/>
            <pc:sldMk cId="2211884660" sldId="262"/>
            <ac:spMk id="23" creationId="{2CF4E40A-E0C3-4F2C-AE29-6695D840630F}"/>
          </ac:spMkLst>
        </pc:spChg>
        <pc:spChg chg="add mod">
          <ac:chgData name="Rassner, Donna" userId="19be833e-2288-49a5-a396-7aa6ccb52ca2" providerId="ADAL" clId="{89773874-F0C1-4859-9FA6-1FF65D2681AC}" dt="2025-07-03T12:57:18.274" v="224" actId="1076"/>
          <ac:spMkLst>
            <pc:docMk/>
            <pc:sldMk cId="2211884660" sldId="262"/>
            <ac:spMk id="24" creationId="{FBC2411F-FB4B-492A-AC1E-37D883B20137}"/>
          </ac:spMkLst>
        </pc:spChg>
        <pc:spChg chg="mod">
          <ac:chgData name="Rassner, Donna" userId="19be833e-2288-49a5-a396-7aa6ccb52ca2" providerId="ADAL" clId="{89773874-F0C1-4859-9FA6-1FF65D2681AC}" dt="2025-07-03T12:51:30.805" v="161" actId="6549"/>
          <ac:spMkLst>
            <pc:docMk/>
            <pc:sldMk cId="2211884660" sldId="262"/>
            <ac:spMk id="26" creationId="{40425090-D09A-4149-B8EF-3AA9E9D0A2B3}"/>
          </ac:spMkLst>
        </pc:spChg>
        <pc:picChg chg="add del">
          <ac:chgData name="Rassner, Donna" userId="19be833e-2288-49a5-a396-7aa6ccb52ca2" providerId="ADAL" clId="{89773874-F0C1-4859-9FA6-1FF65D2681AC}" dt="2025-07-03T12:37:15.731" v="2" actId="478"/>
          <ac:picMkLst>
            <pc:docMk/>
            <pc:sldMk cId="2211884660" sldId="262"/>
            <ac:picMk id="19" creationId="{07940686-925F-47BB-A655-1D6D5338F8B4}"/>
          </ac:picMkLst>
        </pc:picChg>
        <pc:picChg chg="add mod">
          <ac:chgData name="Rassner, Donna" userId="19be833e-2288-49a5-a396-7aa6ccb52ca2" providerId="ADAL" clId="{89773874-F0C1-4859-9FA6-1FF65D2681AC}" dt="2025-07-03T17:34:37.208" v="243" actId="1076"/>
          <ac:picMkLst>
            <pc:docMk/>
            <pc:sldMk cId="2211884660" sldId="262"/>
            <ac:picMk id="20" creationId="{A85A8070-DBAE-4D99-A425-564E2B93B07A}"/>
          </ac:picMkLst>
        </pc:picChg>
        <pc:picChg chg="del">
          <ac:chgData name="Rassner, Donna" userId="19be833e-2288-49a5-a396-7aa6ccb52ca2" providerId="ADAL" clId="{89773874-F0C1-4859-9FA6-1FF65D2681AC}" dt="2025-07-03T12:37:13.130" v="0"/>
          <ac:picMkLst>
            <pc:docMk/>
            <pc:sldMk cId="2211884660" sldId="262"/>
            <ac:picMk id="21" creationId="{8BC3D8A6-3983-4FE3-AAB0-8DE59AFA37B7}"/>
          </ac:picMkLst>
        </pc:picChg>
        <pc:picChg chg="mod">
          <ac:chgData name="Rassner, Donna" userId="19be833e-2288-49a5-a396-7aa6ccb52ca2" providerId="ADAL" clId="{89773874-F0C1-4859-9FA6-1FF65D2681AC}" dt="2025-07-03T12:52:29.626" v="174" actId="1076"/>
          <ac:picMkLst>
            <pc:docMk/>
            <pc:sldMk cId="2211884660" sldId="262"/>
            <ac:picMk id="47" creationId="{6D47FF14-C2A6-5E49-A277-64617B5E6D0A}"/>
          </ac:picMkLst>
        </pc:picChg>
        <pc:picChg chg="add del">
          <ac:chgData name="Rassner, Donna" userId="19be833e-2288-49a5-a396-7aa6ccb52ca2" providerId="ADAL" clId="{89773874-F0C1-4859-9FA6-1FF65D2681AC}" dt="2025-07-03T12:38:25.803" v="7"/>
          <ac:picMkLst>
            <pc:docMk/>
            <pc:sldMk cId="2211884660" sldId="262"/>
            <ac:picMk id="2049" creationId="{29E89B36-FA52-49FF-A04C-6D0540F4E2A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52FCB5-C610-490C-BD5E-99B35C3D05E1}" type="datetimeFigureOut">
              <a:rPr lang="en-US" smtClean="0"/>
              <a:t>7/3/2025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E826F7-9B29-47CC-B1CB-DB576C9F36C4}" type="slidenum">
              <a:rPr lang="en-US" smtClean="0"/>
              <a:t>‹#›</a:t>
            </a:fld>
            <a:endParaRPr lang="en-US" dirty="0"/>
          </a:p>
        </p:txBody>
      </p:sp>
    </p:spTree>
    <p:extLst>
      <p:ext uri="{BB962C8B-B14F-4D97-AF65-F5344CB8AC3E}">
        <p14:creationId xmlns:p14="http://schemas.microsoft.com/office/powerpoint/2010/main" val="184906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23D0189-F9B4-B34E-8A37-9363221E0F5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3032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C68A1AA-C5F5-E04E-9306-1BF17029C40C}" type="datetimeFigureOut">
              <a:rPr lang="en-US" smtClean="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rIns="45720"/>
          <a:lstStyle/>
          <a:p>
            <a:fld id="{33A84380-490F-E443-A8AA-21545F5E3014}" type="slidenum">
              <a:rPr lang="en-US" smtClean="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361502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68A1AA-C5F5-E04E-9306-1BF17029C40C}" type="datetimeFigureOut">
              <a:rPr lang="en-US" smtClean="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A84380-490F-E443-A8AA-21545F5E3014}" type="slidenum">
              <a:rPr lang="en-US" smtClean="0"/>
              <a:t>‹#›</a:t>
            </a:fld>
            <a:endParaRPr lang="en-US" dirty="0"/>
          </a:p>
        </p:txBody>
      </p:sp>
    </p:spTree>
    <p:extLst>
      <p:ext uri="{BB962C8B-B14F-4D97-AF65-F5344CB8AC3E}">
        <p14:creationId xmlns:p14="http://schemas.microsoft.com/office/powerpoint/2010/main" val="394933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68A1AA-C5F5-E04E-9306-1BF17029C40C}" type="datetimeFigureOut">
              <a:rPr lang="en-US" smtClean="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A84380-490F-E443-A8AA-21545F5E3014}" type="slidenum">
              <a:rPr lang="en-US" smtClean="0"/>
              <a:t>‹#›</a:t>
            </a:fld>
            <a:endParaRPr lang="en-US" dirty="0"/>
          </a:p>
        </p:txBody>
      </p:sp>
    </p:spTree>
    <p:extLst>
      <p:ext uri="{BB962C8B-B14F-4D97-AF65-F5344CB8AC3E}">
        <p14:creationId xmlns:p14="http://schemas.microsoft.com/office/powerpoint/2010/main" val="2996046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68A1AA-C5F5-E04E-9306-1BF17029C40C}" type="datetimeFigureOut">
              <a:rPr lang="en-US" smtClean="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A84380-490F-E443-A8AA-21545F5E3014}" type="slidenum">
              <a:rPr lang="en-US" smtClean="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51489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68A1AA-C5F5-E04E-9306-1BF17029C40C}" type="datetimeFigureOut">
              <a:rPr lang="en-US" smtClean="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A84380-490F-E443-A8AA-21545F5E3014}" type="slidenum">
              <a:rPr lang="en-US" smtClean="0"/>
              <a:t>‹#›</a:t>
            </a:fld>
            <a:endParaRPr lang="en-US" dirty="0"/>
          </a:p>
        </p:txBody>
      </p:sp>
    </p:spTree>
    <p:extLst>
      <p:ext uri="{BB962C8B-B14F-4D97-AF65-F5344CB8AC3E}">
        <p14:creationId xmlns:p14="http://schemas.microsoft.com/office/powerpoint/2010/main" val="2937544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68A1AA-C5F5-E04E-9306-1BF17029C40C}" type="datetimeFigureOut">
              <a:rPr lang="en-US" smtClean="0"/>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A84380-490F-E443-A8AA-21545F5E3014}" type="slidenum">
              <a:rPr lang="en-US" smtClean="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445915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C68A1AA-C5F5-E04E-9306-1BF17029C40C}" type="datetimeFigureOut">
              <a:rPr lang="en-US" smtClean="0"/>
              <a:t>7/3/2025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A84380-490F-E443-A8AA-21545F5E3014}" type="slidenum">
              <a:rPr lang="en-US" smtClean="0"/>
              <a:t>‹#›</a:t>
            </a:fld>
            <a:endParaRPr lang="en-US" dirty="0"/>
          </a:p>
        </p:txBody>
      </p:sp>
    </p:spTree>
    <p:extLst>
      <p:ext uri="{BB962C8B-B14F-4D97-AF65-F5344CB8AC3E}">
        <p14:creationId xmlns:p14="http://schemas.microsoft.com/office/powerpoint/2010/main" val="103913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C68A1AA-C5F5-E04E-9306-1BF17029C40C}" type="datetimeFigureOut">
              <a:rPr lang="en-US" smtClean="0"/>
              <a:t>7/3/2025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A84380-490F-E443-A8AA-21545F5E3014}" type="slidenum">
              <a:rPr lang="en-US" smtClean="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459774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C68A1AA-C5F5-E04E-9306-1BF17029C40C}" type="datetimeFigureOut">
              <a:rPr lang="en-US" smtClean="0"/>
              <a:t>7/3/2025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A84380-490F-E443-A8AA-21545F5E3014}" type="slidenum">
              <a:rPr lang="en-US" smtClean="0"/>
              <a:t>‹#›</a:t>
            </a:fld>
            <a:endParaRPr lang="en-US" dirty="0"/>
          </a:p>
        </p:txBody>
      </p:sp>
    </p:spTree>
    <p:extLst>
      <p:ext uri="{BB962C8B-B14F-4D97-AF65-F5344CB8AC3E}">
        <p14:creationId xmlns:p14="http://schemas.microsoft.com/office/powerpoint/2010/main" val="2078811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C68A1AA-C5F5-E04E-9306-1BF17029C40C}" type="datetimeFigureOut">
              <a:rPr lang="en-US" smtClean="0"/>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A84380-490F-E443-A8AA-21545F5E3014}" type="slidenum">
              <a:rPr lang="en-US" smtClean="0"/>
              <a:t>‹#›</a:t>
            </a:fld>
            <a:endParaRPr lang="en-US" dirty="0"/>
          </a:p>
        </p:txBody>
      </p:sp>
    </p:spTree>
    <p:extLst>
      <p:ext uri="{BB962C8B-B14F-4D97-AF65-F5344CB8AC3E}">
        <p14:creationId xmlns:p14="http://schemas.microsoft.com/office/powerpoint/2010/main" val="2970912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C68A1AA-C5F5-E04E-9306-1BF17029C40C}" type="datetimeFigureOut">
              <a:rPr lang="en-US" smtClean="0"/>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A84380-490F-E443-A8AA-21545F5E3014}" type="slidenum">
              <a:rPr lang="en-US" smtClean="0"/>
              <a:t>‹#›</a:t>
            </a:fld>
            <a:endParaRPr lang="en-US" dirty="0"/>
          </a:p>
        </p:txBody>
      </p:sp>
    </p:spTree>
    <p:extLst>
      <p:ext uri="{BB962C8B-B14F-4D97-AF65-F5344CB8AC3E}">
        <p14:creationId xmlns:p14="http://schemas.microsoft.com/office/powerpoint/2010/main" val="4126824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DC68A1AA-C5F5-E04E-9306-1BF17029C40C}" type="datetimeFigureOut">
              <a:rPr lang="en-US" smtClean="0"/>
              <a:t>7/3/2025</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33A84380-490F-E443-A8AA-21545F5E3014}" type="slidenum">
              <a:rPr lang="en-US" smtClean="0"/>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2756040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46DACC4-684B-574E-9FD9-2E66F631AAF3}"/>
              </a:ext>
            </a:extLst>
          </p:cNvPr>
          <p:cNvSpPr>
            <a:spLocks noGrp="1"/>
          </p:cNvSpPr>
          <p:nvPr>
            <p:ph type="subTitle" idx="1"/>
          </p:nvPr>
        </p:nvSpPr>
        <p:spPr>
          <a:xfrm>
            <a:off x="2772275" y="808056"/>
            <a:ext cx="2851912" cy="594859"/>
          </a:xfrm>
        </p:spPr>
        <p:txBody>
          <a:bodyPr anchor="t">
            <a:normAutofit/>
          </a:bodyPr>
          <a:lstStyle/>
          <a:p>
            <a:r>
              <a:rPr lang="en-US" sz="3200" dirty="0"/>
              <a:t>C-AD Seminar</a:t>
            </a:r>
          </a:p>
        </p:txBody>
      </p:sp>
      <p:pic>
        <p:nvPicPr>
          <p:cNvPr id="47" name="Content Placeholder 4" descr="A picture containing mountain, outdoor, grass, hill&#10;&#10;Description automatically generated">
            <a:extLst>
              <a:ext uri="{FF2B5EF4-FFF2-40B4-BE49-F238E27FC236}">
                <a16:creationId xmlns:a16="http://schemas.microsoft.com/office/drawing/2014/main" id="{6D47FF14-C2A6-5E49-A277-64617B5E6D0A}"/>
              </a:ext>
            </a:extLst>
          </p:cNvPr>
          <p:cNvPicPr>
            <a:picLocks noChangeAspect="1"/>
          </p:cNvPicPr>
          <p:nvPr/>
        </p:nvPicPr>
        <p:blipFill rotWithShape="1">
          <a:blip r:embed="rId4">
            <a:lum bright="70000" contrast="-70000"/>
          </a:blip>
          <a:srcRect l="2034" t="-119" r="25900" b="46830"/>
          <a:stretch/>
        </p:blipFill>
        <p:spPr>
          <a:xfrm>
            <a:off x="-95754" y="2409062"/>
            <a:ext cx="9058571" cy="4448938"/>
          </a:xfrm>
          <a:prstGeom prst="rect">
            <a:avLst/>
          </a:prstGeom>
        </p:spPr>
      </p:pic>
      <p:sp>
        <p:nvSpPr>
          <p:cNvPr id="5" name="TextBox 4">
            <a:extLst>
              <a:ext uri="{FF2B5EF4-FFF2-40B4-BE49-F238E27FC236}">
                <a16:creationId xmlns:a16="http://schemas.microsoft.com/office/drawing/2014/main" id="{249B5651-0B28-E042-9745-36EB1DBD1BB6}"/>
              </a:ext>
            </a:extLst>
          </p:cNvPr>
          <p:cNvSpPr txBox="1"/>
          <p:nvPr/>
        </p:nvSpPr>
        <p:spPr>
          <a:xfrm>
            <a:off x="3291276" y="200417"/>
            <a:ext cx="2600392"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lumMod val="95000"/>
                    <a:lumOff val="5000"/>
                  </a:prstClr>
                </a:solidFill>
                <a:effectLst/>
                <a:uLnTx/>
                <a:uFillTx/>
                <a:latin typeface="Arial" panose="020B0604020202020204"/>
                <a:ea typeface="+mn-ea"/>
                <a:cs typeface="+mn-cs"/>
              </a:rPr>
              <a:t>C-AD Seminar</a:t>
            </a:r>
          </a:p>
        </p:txBody>
      </p:sp>
      <p:sp>
        <p:nvSpPr>
          <p:cNvPr id="6" name="TextBox 5">
            <a:extLst>
              <a:ext uri="{FF2B5EF4-FFF2-40B4-BE49-F238E27FC236}">
                <a16:creationId xmlns:a16="http://schemas.microsoft.com/office/drawing/2014/main" id="{836A6051-15A6-4445-9E55-6DA1847F8283}"/>
              </a:ext>
            </a:extLst>
          </p:cNvPr>
          <p:cNvSpPr txBox="1"/>
          <p:nvPr/>
        </p:nvSpPr>
        <p:spPr>
          <a:xfrm>
            <a:off x="1152598" y="1030710"/>
            <a:ext cx="79605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lumMod val="95000"/>
                    <a:lumOff val="5000"/>
                  </a:prstClr>
                </a:solidFill>
                <a:effectLst/>
                <a:uLnTx/>
                <a:uFillTx/>
                <a:latin typeface="Arial" panose="020B0604020202020204"/>
                <a:ea typeface="+mn-ea"/>
                <a:cs typeface="+mn-cs"/>
              </a:rPr>
              <a:t>Title: </a:t>
            </a:r>
          </a:p>
        </p:txBody>
      </p:sp>
      <p:sp>
        <p:nvSpPr>
          <p:cNvPr id="2" name="Rectangle 1">
            <a:extLst>
              <a:ext uri="{FF2B5EF4-FFF2-40B4-BE49-F238E27FC236}">
                <a16:creationId xmlns:a16="http://schemas.microsoft.com/office/drawing/2014/main" id="{0E187D5D-5C3D-5540-B5BD-441C3ABE6701}"/>
              </a:ext>
            </a:extLst>
          </p:cNvPr>
          <p:cNvSpPr/>
          <p:nvPr/>
        </p:nvSpPr>
        <p:spPr>
          <a:xfrm>
            <a:off x="-95543" y="0"/>
            <a:ext cx="9073946" cy="248667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lumMod val="95000"/>
                </a:prstClr>
              </a:solidFill>
              <a:effectLst/>
              <a:uLnTx/>
              <a:uFillTx/>
              <a:latin typeface="Arial" panose="020B0604020202020204"/>
              <a:ea typeface="+mn-ea"/>
              <a:cs typeface="+mn-cs"/>
            </a:endParaRPr>
          </a:p>
        </p:txBody>
      </p:sp>
      <p:sp>
        <p:nvSpPr>
          <p:cNvPr id="4" name="TextBox 3">
            <a:extLst>
              <a:ext uri="{FF2B5EF4-FFF2-40B4-BE49-F238E27FC236}">
                <a16:creationId xmlns:a16="http://schemas.microsoft.com/office/drawing/2014/main" id="{5350ED1C-70F3-3245-97CF-386C873CB231}"/>
              </a:ext>
            </a:extLst>
          </p:cNvPr>
          <p:cNvSpPr txBox="1"/>
          <p:nvPr/>
        </p:nvSpPr>
        <p:spPr>
          <a:xfrm>
            <a:off x="1396623" y="157807"/>
            <a:ext cx="5998052" cy="492443"/>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a:ln>
                  <a:noFill/>
                </a:ln>
                <a:solidFill>
                  <a:srgbClr val="92D050"/>
                </a:solidFill>
                <a:effectLst/>
                <a:uLnTx/>
                <a:uFillTx/>
                <a:latin typeface="Chalkboard" panose="03050602040202020205" pitchFamily="66" charset="77"/>
                <a:ea typeface="+mn-ea"/>
                <a:cs typeface="+mn-cs"/>
              </a:rPr>
              <a:t>Electron-Ion Collider</a:t>
            </a:r>
            <a:r>
              <a:rPr kumimoji="0" lang="en-US" sz="2600" b="0" i="0" u="none" strike="noStrike" kern="1200" cap="none" spc="0" normalizeH="0" baseline="0" noProof="0" dirty="0">
                <a:ln>
                  <a:noFill/>
                </a:ln>
                <a:solidFill>
                  <a:srgbClr val="92D050"/>
                </a:solidFill>
                <a:effectLst/>
                <a:uLnTx/>
                <a:uFillTx/>
                <a:latin typeface="Chalkboard" panose="03050602040202020205" pitchFamily="66" charset="77"/>
                <a:ea typeface="+mn-ea"/>
                <a:cs typeface="+mn-cs"/>
              </a:rPr>
              <a:t> </a:t>
            </a:r>
            <a:r>
              <a:rPr kumimoji="0" lang="en-US" sz="2600" b="1" i="0" u="none" strike="noStrike" kern="1200" cap="none" spc="0" normalizeH="0" baseline="0" noProof="0" dirty="0">
                <a:ln>
                  <a:noFill/>
                </a:ln>
                <a:solidFill>
                  <a:srgbClr val="92D050"/>
                </a:solidFill>
                <a:effectLst/>
                <a:uLnTx/>
                <a:uFillTx/>
                <a:latin typeface="Chalkboard" panose="03050602040202020205" pitchFamily="66" charset="77"/>
                <a:ea typeface="+mn-ea"/>
                <a:cs typeface="+mn-cs"/>
              </a:rPr>
              <a:t>Department Seminar</a:t>
            </a:r>
          </a:p>
        </p:txBody>
      </p:sp>
      <p:sp>
        <p:nvSpPr>
          <p:cNvPr id="9" name="TextBox 8">
            <a:extLst>
              <a:ext uri="{FF2B5EF4-FFF2-40B4-BE49-F238E27FC236}">
                <a16:creationId xmlns:a16="http://schemas.microsoft.com/office/drawing/2014/main" id="{B47AF18F-807D-E44F-86F7-897BC0EDB749}"/>
              </a:ext>
            </a:extLst>
          </p:cNvPr>
          <p:cNvSpPr txBox="1"/>
          <p:nvPr/>
        </p:nvSpPr>
        <p:spPr>
          <a:xfrm>
            <a:off x="16331" y="682332"/>
            <a:ext cx="8570675" cy="2031325"/>
          </a:xfrm>
          <a:prstGeom prst="rect">
            <a:avLst/>
          </a:prstGeom>
          <a:noFill/>
        </p:spPr>
        <p:txBody>
          <a:bodyPr wrap="square" rtlCol="0">
            <a:spAutoFit/>
          </a:bodyPr>
          <a:lstStyle/>
          <a:p>
            <a:pPr algn="ctr" defTabSz="457200">
              <a:defRPr/>
            </a:pPr>
            <a:r>
              <a:rPr lang="en-US" dirty="0"/>
              <a:t>Title: Vacuum Systems for the Electron-Ion Collider</a:t>
            </a:r>
          </a:p>
          <a:p>
            <a:pPr algn="ctr" defTabSz="457200">
              <a:defRPr/>
            </a:pPr>
            <a:endParaRPr lang="en-US" dirty="0"/>
          </a:p>
          <a:p>
            <a:endParaRPr lang="en-US" dirty="0"/>
          </a:p>
          <a:p>
            <a:r>
              <a:rPr lang="en-US" dirty="0"/>
              <a:t> </a:t>
            </a:r>
          </a:p>
          <a:p>
            <a:pPr algn="ctr" defTabSz="457200">
              <a:defRPr/>
            </a:pPr>
            <a:endParaRPr lang="en-US" dirty="0"/>
          </a:p>
          <a:p>
            <a:pPr defTabSz="457200">
              <a:defRPr/>
            </a:pPr>
            <a:endParaRPr lang="en-US" dirty="0"/>
          </a:p>
          <a:p>
            <a:pPr lvl="0" defTabSz="457200">
              <a:defRPr/>
            </a:pPr>
            <a:endParaRPr kumimoji="0" lang="en-US" sz="1800" b="0" i="0" u="none" strike="noStrike" kern="1200" cap="none" spc="0" normalizeH="0" baseline="0" noProof="0" dirty="0">
              <a:ln>
                <a:noFill/>
              </a:ln>
              <a:solidFill>
                <a:prstClr val="white">
                  <a:lumMod val="95000"/>
                </a:prstClr>
              </a:solidFill>
              <a:effectLst/>
              <a:uLnTx/>
              <a:uFillTx/>
              <a:latin typeface="Arial" panose="020B0604020202020204"/>
              <a:ea typeface="+mn-ea"/>
              <a:cs typeface="+mn-cs"/>
            </a:endParaRPr>
          </a:p>
        </p:txBody>
      </p:sp>
      <p:sp>
        <p:nvSpPr>
          <p:cNvPr id="7" name="TextBox 6">
            <a:extLst>
              <a:ext uri="{FF2B5EF4-FFF2-40B4-BE49-F238E27FC236}">
                <a16:creationId xmlns:a16="http://schemas.microsoft.com/office/drawing/2014/main" id="{B21AB012-9051-B747-B067-95EA59C37AA7}"/>
              </a:ext>
            </a:extLst>
          </p:cNvPr>
          <p:cNvSpPr txBox="1"/>
          <p:nvPr/>
        </p:nvSpPr>
        <p:spPr>
          <a:xfrm>
            <a:off x="875191" y="1915496"/>
            <a:ext cx="7711815" cy="338554"/>
          </a:xfrm>
          <a:prstGeom prst="rect">
            <a:avLst/>
          </a:prstGeom>
          <a:noFill/>
        </p:spPr>
        <p:txBody>
          <a:bodyPr wrap="square" rtlCol="0">
            <a:spAutoFit/>
          </a:bodyPr>
          <a:lstStyle/>
          <a:p>
            <a:r>
              <a:rPr lang="en-US" sz="1600" dirty="0">
                <a:solidFill>
                  <a:prstClr val="white">
                    <a:lumMod val="95000"/>
                  </a:prstClr>
                </a:solidFill>
                <a:latin typeface="+mj-lt"/>
              </a:rPr>
              <a:t>Thursday, July 24</a:t>
            </a:r>
            <a:r>
              <a:rPr kumimoji="0" lang="en-US" sz="1600" b="0" i="0" u="none" strike="noStrike" kern="1200" cap="none" spc="0" normalizeH="0" baseline="0" noProof="0" dirty="0">
                <a:ln>
                  <a:noFill/>
                </a:ln>
                <a:solidFill>
                  <a:prstClr val="white">
                    <a:lumMod val="95000"/>
                  </a:prstClr>
                </a:solidFill>
                <a:effectLst/>
                <a:uLnTx/>
                <a:uFillTx/>
                <a:latin typeface="+mj-lt"/>
                <a:ea typeface="+mn-ea"/>
                <a:cs typeface="+mn-cs"/>
              </a:rPr>
              <a:t>, 2025 2:00PM (EST) </a:t>
            </a:r>
            <a:r>
              <a:rPr lang="en-US" sz="1600" dirty="0">
                <a:latin typeface="+mj-lt"/>
              </a:rPr>
              <a:t>Building 911, Snyder Auditorium / ZoomGov </a:t>
            </a:r>
          </a:p>
        </p:txBody>
      </p:sp>
      <p:sp>
        <p:nvSpPr>
          <p:cNvPr id="16" name="TextBox 15">
            <a:extLst>
              <a:ext uri="{FF2B5EF4-FFF2-40B4-BE49-F238E27FC236}">
                <a16:creationId xmlns:a16="http://schemas.microsoft.com/office/drawing/2014/main" id="{624C6787-00B3-7F49-A139-95992181DE82}"/>
              </a:ext>
            </a:extLst>
          </p:cNvPr>
          <p:cNvSpPr txBox="1"/>
          <p:nvPr/>
        </p:nvSpPr>
        <p:spPr>
          <a:xfrm>
            <a:off x="18134" y="5979934"/>
            <a:ext cx="2689322"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002060"/>
                </a:solidFill>
                <a:effectLst/>
                <a:uLnTx/>
                <a:uFillTx/>
                <a:latin typeface="Bodoni MT Black" panose="02070A03080606020203" pitchFamily="18" charset="0"/>
                <a:cs typeface="Phosphate Inline" panose="02000506050000020004" pitchFamily="2" charset="77"/>
              </a:rPr>
              <a:t>Electron-Ion Collider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002060"/>
                </a:solidFill>
                <a:effectLst/>
                <a:uLnTx/>
                <a:uFillTx/>
                <a:latin typeface="Bodoni MT Black" panose="02070A03080606020203" pitchFamily="18" charset="0"/>
                <a:cs typeface="Phosphate Inline" panose="02000506050000020004" pitchFamily="2" charset="77"/>
              </a:rPr>
              <a:t>Department</a:t>
            </a:r>
          </a:p>
        </p:txBody>
      </p:sp>
      <p:pic>
        <p:nvPicPr>
          <p:cNvPr id="40" name="Picture 39">
            <a:extLst>
              <a:ext uri="{FF2B5EF4-FFF2-40B4-BE49-F238E27FC236}">
                <a16:creationId xmlns:a16="http://schemas.microsoft.com/office/drawing/2014/main" id="{DAA7CF3D-D0DF-462C-8A06-4B3FC9367233}"/>
              </a:ext>
            </a:extLst>
          </p:cNvPr>
          <p:cNvPicPr>
            <a:picLocks noChangeAspect="1"/>
          </p:cNvPicPr>
          <p:nvPr/>
        </p:nvPicPr>
        <p:blipFill>
          <a:blip r:embed="rId5"/>
          <a:stretch>
            <a:fillRect/>
          </a:stretch>
        </p:blipFill>
        <p:spPr>
          <a:xfrm>
            <a:off x="88081" y="5173008"/>
            <a:ext cx="1639573" cy="761175"/>
          </a:xfrm>
          <a:prstGeom prst="rect">
            <a:avLst/>
          </a:prstGeom>
        </p:spPr>
      </p:pic>
      <p:pic>
        <p:nvPicPr>
          <p:cNvPr id="41" name="Picture 40">
            <a:extLst>
              <a:ext uri="{FF2B5EF4-FFF2-40B4-BE49-F238E27FC236}">
                <a16:creationId xmlns:a16="http://schemas.microsoft.com/office/drawing/2014/main" id="{295E13E3-3AFB-431C-BDDA-39493E0DA03F}"/>
              </a:ext>
            </a:extLst>
          </p:cNvPr>
          <p:cNvPicPr>
            <a:picLocks noChangeAspect="1"/>
          </p:cNvPicPr>
          <p:nvPr/>
        </p:nvPicPr>
        <p:blipFill>
          <a:blip r:embed="rId6"/>
          <a:stretch>
            <a:fillRect/>
          </a:stretch>
        </p:blipFill>
        <p:spPr>
          <a:xfrm>
            <a:off x="7201817" y="5947983"/>
            <a:ext cx="1454105" cy="503131"/>
          </a:xfrm>
          <a:prstGeom prst="rect">
            <a:avLst/>
          </a:prstGeom>
        </p:spPr>
      </p:pic>
      <p:sp>
        <p:nvSpPr>
          <p:cNvPr id="15" name="Rectangle 14">
            <a:extLst>
              <a:ext uri="{FF2B5EF4-FFF2-40B4-BE49-F238E27FC236}">
                <a16:creationId xmlns:a16="http://schemas.microsoft.com/office/drawing/2014/main" id="{250A7F57-5AA0-4532-B64C-12A154841809}"/>
              </a:ext>
            </a:extLst>
          </p:cNvPr>
          <p:cNvSpPr/>
          <p:nvPr/>
        </p:nvSpPr>
        <p:spPr>
          <a:xfrm>
            <a:off x="256106" y="2724517"/>
            <a:ext cx="8468950" cy="769441"/>
          </a:xfrm>
          <a:prstGeom prst="rect">
            <a:avLst/>
          </a:prstGeom>
        </p:spPr>
        <p:txBody>
          <a:bodyPr wrap="square">
            <a:spAutoFit/>
          </a:bodyPr>
          <a:lstStyle/>
          <a:p>
            <a:pPr algn="just"/>
            <a:endParaRPr lang="en-US" sz="800" dirty="0">
              <a:solidFill>
                <a:srgbClr val="002060"/>
              </a:solidFill>
              <a:latin typeface="Aptos"/>
              <a:ea typeface="Times New Roman" panose="02020603050405020304" pitchFamily="18" charset="0"/>
              <a:cs typeface="Calibri" panose="020F0502020204030204" pitchFamily="34" charset="0"/>
            </a:endParaRPr>
          </a:p>
          <a:p>
            <a:pPr algn="just"/>
            <a:endParaRPr lang="en-US" sz="1200" dirty="0">
              <a:solidFill>
                <a:srgbClr val="002060"/>
              </a:solidFill>
              <a:latin typeface="Aptos"/>
              <a:ea typeface="Times New Roman" panose="02020603050405020304" pitchFamily="18" charset="0"/>
              <a:cs typeface="Calibri" panose="020F0502020204030204" pitchFamily="34" charset="0"/>
            </a:endParaRPr>
          </a:p>
          <a:p>
            <a:pPr algn="just"/>
            <a:endParaRPr lang="en-US" sz="1200" dirty="0">
              <a:solidFill>
                <a:srgbClr val="002060"/>
              </a:solidFill>
              <a:latin typeface="Aptos"/>
              <a:ea typeface="Times New Roman" panose="02020603050405020304" pitchFamily="18" charset="0"/>
              <a:cs typeface="Calibri" panose="020F0502020204030204" pitchFamily="34" charset="0"/>
            </a:endParaRPr>
          </a:p>
          <a:p>
            <a:pPr algn="just"/>
            <a:r>
              <a:rPr lang="en-US" sz="1200" dirty="0">
                <a:solidFill>
                  <a:srgbClr val="002060"/>
                </a:solidFill>
                <a:latin typeface="Aptos"/>
                <a:ea typeface="Times New Roman" panose="02020603050405020304" pitchFamily="18" charset="0"/>
                <a:cs typeface="Calibri" panose="020F0502020204030204" pitchFamily="34" charset="0"/>
              </a:rPr>
              <a:t> </a:t>
            </a:r>
            <a:endParaRPr lang="en-US" sz="1200" dirty="0">
              <a:solidFill>
                <a:srgbClr val="002060"/>
              </a:solidFill>
              <a:latin typeface="Aptos"/>
              <a:ea typeface="Calibri" panose="020F0502020204030204" pitchFamily="34" charset="0"/>
              <a:cs typeface="Calibri" panose="020F0502020204030204" pitchFamily="34" charset="0"/>
            </a:endParaRPr>
          </a:p>
        </p:txBody>
      </p:sp>
      <p:sp>
        <p:nvSpPr>
          <p:cNvPr id="13" name="Rectangle 12">
            <a:extLst>
              <a:ext uri="{FF2B5EF4-FFF2-40B4-BE49-F238E27FC236}">
                <a16:creationId xmlns:a16="http://schemas.microsoft.com/office/drawing/2014/main" id="{33D05AFC-721E-4509-9D72-F76AD5A216E2}"/>
              </a:ext>
            </a:extLst>
          </p:cNvPr>
          <p:cNvSpPr/>
          <p:nvPr/>
        </p:nvSpPr>
        <p:spPr>
          <a:xfrm>
            <a:off x="9521717" y="-16953"/>
            <a:ext cx="1996059" cy="338554"/>
          </a:xfrm>
          <a:prstGeom prst="rect">
            <a:avLst/>
          </a:prstGeom>
        </p:spPr>
        <p:txBody>
          <a:bodyPr wrap="none">
            <a:spAutoFit/>
          </a:bodyPr>
          <a:lstStyle/>
          <a:p>
            <a:pPr lvl="0" defTabSz="457200">
              <a:defRPr/>
            </a:pPr>
            <a:r>
              <a:rPr lang="en-US" sz="1600" b="1" dirty="0">
                <a:solidFill>
                  <a:srgbClr val="002060"/>
                </a:solidFill>
              </a:rPr>
              <a:t>About the Speaker</a:t>
            </a:r>
          </a:p>
        </p:txBody>
      </p:sp>
      <p:sp>
        <p:nvSpPr>
          <p:cNvPr id="23" name="Rounded Rectangle 11">
            <a:extLst>
              <a:ext uri="{FF2B5EF4-FFF2-40B4-BE49-F238E27FC236}">
                <a16:creationId xmlns:a16="http://schemas.microsoft.com/office/drawing/2014/main" id="{2CF4E40A-E0C3-4F2C-AE29-6695D840630F}"/>
              </a:ext>
            </a:extLst>
          </p:cNvPr>
          <p:cNvSpPr/>
          <p:nvPr/>
        </p:nvSpPr>
        <p:spPr>
          <a:xfrm>
            <a:off x="9084523" y="1878495"/>
            <a:ext cx="3019396" cy="48678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dirty="0">
                <a:solidFill>
                  <a:srgbClr val="002060"/>
                </a:solidFill>
              </a:rPr>
              <a:t>Prior to joining NSLS-II, Charles Hetzel worked as a Lead Project Engineer for a manufacturing company. He was responsible for the design, manufacture and assembly of automated industrial machinery. In total, Charles worked in industry for over 15 years before joining Brookhaven National Laboratory.  </a:t>
            </a:r>
          </a:p>
          <a:p>
            <a:r>
              <a:rPr lang="en-US" sz="1050" dirty="0">
                <a:solidFill>
                  <a:srgbClr val="002060"/>
                </a:solidFill>
              </a:rPr>
              <a:t> </a:t>
            </a:r>
          </a:p>
          <a:p>
            <a:r>
              <a:rPr lang="en-US" sz="1050" dirty="0">
                <a:solidFill>
                  <a:srgbClr val="002060"/>
                </a:solidFill>
              </a:rPr>
              <a:t>Upon joining the NSLS-2 project in 2009, Charles was responsible for the design, procurement and fabrication of the storage ring vacuum chambers. This effort included the qualification and integration of these chambers into the magnet-girder assemblies and final installation in the storage ring tunnel.</a:t>
            </a:r>
          </a:p>
          <a:p>
            <a:endParaRPr lang="en-US" sz="1050" dirty="0">
              <a:solidFill>
                <a:srgbClr val="002060"/>
              </a:solidFill>
            </a:endParaRPr>
          </a:p>
          <a:p>
            <a:r>
              <a:rPr lang="en-US" sz="1050" dirty="0">
                <a:solidFill>
                  <a:srgbClr val="002060"/>
                </a:solidFill>
              </a:rPr>
              <a:t>Charles took over as the vacuum group leader at NSLS-2 in 2014 and continued resource planning and scheduling major installation efforts as additional beam lines were added to the accelerator. </a:t>
            </a:r>
          </a:p>
          <a:p>
            <a:r>
              <a:rPr lang="en-US" sz="1050" dirty="0">
                <a:solidFill>
                  <a:srgbClr val="002060"/>
                </a:solidFill>
              </a:rPr>
              <a:t> </a:t>
            </a:r>
          </a:p>
          <a:p>
            <a:r>
              <a:rPr lang="en-US" sz="1050" dirty="0">
                <a:solidFill>
                  <a:srgbClr val="002060"/>
                </a:solidFill>
              </a:rPr>
              <a:t>After developing the pre-conceptual vacuum designs for the electron rings under an MOU, Charles joined the EIC project full time in October of 2020 to focus on more detailed engineering designs. </a:t>
            </a:r>
          </a:p>
        </p:txBody>
      </p:sp>
      <p:sp>
        <p:nvSpPr>
          <p:cNvPr id="26" name="Rectangle 25">
            <a:extLst>
              <a:ext uri="{FF2B5EF4-FFF2-40B4-BE49-F238E27FC236}">
                <a16:creationId xmlns:a16="http://schemas.microsoft.com/office/drawing/2014/main" id="{40425090-D09A-4149-B8EF-3AA9E9D0A2B3}"/>
              </a:ext>
            </a:extLst>
          </p:cNvPr>
          <p:cNvSpPr/>
          <p:nvPr/>
        </p:nvSpPr>
        <p:spPr>
          <a:xfrm>
            <a:off x="18134" y="2638183"/>
            <a:ext cx="8637788" cy="758477"/>
          </a:xfrm>
          <a:prstGeom prst="rect">
            <a:avLst/>
          </a:prstGeom>
        </p:spPr>
        <p:txBody>
          <a:bodyPr wrap="square">
            <a:spAutoFit/>
          </a:bodyPr>
          <a:lstStyle/>
          <a:p>
            <a:pPr>
              <a:lnSpc>
                <a:spcPct val="107000"/>
              </a:lnSpc>
            </a:pPr>
            <a:r>
              <a:rPr lang="en-US" sz="1400" b="1" kern="100" dirty="0">
                <a:solidFill>
                  <a:srgbClr val="002060"/>
                </a:solidFill>
                <a:latin typeface="+mj-lt"/>
                <a:ea typeface="Calibri" panose="020F0502020204030204" pitchFamily="34" charset="0"/>
                <a:cs typeface="Times New Roman" panose="02020603050405020304" pitchFamily="18" charset="0"/>
              </a:rPr>
              <a:t>Abstract: </a:t>
            </a:r>
            <a:endParaRPr lang="en-US" sz="1400" kern="100" dirty="0">
              <a:latin typeface="+mj-lt"/>
              <a:ea typeface="Calibri" panose="020F0502020204030204" pitchFamily="34" charset="0"/>
              <a:cs typeface="Times New Roman" panose="02020603050405020304" pitchFamily="18" charset="0"/>
            </a:endParaRPr>
          </a:p>
          <a:p>
            <a:pPr>
              <a:lnSpc>
                <a:spcPct val="107000"/>
              </a:lnSpc>
              <a:spcBef>
                <a:spcPts val="1200"/>
              </a:spcBef>
              <a:spcAft>
                <a:spcPts val="1200"/>
              </a:spcAft>
            </a:pPr>
            <a:r>
              <a:rPr lang="en-US"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 name="Picture 19" descr="C:\Users\drassner\AppData\Local\Microsoft\Windows\INetCache\Content.Outlook\7VM2GH25\C.Hetzel hi res.jpg">
            <a:extLst>
              <a:ext uri="{FF2B5EF4-FFF2-40B4-BE49-F238E27FC236}">
                <a16:creationId xmlns:a16="http://schemas.microsoft.com/office/drawing/2014/main" id="{A85A8070-DBAE-4D99-A425-564E2B93B07A}"/>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864329" y="289055"/>
            <a:ext cx="1310834" cy="1511154"/>
          </a:xfrm>
          <a:prstGeom prst="rect">
            <a:avLst/>
          </a:prstGeom>
          <a:noFill/>
          <a:ln>
            <a:noFill/>
          </a:ln>
        </p:spPr>
      </p:pic>
      <p:sp>
        <p:nvSpPr>
          <p:cNvPr id="24" name="TextBox 23">
            <a:extLst>
              <a:ext uri="{FF2B5EF4-FFF2-40B4-BE49-F238E27FC236}">
                <a16:creationId xmlns:a16="http://schemas.microsoft.com/office/drawing/2014/main" id="{FBC2411F-FB4B-492A-AC1E-37D883B20137}"/>
              </a:ext>
            </a:extLst>
          </p:cNvPr>
          <p:cNvSpPr txBox="1"/>
          <p:nvPr/>
        </p:nvSpPr>
        <p:spPr>
          <a:xfrm>
            <a:off x="444932" y="1129759"/>
            <a:ext cx="7403977" cy="923330"/>
          </a:xfrm>
          <a:prstGeom prst="rect">
            <a:avLst/>
          </a:prstGeom>
          <a:noFill/>
        </p:spPr>
        <p:txBody>
          <a:bodyPr wrap="square" rtlCol="0">
            <a:spAutoFit/>
          </a:bodyPr>
          <a:lstStyle/>
          <a:p>
            <a:pPr algn="ctr" fontAlgn="base"/>
            <a:r>
              <a:rPr lang="en-US" b="1" dirty="0"/>
              <a:t>Charles (Charlie) Hetzel</a:t>
            </a:r>
          </a:p>
          <a:p>
            <a:pPr algn="ctr" fontAlgn="base"/>
            <a:r>
              <a:rPr lang="en-US" b="1" dirty="0"/>
              <a:t> </a:t>
            </a:r>
            <a:r>
              <a:rPr lang="en-US" dirty="0"/>
              <a:t>Vacuum Systems, Electron-Ion Collider</a:t>
            </a:r>
            <a:endParaRPr lang="en-US" u="sng" dirty="0"/>
          </a:p>
          <a:p>
            <a:pPr lvl="0" algn="ctr" defTabSz="457200">
              <a:defRPr/>
            </a:pPr>
            <a:r>
              <a:rPr lang="en-US" dirty="0"/>
              <a:t> </a:t>
            </a:r>
            <a:endParaRPr lang="en-US" u="sng" dirty="0"/>
          </a:p>
        </p:txBody>
      </p:sp>
      <p:sp>
        <p:nvSpPr>
          <p:cNvPr id="12" name="Rectangle 11">
            <a:extLst>
              <a:ext uri="{FF2B5EF4-FFF2-40B4-BE49-F238E27FC236}">
                <a16:creationId xmlns:a16="http://schemas.microsoft.com/office/drawing/2014/main" id="{9D9A715B-1DB0-4458-A6E9-487EFE898091}"/>
              </a:ext>
            </a:extLst>
          </p:cNvPr>
          <p:cNvSpPr/>
          <p:nvPr/>
        </p:nvSpPr>
        <p:spPr>
          <a:xfrm>
            <a:off x="0" y="2979437"/>
            <a:ext cx="8751676" cy="1793824"/>
          </a:xfrm>
          <a:prstGeom prst="rect">
            <a:avLst/>
          </a:prstGeom>
        </p:spPr>
        <p:txBody>
          <a:bodyPr wrap="square">
            <a:spAutoFit/>
          </a:bodyPr>
          <a:lstStyle/>
          <a:p>
            <a:pPr algn="just">
              <a:lnSpc>
                <a:spcPct val="107000"/>
              </a:lnSpc>
              <a:spcAft>
                <a:spcPts val="800"/>
              </a:spcAft>
            </a:pPr>
            <a:r>
              <a:rPr lang="en-US" sz="1300" kern="100" dirty="0">
                <a:solidFill>
                  <a:srgbClr val="002060"/>
                </a:solidFill>
                <a:latin typeface="Arial" panose="020B0604020202020204" pitchFamily="34" charset="0"/>
                <a:ea typeface="Calibri" panose="020F0502020204030204" pitchFamily="34" charset="0"/>
                <a:cs typeface="Times New Roman" panose="02020603050405020304" pitchFamily="18" charset="0"/>
              </a:rPr>
              <a:t>The Electron-Ion Collider (EIC) will be a new, state of the art nuclear physics research facility will collide high energy (up to 18 GeV) polarized electrons with polarized protons (up to 275 GeV) and heavy nuclei with a peak design luminosity of 10</a:t>
            </a:r>
            <a:r>
              <a:rPr lang="en-US" sz="1300" kern="100" baseline="30000" dirty="0">
                <a:solidFill>
                  <a:srgbClr val="002060"/>
                </a:solidFill>
                <a:latin typeface="Arial" panose="020B0604020202020204" pitchFamily="34" charset="0"/>
                <a:ea typeface="Calibri" panose="020F0502020204030204" pitchFamily="34" charset="0"/>
                <a:cs typeface="Times New Roman" panose="02020603050405020304" pitchFamily="18" charset="0"/>
              </a:rPr>
              <a:t>34</a:t>
            </a:r>
            <a:r>
              <a:rPr lang="en-US" sz="1300" kern="100" dirty="0">
                <a:solidFill>
                  <a:srgbClr val="002060"/>
                </a:solidFill>
                <a:latin typeface="Arial" panose="020B0604020202020204" pitchFamily="34" charset="0"/>
                <a:ea typeface="Calibri" panose="020F0502020204030204" pitchFamily="34" charset="0"/>
                <a:cs typeface="Times New Roman" panose="02020603050405020304" pitchFamily="18" charset="0"/>
              </a:rPr>
              <a:t> /cm/s. To achieve this level of performance, significant vacuum system design challenges will need to be overcome. The electron accelerator and storage ring will rely on thin films and surface treatments to reduce photon stimulated desorption as well as longitudinal impedance. The superconducting hadron ring, which will suffer from electron cloud due to the high bunch charge (1.9x10</a:t>
            </a:r>
            <a:r>
              <a:rPr lang="en-US" sz="1300" kern="100" baseline="30000" dirty="0">
                <a:solidFill>
                  <a:srgbClr val="002060"/>
                </a:solidFill>
                <a:latin typeface="Arial" panose="020B0604020202020204" pitchFamily="34" charset="0"/>
                <a:ea typeface="Calibri" panose="020F0502020204030204" pitchFamily="34" charset="0"/>
                <a:cs typeface="Times New Roman" panose="02020603050405020304" pitchFamily="18" charset="0"/>
              </a:rPr>
              <a:t>11 </a:t>
            </a:r>
            <a:r>
              <a:rPr lang="en-US" sz="1300" kern="100" dirty="0">
                <a:solidFill>
                  <a:srgbClr val="002060"/>
                </a:solidFill>
                <a:latin typeface="Arial" panose="020B0604020202020204" pitchFamily="34" charset="0"/>
                <a:ea typeface="Calibri" panose="020F0502020204030204" pitchFamily="34" charset="0"/>
                <a:cs typeface="Times New Roman" panose="02020603050405020304" pitchFamily="18" charset="0"/>
              </a:rPr>
              <a:t>ppb) and short bunch spacing (10ns) will require amorphous carbon coating. This talk will provide an overview of the primary vacuum system designs as well as the current status.</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18846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b0758665-f9e7-42fb-86fc-03d00855454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190336B01939944AA8EE6EF4DD32539" ma:contentTypeVersion="16" ma:contentTypeDescription="Create a new document." ma:contentTypeScope="" ma:versionID="756fe6b03a8028909762eb216d89ff25">
  <xsd:schema xmlns:xsd="http://www.w3.org/2001/XMLSchema" xmlns:xs="http://www.w3.org/2001/XMLSchema" xmlns:p="http://schemas.microsoft.com/office/2006/metadata/properties" xmlns:ns3="b0758665-f9e7-42fb-86fc-03d008554543" xmlns:ns4="b06df8a4-c198-4f86-a4ae-b9b815c97217" targetNamespace="http://schemas.microsoft.com/office/2006/metadata/properties" ma:root="true" ma:fieldsID="50ef09cf189ab0020b796a2e618590b4" ns3:_="" ns4:_="">
    <xsd:import namespace="b0758665-f9e7-42fb-86fc-03d008554543"/>
    <xsd:import namespace="b06df8a4-c198-4f86-a4ae-b9b815c97217"/>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LengthInSeconds" minOccurs="0"/>
                <xsd:element ref="ns3:MediaServiceSystemTags" minOccurs="0"/>
                <xsd:element ref="ns3:MediaServiceSearchPropertie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758665-f9e7-42fb-86fc-03d0085545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06df8a4-c198-4f86-a4ae-b9b815c9721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43E6570-CEF3-440A-BD50-A7C627AE2CFD}">
  <ds:schemaRefs>
    <ds:schemaRef ds:uri="b06df8a4-c198-4f86-a4ae-b9b815c97217"/>
    <ds:schemaRef ds:uri="b0758665-f9e7-42fb-86fc-03d008554543"/>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36DC6BAF-4E5D-43F0-A4AE-5C07D0540774}">
  <ds:schemaRefs>
    <ds:schemaRef ds:uri="http://schemas.microsoft.com/sharepoint/v3/contenttype/forms"/>
  </ds:schemaRefs>
</ds:datastoreItem>
</file>

<file path=customXml/itemProps3.xml><?xml version="1.0" encoding="utf-8"?>
<ds:datastoreItem xmlns:ds="http://schemas.openxmlformats.org/officeDocument/2006/customXml" ds:itemID="{D203FCDB-0A8F-4701-AAC9-7128670825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758665-f9e7-42fb-86fc-03d008554543"/>
    <ds:schemaRef ds:uri="b06df8a4-c198-4f86-a4ae-b9b815c9721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1000</TotalTime>
  <Words>376</Words>
  <Application>Microsoft Office PowerPoint</Application>
  <PresentationFormat>Widescreen</PresentationFormat>
  <Paragraphs>31</Paragraphs>
  <Slides>1</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vt:i4>
      </vt:variant>
    </vt:vector>
  </HeadingPairs>
  <TitlesOfParts>
    <vt:vector size="12" baseType="lpstr">
      <vt:lpstr>Aptos</vt:lpstr>
      <vt:lpstr>Arial</vt:lpstr>
      <vt:lpstr>Bodoni MT Black</vt:lpstr>
      <vt:lpstr>Calibri</vt:lpstr>
      <vt:lpstr>Chalkboard</vt:lpstr>
      <vt:lpstr>MS Shell Dlg 2</vt:lpstr>
      <vt:lpstr>Phosphate Inline</vt:lpstr>
      <vt:lpstr>Times New Roman</vt:lpstr>
      <vt:lpstr>Wingdings</vt:lpstr>
      <vt:lpstr>Wingdings 3</vt:lpstr>
      <vt:lpstr>Madison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Sangroula, Medani</dc:creator>
  <cp:lastModifiedBy>Rassner, Donna</cp:lastModifiedBy>
  <cp:revision>18</cp:revision>
  <dcterms:created xsi:type="dcterms:W3CDTF">2024-11-01T15:02:40Z</dcterms:created>
  <dcterms:modified xsi:type="dcterms:W3CDTF">2025-07-03T17:34:37Z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0x010100C190336B01939944AA8EE6EF4DD32539</vt:lpwstr>
  </property>
</Properties>
</file>