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21"/>
  </p:notesMasterIdLst>
  <p:sldIdLst>
    <p:sldId id="316" r:id="rId6"/>
    <p:sldId id="3821" r:id="rId7"/>
    <p:sldId id="3880" r:id="rId8"/>
    <p:sldId id="3887" r:id="rId9"/>
    <p:sldId id="3867" r:id="rId10"/>
    <p:sldId id="3881" r:id="rId11"/>
    <p:sldId id="3869" r:id="rId12"/>
    <p:sldId id="3882" r:id="rId13"/>
    <p:sldId id="3875" r:id="rId14"/>
    <p:sldId id="3877" r:id="rId15"/>
    <p:sldId id="267" r:id="rId16"/>
    <p:sldId id="557" r:id="rId17"/>
    <p:sldId id="2232" r:id="rId18"/>
    <p:sldId id="3888" r:id="rId19"/>
    <p:sldId id="3889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C7F52-945D-4FD0-87AE-478AE67779CA}" v="3" dt="2022-05-23T11:57:50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46"/>
  </p:normalViewPr>
  <p:slideViewPr>
    <p:cSldViewPr snapToGrid="0" snapToObjects="1">
      <p:cViewPr varScale="1">
        <p:scale>
          <a:sx n="60" d="100"/>
          <a:sy n="60" d="100"/>
        </p:scale>
        <p:origin x="145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3152-72A3-4E51-9052-E668A15E0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6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B3EF-69BA-4C90-8816-4087FEEEA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EE34-FF3E-41A9-8C61-2FF22AB91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EACC-FC6F-481F-9234-97316E17F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EEFA-B39C-4333-B4FD-6A7CED793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7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4095-D540-48AD-94B6-7453DEF2C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2B61-0C54-457C-800C-EC0CAFC5D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6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F899-A79F-462A-9A37-6AD431D81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922E-1211-4A2B-B3CB-6C0A89193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1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5AEB-4125-4207-80A5-5F3E8C6A6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46B1-FD2B-4CB7-95B4-1D92A74C6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02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70000"/>
            <a:ext cx="8229600" cy="51990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492E-BFA1-4111-8CFD-BD4DB55FB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3676" y="161925"/>
            <a:ext cx="641032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487E022-1EC3-4521-9677-4586954CF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7877" name="Rectangle 5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 eaLnBrk="0" hangingPunct="0">
              <a:lnSpc>
                <a:spcPct val="85000"/>
              </a:lnSpc>
              <a:defRPr/>
            </a:pPr>
            <a:endParaRPr lang="en-US" sz="2200" i="1" dirty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30" name="Picture 6" descr="New_DOE_Logo_Color_04280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" y="1714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37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326" y="1983661"/>
            <a:ext cx="6687877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6.XX – Name of your WBS </a:t>
            </a:r>
            <a:br>
              <a:rPr lang="en-US" dirty="0"/>
            </a:br>
            <a:r>
              <a:rPr lang="en-US" dirty="0"/>
              <a:t>FPD Status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983" y="3898186"/>
            <a:ext cx="5016482" cy="1061583"/>
          </a:xfrm>
        </p:spPr>
        <p:txBody>
          <a:bodyPr>
            <a:normAutofit/>
          </a:bodyPr>
          <a:lstStyle/>
          <a:p>
            <a:r>
              <a:rPr lang="en-US" dirty="0"/>
              <a:t>Your Name, L2 WBS Manager</a:t>
            </a:r>
          </a:p>
          <a:p>
            <a:r>
              <a:rPr lang="en-US" dirty="0"/>
              <a:t>June 28-30, 2022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B50C-5A27-42BC-8DD5-FB481A47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Lead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4276-EAD5-4A64-8DB7-55E5B9EA1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              (List to be provided by Project Controls)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BD6B-F66E-494F-9588-A36F6C8D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5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D6C1-7119-4231-A8C9-7EC6B636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87" y="16783"/>
            <a:ext cx="7886700" cy="1325563"/>
          </a:xfrm>
        </p:spPr>
        <p:txBody>
          <a:bodyPr/>
          <a:lstStyle/>
          <a:p>
            <a:r>
              <a:rPr lang="en-US" dirty="0"/>
              <a:t>Highest Risk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18C1-0E9C-478D-AE1B-B8880A7E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36" y="1250859"/>
            <a:ext cx="8087909" cy="4667249"/>
          </a:xfrm>
        </p:spPr>
        <p:txBody>
          <a:bodyPr>
            <a:normAutofit/>
          </a:bodyPr>
          <a:lstStyle/>
          <a:p>
            <a:r>
              <a:rPr lang="en-US" dirty="0"/>
              <a:t>This should be the few items that come out of risk registry as the highest risks in your area.   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6ED1E-239A-4B31-AF5C-4E595EA6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0F94-419F-4BFF-8C29-78306823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6" y="86394"/>
            <a:ext cx="7886700" cy="83051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WBS 6.XX – WBS Name</a:t>
            </a:r>
            <a:br>
              <a:rPr lang="en-US" sz="2400" dirty="0"/>
            </a:br>
            <a:r>
              <a:rPr lang="en-US" sz="2400" dirty="0"/>
              <a:t>Plan to CD-2/3A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A619CD-CAAB-4732-9C0F-0503A8710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4356"/>
              </p:ext>
            </p:extLst>
          </p:nvPr>
        </p:nvGraphicFramePr>
        <p:xfrm>
          <a:off x="124390" y="1084686"/>
          <a:ext cx="8797419" cy="468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95">
                  <a:extLst>
                    <a:ext uri="{9D8B030D-6E8A-4147-A177-3AD203B41FA5}">
                      <a16:colId xmlns:a16="http://schemas.microsoft.com/office/drawing/2014/main" val="726374768"/>
                    </a:ext>
                  </a:extLst>
                </a:gridCol>
                <a:gridCol w="1256232">
                  <a:extLst>
                    <a:ext uri="{9D8B030D-6E8A-4147-A177-3AD203B41FA5}">
                      <a16:colId xmlns:a16="http://schemas.microsoft.com/office/drawing/2014/main" val="465978067"/>
                    </a:ext>
                  </a:extLst>
                </a:gridCol>
                <a:gridCol w="3469592">
                  <a:extLst>
                    <a:ext uri="{9D8B030D-6E8A-4147-A177-3AD203B41FA5}">
                      <a16:colId xmlns:a16="http://schemas.microsoft.com/office/drawing/2014/main" val="2105814040"/>
                    </a:ext>
                  </a:extLst>
                </a:gridCol>
              </a:tblGrid>
              <a:tr h="560254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Finish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21832"/>
                  </a:ext>
                </a:extLst>
              </a:tr>
              <a:tr h="6870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27567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33599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7452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372090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119722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56605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0039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07A19-753E-4853-8584-ED70577D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48C9F-1103-4B09-BC16-623BB12C0A83}"/>
              </a:ext>
            </a:extLst>
          </p:cNvPr>
          <p:cNvSpPr txBox="1"/>
          <p:nvPr/>
        </p:nvSpPr>
        <p:spPr>
          <a:xfrm>
            <a:off x="2371055" y="3007751"/>
            <a:ext cx="42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Activities required to get to CD-2/3A</a:t>
            </a:r>
          </a:p>
        </p:txBody>
      </p:sp>
    </p:spTree>
    <p:extLst>
      <p:ext uri="{BB962C8B-B14F-4D97-AF65-F5344CB8AC3E}">
        <p14:creationId xmlns:p14="http://schemas.microsoft.com/office/powerpoint/2010/main" val="209434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3455-E855-4E02-9BE0-D9FC3134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972"/>
            <a:ext cx="78867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AE6D-25A4-4317-A93B-D903FFDE3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00" y="118272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Summarize and end on a positive note.  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pPr lvl="1"/>
            <a:r>
              <a:rPr lang="en-US" dirty="0"/>
              <a:t>XXX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71940-E0C6-49DF-BB72-5349529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1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7280" y="2541526"/>
            <a:ext cx="6687877" cy="1774948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3343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4321-6915-E4D1-4EDA-0A33353E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Discard this slide after you clip your area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CBA0-5757-8918-5D45-6EA94E85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53B4B-612B-9078-9F5C-81EFD18F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267"/>
            <a:ext cx="9144000" cy="45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161A-DD4A-401C-88CE-1B38858B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92" y="21312"/>
            <a:ext cx="7886700" cy="918725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4D2A-0341-4BF1-A42D-B65D80C2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2" y="940037"/>
            <a:ext cx="8405792" cy="55120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Scope Description</a:t>
            </a:r>
          </a:p>
          <a:p>
            <a:pPr lvl="0"/>
            <a:r>
              <a:rPr lang="en-US" dirty="0"/>
              <a:t>Accomplishments</a:t>
            </a:r>
          </a:p>
          <a:p>
            <a:pPr lvl="0"/>
            <a:r>
              <a:rPr lang="en-US" dirty="0"/>
              <a:t>Resource Profile</a:t>
            </a:r>
          </a:p>
          <a:p>
            <a:pPr lvl="0"/>
            <a:r>
              <a:rPr lang="en-US" dirty="0"/>
              <a:t>Cost </a:t>
            </a:r>
          </a:p>
          <a:p>
            <a:pPr lvl="0"/>
            <a:r>
              <a:rPr lang="en-US" dirty="0"/>
              <a:t>Schedule </a:t>
            </a:r>
          </a:p>
          <a:p>
            <a:pPr lvl="0"/>
            <a:r>
              <a:rPr lang="en-US" dirty="0"/>
              <a:t>Design Maturity </a:t>
            </a:r>
          </a:p>
          <a:p>
            <a:pPr lvl="0"/>
            <a:r>
              <a:rPr lang="en-US" dirty="0"/>
              <a:t>Long Lead Procurements</a:t>
            </a:r>
          </a:p>
          <a:p>
            <a:pPr lvl="0"/>
            <a:r>
              <a:rPr lang="en-US" dirty="0"/>
              <a:t>Highest Risk Areas</a:t>
            </a:r>
          </a:p>
          <a:p>
            <a:r>
              <a:rPr lang="en-US" dirty="0"/>
              <a:t>Plan to CD-2/3A</a:t>
            </a:r>
          </a:p>
          <a:p>
            <a:pPr lvl="0"/>
            <a:r>
              <a:rPr lang="en-US" dirty="0"/>
              <a:t>Conclusion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1D02-99A0-46D0-A54B-02A96E79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BCECC-1906-9685-3F69-49FCF522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33" y="228600"/>
            <a:ext cx="1615822" cy="5512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F9A6BA-84DC-A147-7F41-A6475137DE3E}"/>
              </a:ext>
            </a:extLst>
          </p:cNvPr>
          <p:cNvSpPr txBox="1"/>
          <p:nvPr/>
        </p:nvSpPr>
        <p:spPr>
          <a:xfrm>
            <a:off x="4117747" y="1339870"/>
            <a:ext cx="2020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the last slide in this deck and clip your area out for this spot on the outline slide. Remove this text box (and this arrow) when you are done.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E1FC47-67B4-4084-AE04-2DAB948B0028}"/>
              </a:ext>
            </a:extLst>
          </p:cNvPr>
          <p:cNvCxnSpPr/>
          <p:nvPr/>
        </p:nvCxnSpPr>
        <p:spPr>
          <a:xfrm>
            <a:off x="5228850" y="3747977"/>
            <a:ext cx="909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5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14F9-58B7-4F65-9EC3-9A89BF79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WBS.XX Scope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677B-3451-4136-89F9-19E09F66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WBS L2 scope with L3 breakdown </a:t>
            </a:r>
            <a:r>
              <a:rPr lang="en-US" sz="1800" dirty="0">
                <a:solidFill>
                  <a:srgbClr val="FF0000"/>
                </a:solidFill>
              </a:rPr>
              <a:t>(Project Controls will provide WBS table)</a:t>
            </a:r>
          </a:p>
          <a:p>
            <a:r>
              <a:rPr lang="en-US" dirty="0"/>
              <a:t>WBS L2 Dictionary and Assumptions </a:t>
            </a:r>
            <a:r>
              <a:rPr lang="en-US" sz="1800" dirty="0">
                <a:solidFill>
                  <a:srgbClr val="FF0000"/>
                </a:solidFill>
              </a:rPr>
              <a:t>(you don’t have to read the dictionary part but it should be here. You should, though, talk about the assumptions associated with your Level 2 WBS)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32D58-F317-4CBF-B56D-1E65209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2262-AA69-CDB0-3BEC-824C4FF3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76DAA-05C7-7DF6-BEE1-26F6B400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any lessons learned that you took into account in your planning so 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70B71-0123-75C8-F1C1-C709FE3B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2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161A-DD4A-401C-88CE-1B38858B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92" y="21313"/>
            <a:ext cx="7886700" cy="910180"/>
          </a:xfrm>
        </p:spPr>
        <p:txBody>
          <a:bodyPr>
            <a:normAutofit/>
          </a:bodyPr>
          <a:lstStyle/>
          <a:p>
            <a:r>
              <a:rPr lang="en-US" dirty="0"/>
              <a:t>Resource Profile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4D2A-0341-4BF1-A42D-B65D80C2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2" y="931493"/>
            <a:ext cx="7886700" cy="576292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Detailed profile to support readiness for CD-2/3A </a:t>
            </a:r>
            <a:r>
              <a:rPr lang="en-US" sz="1800" dirty="0">
                <a:solidFill>
                  <a:srgbClr val="FF0000"/>
                </a:solidFill>
              </a:rPr>
              <a:t>(Project Controls will provide information out of the Resource Comparison Tool [RCT])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0CAE3-8863-4E26-BD61-AD150370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3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161A-DD4A-401C-88CE-1B38858B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92" y="21313"/>
            <a:ext cx="7886700" cy="910180"/>
          </a:xfrm>
        </p:spPr>
        <p:txBody>
          <a:bodyPr>
            <a:normAutofit/>
          </a:bodyPr>
          <a:lstStyle/>
          <a:p>
            <a:r>
              <a:rPr lang="en-US" dirty="0"/>
              <a:t>Resource Profile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4D2A-0341-4BF1-A42D-B65D80C24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92" y="931493"/>
            <a:ext cx="7886700" cy="576292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Long-term profile </a:t>
            </a:r>
            <a:r>
              <a:rPr lang="en-US" sz="1800" dirty="0">
                <a:solidFill>
                  <a:srgbClr val="FF0000"/>
                </a:solidFill>
              </a:rPr>
              <a:t>(Project Controls will provide information out of the Resource Comparison Tool [RCT])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DC78-7387-43F8-B1C6-CC7BA24A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0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F87DBF-F1A1-4BF0-AE2D-9DBA8DBB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02" y="957128"/>
            <a:ext cx="6168195" cy="5418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1AB5A3-D9A6-4FFF-A4E1-0B3E2223FA6F}"/>
              </a:ext>
            </a:extLst>
          </p:cNvPr>
          <p:cNvSpPr txBox="1"/>
          <p:nvPr/>
        </p:nvSpPr>
        <p:spPr>
          <a:xfrm>
            <a:off x="1627973" y="2974024"/>
            <a:ext cx="5888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L2 with L3 breakdown will be provided by Project Controls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5FDFB-94E3-433A-9217-9BD636C0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60" y="0"/>
            <a:ext cx="8554340" cy="1325563"/>
          </a:xfrm>
        </p:spPr>
        <p:txBody>
          <a:bodyPr/>
          <a:lstStyle/>
          <a:p>
            <a:r>
              <a:rPr lang="en-US" dirty="0"/>
              <a:t>Cost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65DA1-D162-4EA3-A10A-1960B460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1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AFD3-219D-4007-8B5F-64E4D0B6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9D0C-220B-4634-AF78-4413EFDB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2F07D-6BFC-4A3D-8C94-6A4767C38A87}"/>
              </a:ext>
            </a:extLst>
          </p:cNvPr>
          <p:cNvSpPr txBox="1"/>
          <p:nvPr/>
        </p:nvSpPr>
        <p:spPr>
          <a:xfrm>
            <a:off x="2286000" y="32496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(Project Controls will provide output from P6)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A82B7-B46C-4BC8-A2A1-71FD09B4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9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F2B-4624-456A-A33E-769E2B89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11" y="131210"/>
            <a:ext cx="7886700" cy="644967"/>
          </a:xfrm>
        </p:spPr>
        <p:txBody>
          <a:bodyPr>
            <a:normAutofit fontScale="90000"/>
          </a:bodyPr>
          <a:lstStyle/>
          <a:p>
            <a:r>
              <a:rPr lang="en-US" dirty="0"/>
              <a:t>Plans for Design Maturity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A3628BA-D2EC-47F1-B60E-C5F99E49A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543505"/>
              </p:ext>
            </p:extLst>
          </p:nvPr>
        </p:nvGraphicFramePr>
        <p:xfrm>
          <a:off x="628650" y="776177"/>
          <a:ext cx="8192386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515">
                  <a:extLst>
                    <a:ext uri="{9D8B030D-6E8A-4147-A177-3AD203B41FA5}">
                      <a16:colId xmlns:a16="http://schemas.microsoft.com/office/drawing/2014/main" val="465978067"/>
                    </a:ext>
                  </a:extLst>
                </a:gridCol>
                <a:gridCol w="1955361">
                  <a:extLst>
                    <a:ext uri="{9D8B030D-6E8A-4147-A177-3AD203B41FA5}">
                      <a16:colId xmlns:a16="http://schemas.microsoft.com/office/drawing/2014/main" val="2247653908"/>
                    </a:ext>
                  </a:extLst>
                </a:gridCol>
                <a:gridCol w="1865255">
                  <a:extLst>
                    <a:ext uri="{9D8B030D-6E8A-4147-A177-3AD203B41FA5}">
                      <a16:colId xmlns:a16="http://schemas.microsoft.com/office/drawing/2014/main" val="2105814040"/>
                    </a:ext>
                  </a:extLst>
                </a:gridCol>
                <a:gridCol w="1865255">
                  <a:extLst>
                    <a:ext uri="{9D8B030D-6E8A-4147-A177-3AD203B41FA5}">
                      <a16:colId xmlns:a16="http://schemas.microsoft.com/office/drawing/2014/main" val="418470762"/>
                    </a:ext>
                  </a:extLst>
                </a:gridCol>
              </a:tblGrid>
              <a:tr h="8399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Estimated Preliminary Design or Specification Complete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Estimated Preliminary/Final Design or Specification Complete at CD-2/3A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Estimated Final Design or Specification Completion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218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##/##/####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335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##/##/####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74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##/##/####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3720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##/##/####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1197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##/##/####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566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##/##/####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00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##/##/####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579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1BD39C-D3D2-4289-9964-614C95877840}"/>
              </a:ext>
            </a:extLst>
          </p:cNvPr>
          <p:cNvSpPr txBox="1"/>
          <p:nvPr/>
        </p:nvSpPr>
        <p:spPr>
          <a:xfrm>
            <a:off x="628650" y="6357458"/>
            <a:ext cx="54412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Preliminary Design = 30%; Final Design = &gt;85%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31CE-4C9D-4CA7-9F20-252FD7FB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5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2C67A72C1B7468DC04E42196446E7" ma:contentTypeVersion="6" ma:contentTypeDescription="Create a new document." ma:contentTypeScope="" ma:versionID="06b2d6d82dc8de8d0830c9b65ae74c55">
  <xsd:schema xmlns:xsd="http://www.w3.org/2001/XMLSchema" xmlns:xs="http://www.w3.org/2001/XMLSchema" xmlns:p="http://schemas.microsoft.com/office/2006/metadata/properties" xmlns:ns2="c58eba5a-5b1c-4ef0-a056-b759d94f8981" targetNamespace="http://schemas.microsoft.com/office/2006/metadata/properties" ma:root="true" ma:fieldsID="78018b3890ca03987df746614b010d7b" ns2:_="">
    <xsd:import namespace="c58eba5a-5b1c-4ef0-a056-b759d94f89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eba5a-5b1c-4ef0-a056-b759d94f89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98C05-5760-4FD2-B85E-2A9CB1A90B2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2a77ed3-1c4f-4453-8881-a2dfed31a9d2"/>
    <ds:schemaRef ds:uri="http://purl.org/dc/elements/1.1/"/>
    <ds:schemaRef ds:uri="29b1729e-0b8b-4385-834b-ad4b08581cc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C0300F-FAB7-450A-9E0B-864F0E52E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eba5a-5b1c-4ef0-a056-b759d94f89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38659</TotalTime>
  <Words>373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Book Antiqua</vt:lpstr>
      <vt:lpstr>Calibri</vt:lpstr>
      <vt:lpstr>Wingdings</vt:lpstr>
      <vt:lpstr>Office Theme</vt:lpstr>
      <vt:lpstr>2_Default Design</vt:lpstr>
      <vt:lpstr>6.XX – Name of your WBS  FPD Status Update</vt:lpstr>
      <vt:lpstr>Outline</vt:lpstr>
      <vt:lpstr>WBS.XX Scope Description</vt:lpstr>
      <vt:lpstr>Accomplishments</vt:lpstr>
      <vt:lpstr>Resource Profile</vt:lpstr>
      <vt:lpstr>Resource Profile</vt:lpstr>
      <vt:lpstr>Cost Comparison</vt:lpstr>
      <vt:lpstr>Schedule</vt:lpstr>
      <vt:lpstr>Plans for Design Maturity</vt:lpstr>
      <vt:lpstr>Long Lead Procurements</vt:lpstr>
      <vt:lpstr>Highest Risk Areas</vt:lpstr>
      <vt:lpstr>WBS 6.XX – WBS Name Plan to CD-2/3A</vt:lpstr>
      <vt:lpstr>Conclusion</vt:lpstr>
      <vt:lpstr>Thank you!</vt:lpstr>
      <vt:lpstr>Discard this slide after you clip your area out.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Hatton, Diane</cp:lastModifiedBy>
  <cp:revision>199</cp:revision>
  <dcterms:created xsi:type="dcterms:W3CDTF">2020-09-28T13:10:10Z</dcterms:created>
  <dcterms:modified xsi:type="dcterms:W3CDTF">2022-05-24T16:14:20Z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0x0101005352C67A72C1B7468DC04E42196446E7</vt:lpwstr>
  </property>
</Properties>
</file>