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5709" r:id="rId5"/>
    <p:sldId id="5728" r:id="rId6"/>
    <p:sldId id="5729" r:id="rId7"/>
    <p:sldId id="5730" r:id="rId8"/>
    <p:sldId id="5705" r:id="rId9"/>
    <p:sldId id="5697" r:id="rId10"/>
    <p:sldId id="5703" r:id="rId11"/>
    <p:sldId id="5701" r:id="rId12"/>
    <p:sldId id="5698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7B"/>
    <a:srgbClr val="30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 autoAdjust="0"/>
    <p:restoredTop sz="94804"/>
  </p:normalViewPr>
  <p:slideViewPr>
    <p:cSldViewPr snapToGrid="0">
      <p:cViewPr varScale="1">
        <p:scale>
          <a:sx n="109" d="100"/>
          <a:sy n="109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Funding, Obligation, and Cost Profile</a:t>
            </a:r>
          </a:p>
          <a:p>
            <a:pPr>
              <a:defRPr/>
            </a:pPr>
            <a:r>
              <a:rPr lang="en-US" b="1">
                <a:solidFill>
                  <a:srgbClr val="0066CC"/>
                </a:solidFill>
              </a:rPr>
              <a:t>LLP &amp; All Non-CD-3 Dependent Scope</a:t>
            </a:r>
          </a:p>
          <a:p>
            <a:pPr>
              <a:defRPr/>
            </a:pPr>
            <a:r>
              <a:rPr lang="en-US" b="1"/>
              <a:t>DOE Fiscal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'Ob Graph'!$A$8</c:f>
              <c:strCache>
                <c:ptCount val="1"/>
                <c:pt idx="0">
                  <c:v>FY FUNDING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'Ob Graph'!$B$4:$P$4</c:f>
              <c:strCache>
                <c:ptCount val="1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  <c:pt idx="12">
                  <c:v>FY32</c:v>
                </c:pt>
                <c:pt idx="13">
                  <c:v>FY33</c:v>
                </c:pt>
                <c:pt idx="14">
                  <c:v>FY34</c:v>
                </c:pt>
              </c:strCache>
            </c:strRef>
          </c:cat>
          <c:val>
            <c:numRef>
              <c:f>'Ob Graph'!$B$8:$Q$8</c:f>
              <c:numCache>
                <c:formatCode>_(* #,##0_);_(* \(#,##0\);_(* "-"??_);_(@_)</c:formatCode>
                <c:ptCount val="16"/>
                <c:pt idx="0">
                  <c:v>11</c:v>
                </c:pt>
                <c:pt idx="1">
                  <c:v>30</c:v>
                </c:pt>
                <c:pt idx="2">
                  <c:v>183</c:v>
                </c:pt>
                <c:pt idx="3">
                  <c:v>70</c:v>
                </c:pt>
                <c:pt idx="4">
                  <c:v>98</c:v>
                </c:pt>
                <c:pt idx="5">
                  <c:v>167</c:v>
                </c:pt>
                <c:pt idx="6">
                  <c:v>300</c:v>
                </c:pt>
                <c:pt idx="7">
                  <c:v>330</c:v>
                </c:pt>
                <c:pt idx="8">
                  <c:v>330</c:v>
                </c:pt>
                <c:pt idx="9">
                  <c:v>330</c:v>
                </c:pt>
                <c:pt idx="10">
                  <c:v>330</c:v>
                </c:pt>
                <c:pt idx="11">
                  <c:v>300</c:v>
                </c:pt>
                <c:pt idx="12">
                  <c:v>185</c:v>
                </c:pt>
                <c:pt idx="13">
                  <c:v>91</c:v>
                </c:pt>
                <c:pt idx="14">
                  <c:v>45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7-7845-BBDE-3F0BA3CB9DAA}"/>
            </c:ext>
          </c:extLst>
        </c:ser>
        <c:ser>
          <c:idx val="4"/>
          <c:order val="4"/>
          <c:tx>
            <c:strRef>
              <c:f>'Ob Graph'!$A$9</c:f>
              <c:strCache>
                <c:ptCount val="1"/>
                <c:pt idx="0">
                  <c:v>FY OBLIGATION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'Ob Graph'!$B$4:$P$4</c:f>
              <c:strCache>
                <c:ptCount val="1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  <c:pt idx="12">
                  <c:v>FY32</c:v>
                </c:pt>
                <c:pt idx="13">
                  <c:v>FY33</c:v>
                </c:pt>
                <c:pt idx="14">
                  <c:v>FY34</c:v>
                </c:pt>
              </c:strCache>
            </c:strRef>
          </c:cat>
          <c:val>
            <c:numRef>
              <c:f>'Ob Graph'!$B$9:$Q$9</c:f>
              <c:numCache>
                <c:formatCode>_(* #,##0_);_(* \(#,##0\);_(* "-"??_);_(@_)</c:formatCode>
                <c:ptCount val="16"/>
                <c:pt idx="0">
                  <c:v>6.1952080899999986</c:v>
                </c:pt>
                <c:pt idx="1">
                  <c:v>29.44833097999998</c:v>
                </c:pt>
                <c:pt idx="2">
                  <c:v>36.292055410000003</c:v>
                </c:pt>
                <c:pt idx="3">
                  <c:v>88.044117099999809</c:v>
                </c:pt>
                <c:pt idx="4">
                  <c:v>216.27061924999964</c:v>
                </c:pt>
                <c:pt idx="5">
                  <c:v>176.68595395000028</c:v>
                </c:pt>
                <c:pt idx="6">
                  <c:v>139.70393797999989</c:v>
                </c:pt>
                <c:pt idx="7">
                  <c:v>161.98504473999921</c:v>
                </c:pt>
                <c:pt idx="8">
                  <c:v>149.98017044000068</c:v>
                </c:pt>
                <c:pt idx="9">
                  <c:v>102.03300096999988</c:v>
                </c:pt>
                <c:pt idx="10">
                  <c:v>46.811619869999944</c:v>
                </c:pt>
                <c:pt idx="11">
                  <c:v>26.038326619999946</c:v>
                </c:pt>
                <c:pt idx="12">
                  <c:v>25.295872080000002</c:v>
                </c:pt>
                <c:pt idx="13">
                  <c:v>12.039914639999997</c:v>
                </c:pt>
                <c:pt idx="14">
                  <c:v>1.8040649700000002</c:v>
                </c:pt>
                <c:pt idx="15">
                  <c:v>0.57249918999999994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7-7845-BBDE-3F0BA3CB9DAA}"/>
            </c:ext>
          </c:extLst>
        </c:ser>
        <c:ser>
          <c:idx val="5"/>
          <c:order val="5"/>
          <c:tx>
            <c:strRef>
              <c:f>'Ob Graph'!$A$10</c:f>
              <c:strCache>
                <c:ptCount val="1"/>
                <c:pt idx="0">
                  <c:v>FY COST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'Ob Graph'!$B$4:$P$4</c:f>
              <c:strCache>
                <c:ptCount val="15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  <c:pt idx="12">
                  <c:v>FY32</c:v>
                </c:pt>
                <c:pt idx="13">
                  <c:v>FY33</c:v>
                </c:pt>
                <c:pt idx="14">
                  <c:v>FY34</c:v>
                </c:pt>
              </c:strCache>
            </c:strRef>
          </c:cat>
          <c:val>
            <c:numRef>
              <c:f>'Ob Graph'!$B$10:$Q$10</c:f>
              <c:numCache>
                <c:formatCode>_(* #,##0_);_(* \(#,##0\);_(* "-"??_);_(@_)</c:formatCode>
                <c:ptCount val="16"/>
                <c:pt idx="0">
                  <c:v>6.1952080899999986</c:v>
                </c:pt>
                <c:pt idx="1">
                  <c:v>29.44833097999998</c:v>
                </c:pt>
                <c:pt idx="2">
                  <c:v>36.292055410000003</c:v>
                </c:pt>
                <c:pt idx="3">
                  <c:v>73.769240779999805</c:v>
                </c:pt>
                <c:pt idx="4">
                  <c:v>149.27067100999963</c:v>
                </c:pt>
                <c:pt idx="5">
                  <c:v>176.66487805000028</c:v>
                </c:pt>
                <c:pt idx="6">
                  <c:v>175.95932957999989</c:v>
                </c:pt>
                <c:pt idx="7">
                  <c:v>177.75118984999921</c:v>
                </c:pt>
                <c:pt idx="8">
                  <c:v>168.92207443000069</c:v>
                </c:pt>
                <c:pt idx="9">
                  <c:v>111.97951807999988</c:v>
                </c:pt>
                <c:pt idx="10">
                  <c:v>47.197562519999941</c:v>
                </c:pt>
                <c:pt idx="11">
                  <c:v>26.038326619999946</c:v>
                </c:pt>
                <c:pt idx="12">
                  <c:v>25.295872080000002</c:v>
                </c:pt>
                <c:pt idx="13">
                  <c:v>12.039914639999997</c:v>
                </c:pt>
                <c:pt idx="14">
                  <c:v>1.8040649700000002</c:v>
                </c:pt>
                <c:pt idx="15">
                  <c:v>0.57249918999999994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E7-7845-BBDE-3F0BA3CB9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04053088"/>
        <c:axId val="904055968"/>
      </c:barChart>
      <c:lineChart>
        <c:grouping val="standard"/>
        <c:varyColors val="0"/>
        <c:ser>
          <c:idx val="0"/>
          <c:order val="0"/>
          <c:tx>
            <c:strRef>
              <c:f>'Ob Graph'!$A$5</c:f>
              <c:strCache>
                <c:ptCount val="1"/>
                <c:pt idx="0">
                  <c:v>FUNDING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2.8449504258054339E-2"/>
                  <c:y val="-2.507837485811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E7-7845-BBDE-3F0BA3CB9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 Graph'!$B$4:$Q$4</c:f>
              <c:strCache>
                <c:ptCount val="16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  <c:pt idx="12">
                  <c:v>FY32</c:v>
                </c:pt>
                <c:pt idx="13">
                  <c:v>FY33</c:v>
                </c:pt>
                <c:pt idx="14">
                  <c:v>FY34</c:v>
                </c:pt>
                <c:pt idx="15">
                  <c:v>FY35</c:v>
                </c:pt>
              </c:strCache>
            </c:strRef>
          </c:cat>
          <c:val>
            <c:numRef>
              <c:f>'Ob Graph'!$B$5:$Q$5</c:f>
              <c:numCache>
                <c:formatCode>_(* #,##0_);_(* \(#,##0\);_(* "-"??_);_(@_)</c:formatCode>
                <c:ptCount val="16"/>
                <c:pt idx="0">
                  <c:v>11</c:v>
                </c:pt>
                <c:pt idx="1">
                  <c:v>41</c:v>
                </c:pt>
                <c:pt idx="2">
                  <c:v>224</c:v>
                </c:pt>
                <c:pt idx="3">
                  <c:v>294</c:v>
                </c:pt>
                <c:pt idx="4">
                  <c:v>392</c:v>
                </c:pt>
                <c:pt idx="5">
                  <c:v>559</c:v>
                </c:pt>
                <c:pt idx="6">
                  <c:v>859</c:v>
                </c:pt>
                <c:pt idx="7">
                  <c:v>1189</c:v>
                </c:pt>
                <c:pt idx="8">
                  <c:v>1519</c:v>
                </c:pt>
                <c:pt idx="9">
                  <c:v>1849</c:v>
                </c:pt>
                <c:pt idx="10">
                  <c:v>2179</c:v>
                </c:pt>
                <c:pt idx="11">
                  <c:v>2479</c:v>
                </c:pt>
                <c:pt idx="12">
                  <c:v>2664</c:v>
                </c:pt>
                <c:pt idx="13">
                  <c:v>2755</c:v>
                </c:pt>
                <c:pt idx="14">
                  <c:v>2800</c:v>
                </c:pt>
                <c:pt idx="15">
                  <c:v>2800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E7-7845-BBDE-3F0BA3CB9DAA}"/>
            </c:ext>
          </c:extLst>
        </c:ser>
        <c:ser>
          <c:idx val="1"/>
          <c:order val="1"/>
          <c:tx>
            <c:strRef>
              <c:f>'Ob Graph'!$A$6</c:f>
              <c:strCache>
                <c:ptCount val="1"/>
                <c:pt idx="0">
                  <c:v>OBLIGATION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'Ob Graph'!$B$4:$Q$4</c:f>
              <c:strCache>
                <c:ptCount val="16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  <c:pt idx="12">
                  <c:v>FY32</c:v>
                </c:pt>
                <c:pt idx="13">
                  <c:v>FY33</c:v>
                </c:pt>
                <c:pt idx="14">
                  <c:v>FY34</c:v>
                </c:pt>
                <c:pt idx="15">
                  <c:v>FY35</c:v>
                </c:pt>
              </c:strCache>
            </c:strRef>
          </c:cat>
          <c:val>
            <c:numRef>
              <c:f>'Ob Graph'!$B$6:$Q$6</c:f>
              <c:numCache>
                <c:formatCode>_(* #,##0_);_(* \(#,##0\);_(* "-"??_);_(@_)</c:formatCode>
                <c:ptCount val="16"/>
                <c:pt idx="0">
                  <c:v>6.1952080899999986</c:v>
                </c:pt>
                <c:pt idx="1">
                  <c:v>35.643539069999981</c:v>
                </c:pt>
                <c:pt idx="2">
                  <c:v>71.935594479999992</c:v>
                </c:pt>
                <c:pt idx="3">
                  <c:v>159.97971157999979</c:v>
                </c:pt>
                <c:pt idx="4">
                  <c:v>376.25033082999943</c:v>
                </c:pt>
                <c:pt idx="5">
                  <c:v>552.93628477999971</c:v>
                </c:pt>
                <c:pt idx="6">
                  <c:v>692.64022275999957</c:v>
                </c:pt>
                <c:pt idx="7">
                  <c:v>854.62526749999881</c:v>
                </c:pt>
                <c:pt idx="8">
                  <c:v>1004.6054379399995</c:v>
                </c:pt>
                <c:pt idx="9">
                  <c:v>1106.6384389099994</c:v>
                </c:pt>
                <c:pt idx="10">
                  <c:v>1153.4500587799994</c:v>
                </c:pt>
                <c:pt idx="11">
                  <c:v>1179.4883853999993</c:v>
                </c:pt>
                <c:pt idx="12">
                  <c:v>1204.7842574799993</c:v>
                </c:pt>
                <c:pt idx="13">
                  <c:v>1216.8241721199993</c:v>
                </c:pt>
                <c:pt idx="14">
                  <c:v>1218.6282370899992</c:v>
                </c:pt>
                <c:pt idx="15">
                  <c:v>1219.2007362799991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E7-7845-BBDE-3F0BA3CB9DAA}"/>
            </c:ext>
          </c:extLst>
        </c:ser>
        <c:ser>
          <c:idx val="2"/>
          <c:order val="2"/>
          <c:tx>
            <c:strRef>
              <c:f>'Ob Graph'!$A$7</c:f>
              <c:strCache>
                <c:ptCount val="1"/>
                <c:pt idx="0">
                  <c:v>COST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2.5604553832249029E-2"/>
                  <c:y val="-2.006269988649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E7-7845-BBDE-3F0BA3CB9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 Graph'!$B$4:$Q$4</c:f>
              <c:strCache>
                <c:ptCount val="16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  <c:pt idx="12">
                  <c:v>FY32</c:v>
                </c:pt>
                <c:pt idx="13">
                  <c:v>FY33</c:v>
                </c:pt>
                <c:pt idx="14">
                  <c:v>FY34</c:v>
                </c:pt>
                <c:pt idx="15">
                  <c:v>FY35</c:v>
                </c:pt>
              </c:strCache>
            </c:strRef>
          </c:cat>
          <c:val>
            <c:numRef>
              <c:f>'Ob Graph'!$B$7:$Q$7</c:f>
              <c:numCache>
                <c:formatCode>_(* #,##0_);_(* \(#,##0\);_(* "-"??_);_(@_)</c:formatCode>
                <c:ptCount val="16"/>
                <c:pt idx="0">
                  <c:v>6.1952080899999986</c:v>
                </c:pt>
                <c:pt idx="1">
                  <c:v>35.643539069999981</c:v>
                </c:pt>
                <c:pt idx="2">
                  <c:v>71.935594479999992</c:v>
                </c:pt>
                <c:pt idx="3">
                  <c:v>145.70483525999981</c:v>
                </c:pt>
                <c:pt idx="4">
                  <c:v>294.97550626999941</c:v>
                </c:pt>
                <c:pt idx="5">
                  <c:v>471.64038431999973</c:v>
                </c:pt>
                <c:pt idx="6">
                  <c:v>647.59971389999964</c:v>
                </c:pt>
                <c:pt idx="7">
                  <c:v>825.35090374999891</c:v>
                </c:pt>
                <c:pt idx="8">
                  <c:v>994.27297817999965</c:v>
                </c:pt>
                <c:pt idx="9">
                  <c:v>1106.2524962599996</c:v>
                </c:pt>
                <c:pt idx="10">
                  <c:v>1153.4500587799996</c:v>
                </c:pt>
                <c:pt idx="11">
                  <c:v>1179.4883853999995</c:v>
                </c:pt>
                <c:pt idx="12">
                  <c:v>1204.7842574799995</c:v>
                </c:pt>
                <c:pt idx="13">
                  <c:v>1216.8241721199995</c:v>
                </c:pt>
                <c:pt idx="14">
                  <c:v>1218.6282370899994</c:v>
                </c:pt>
                <c:pt idx="15">
                  <c:v>1219.2007362799993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E7-7845-BBDE-3F0BA3CB9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372936"/>
        <c:axId val="983373296"/>
      </c:lineChart>
      <c:catAx>
        <c:axId val="98337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73296"/>
        <c:crosses val="autoZero"/>
        <c:auto val="1"/>
        <c:lblAlgn val="ctr"/>
        <c:lblOffset val="100"/>
        <c:noMultiLvlLbl val="0"/>
      </c:catAx>
      <c:valAx>
        <c:axId val="9833732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72936"/>
        <c:crosses val="autoZero"/>
        <c:crossBetween val="between"/>
      </c:valAx>
      <c:valAx>
        <c:axId val="90405596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053088"/>
        <c:crosses val="max"/>
        <c:crossBetween val="between"/>
      </c:valAx>
      <c:catAx>
        <c:axId val="90405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40559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8100" cap="flat" cmpd="sng" algn="ctr">
      <a:solidFill>
        <a:srgbClr val="0066CC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003" y="2172081"/>
            <a:ext cx="5922941" cy="1774948"/>
          </a:xfrm>
        </p:spPr>
        <p:txBody>
          <a:bodyPr>
            <a:normAutofit/>
          </a:bodyPr>
          <a:lstStyle/>
          <a:p>
            <a:r>
              <a:rPr lang="en-US"/>
              <a:t>EIC Project Management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979407"/>
            <a:ext cx="5426664" cy="1840571"/>
          </a:xfrm>
        </p:spPr>
        <p:txBody>
          <a:bodyPr>
            <a:normAutofit/>
          </a:bodyPr>
          <a:lstStyle/>
          <a:p>
            <a:r>
              <a:rPr lang="en-US" dirty="0" err="1"/>
              <a:t>Luisella</a:t>
            </a:r>
            <a:r>
              <a:rPr lang="en-US" dirty="0"/>
              <a:t> </a:t>
            </a:r>
            <a:r>
              <a:rPr lang="en-US" dirty="0" err="1"/>
              <a:t>Lari</a:t>
            </a:r>
            <a:r>
              <a:rPr lang="en-US" dirty="0"/>
              <a:t> EIC Project Manager</a:t>
            </a:r>
          </a:p>
          <a:p>
            <a:endParaRPr lang="en-US" sz="1900" dirty="0"/>
          </a:p>
          <a:p>
            <a:r>
              <a:rPr lang="en-US" sz="1900" dirty="0"/>
              <a:t>Jul 13,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D4089-ECA8-4E55-8F85-4219E2C779E4}"/>
              </a:ext>
            </a:extLst>
          </p:cNvPr>
          <p:cNvSpPr txBox="1">
            <a:spLocks/>
          </p:cNvSpPr>
          <p:nvPr/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C17A-7CB3-CE3B-1293-BD2C40E1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Status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2FBFB-FAE1-1B2B-93A6-61F9A890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5" y="1690688"/>
            <a:ext cx="5316416" cy="39604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149FDA-2086-B3FB-EFA8-E16AC56EA3EE}"/>
              </a:ext>
            </a:extLst>
          </p:cNvPr>
          <p:cNvSpPr/>
          <p:nvPr/>
        </p:nvSpPr>
        <p:spPr>
          <a:xfrm>
            <a:off x="1478238" y="4844927"/>
            <a:ext cx="2450123" cy="644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PM meeting - Feb 2023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50BD27D8-CC55-21AF-8968-653FA4DBC689}"/>
              </a:ext>
            </a:extLst>
          </p:cNvPr>
          <p:cNvSpPr/>
          <p:nvPr/>
        </p:nvSpPr>
        <p:spPr>
          <a:xfrm>
            <a:off x="4458560" y="1834844"/>
            <a:ext cx="4685440" cy="1432963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Jul/Aug – Remaining works, incl. the cost and SC magnet schedule reviews ones.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3013BF4C-D271-D883-9AF0-194D643056F0}"/>
              </a:ext>
            </a:extLst>
          </p:cNvPr>
          <p:cNvSpPr/>
          <p:nvPr/>
        </p:nvSpPr>
        <p:spPr>
          <a:xfrm>
            <a:off x="4078014" y="3024878"/>
            <a:ext cx="5065986" cy="132556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Jul/Aug – Remaining work as followed the cost review recommendations.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DFEC2090-E802-6865-EF05-00E48793C8A1}"/>
              </a:ext>
            </a:extLst>
          </p:cNvPr>
          <p:cNvSpPr/>
          <p:nvPr/>
        </p:nvSpPr>
        <p:spPr>
          <a:xfrm>
            <a:off x="3694546" y="3790030"/>
            <a:ext cx="4024615" cy="106660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Jul/Aug – Insert PDR and FDR MSs in all the design string in P6.</a:t>
            </a:r>
          </a:p>
        </p:txBody>
      </p:sp>
    </p:spTree>
    <p:extLst>
      <p:ext uri="{BB962C8B-B14F-4D97-AF65-F5344CB8AC3E}">
        <p14:creationId xmlns:p14="http://schemas.microsoft.com/office/powerpoint/2010/main" val="8936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F4D4-E74E-4F11-9559-4C3810F4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Jul/Aug CD-3A priorities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DEC243A-1EC7-453E-A8AB-B9FB5489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260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3DC78-7E6B-43A9-9D2E-F8AD8252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6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Include PRR and MRR MSs in the proposed CD-3A package, if needed.</a:t>
            </a:r>
          </a:p>
          <a:p>
            <a:r>
              <a:rPr lang="en-US" dirty="0"/>
              <a:t>Include PDR and FDR MSs in each P6 design string.</a:t>
            </a:r>
          </a:p>
          <a:p>
            <a:pPr lvl="1"/>
            <a:r>
              <a:rPr lang="en-US" dirty="0"/>
              <a:t>Make a revision of staff plan to achieve these </a:t>
            </a:r>
            <a:r>
              <a:rPr lang="en-US" dirty="0" err="1"/>
              <a:t>MSs.</a:t>
            </a:r>
            <a:endParaRPr lang="en-US" dirty="0"/>
          </a:p>
          <a:p>
            <a:r>
              <a:rPr lang="en-US" dirty="0"/>
              <a:t>Revise the SC magnet schedule to reduce the present negative float.</a:t>
            </a:r>
          </a:p>
        </p:txBody>
      </p:sp>
    </p:spTree>
    <p:extLst>
      <p:ext uri="{BB962C8B-B14F-4D97-AF65-F5344CB8AC3E}">
        <p14:creationId xmlns:p14="http://schemas.microsoft.com/office/powerpoint/2010/main" val="36682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F4D4-E74E-4F11-9559-4C3810F4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n. 2 - Jul/Aug CD-3A priorities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DEC243A-1EC7-453E-A8AB-B9FB5489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260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51FCFD6E-D5C6-4465-B8C8-8AED1FA45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278238"/>
              </p:ext>
            </p:extLst>
          </p:nvPr>
        </p:nvGraphicFramePr>
        <p:xfrm>
          <a:off x="795737" y="1360564"/>
          <a:ext cx="7131197" cy="362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9143C92-714E-B2EB-124D-E5639A24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82" y="5108867"/>
            <a:ext cx="6485825" cy="251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E0250-E9E3-7D50-4168-DB9E5A8F63A3}"/>
              </a:ext>
            </a:extLst>
          </p:cNvPr>
          <p:cNvSpPr/>
          <p:nvPr/>
        </p:nvSpPr>
        <p:spPr>
          <a:xfrm>
            <a:off x="3113026" y="5123473"/>
            <a:ext cx="823780" cy="263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2BD9-ED70-E214-AD2E-1C83C03DB07B}"/>
              </a:ext>
            </a:extLst>
          </p:cNvPr>
          <p:cNvSpPr txBox="1"/>
          <p:nvPr/>
        </p:nvSpPr>
        <p:spPr>
          <a:xfrm>
            <a:off x="853229" y="1408916"/>
            <a:ext cx="2092396" cy="400110"/>
          </a:xfrm>
          <a:prstGeom prst="rect">
            <a:avLst/>
          </a:prstGeom>
          <a:solidFill>
            <a:srgbClr val="24407B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No contingency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521EB-1587-0DC0-488C-A07F413A817E}"/>
              </a:ext>
            </a:extLst>
          </p:cNvPr>
          <p:cNvSpPr txBox="1"/>
          <p:nvPr/>
        </p:nvSpPr>
        <p:spPr>
          <a:xfrm>
            <a:off x="795737" y="5585575"/>
            <a:ext cx="7131197" cy="400110"/>
          </a:xfrm>
          <a:prstGeom prst="rect">
            <a:avLst/>
          </a:prstGeom>
          <a:solidFill>
            <a:srgbClr val="24407B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BABO presented at the Jun 2023 cost review</a:t>
            </a:r>
          </a:p>
        </p:txBody>
      </p:sp>
    </p:spTree>
    <p:extLst>
      <p:ext uri="{BB962C8B-B14F-4D97-AF65-F5344CB8AC3E}">
        <p14:creationId xmlns:p14="http://schemas.microsoft.com/office/powerpoint/2010/main" val="207843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BABA-6A65-4ED9-8C7C-2E54B195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0"/>
            <a:ext cx="7886700" cy="1325563"/>
          </a:xfrm>
        </p:spPr>
        <p:txBody>
          <a:bodyPr/>
          <a:lstStyle/>
          <a:p>
            <a:r>
              <a:rPr lang="en-US" dirty="0"/>
              <a:t>WBS activity in Jul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3C5D-919D-4DFA-9DEA-A0C9882D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154430"/>
            <a:ext cx="8241030" cy="5145087"/>
          </a:xfrm>
        </p:spPr>
        <p:txBody>
          <a:bodyPr>
            <a:normAutofit/>
          </a:bodyPr>
          <a:lstStyle/>
          <a:p>
            <a:r>
              <a:rPr lang="en-US" dirty="0"/>
              <a:t>WBS for Management activities has been revised to be consistent across project.</a:t>
            </a:r>
          </a:p>
          <a:p>
            <a:r>
              <a:rPr lang="en-US" dirty="0"/>
              <a:t>All Management accounts are at L2 of the WBS 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L2/L3 Management BNL</a:t>
            </a:r>
          </a:p>
          <a:p>
            <a:pPr lvl="1"/>
            <a:r>
              <a:rPr lang="en-US" dirty="0"/>
              <a:t>L2/L3 Management JLAB</a:t>
            </a:r>
          </a:p>
          <a:p>
            <a:pPr lvl="1"/>
            <a:r>
              <a:rPr lang="en-US" dirty="0"/>
              <a:t>WBS 6.07 – Accelerator Support Systems and WBS 6.11 Infrastructure are BNL only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38E59A-6DA0-4978-BB09-F3772EECD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69465"/>
              </p:ext>
            </p:extLst>
          </p:nvPr>
        </p:nvGraphicFramePr>
        <p:xfrm>
          <a:off x="731520" y="2479993"/>
          <a:ext cx="6540500" cy="73152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56517056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val="179249259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Electron Injector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548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Electron Injector Management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414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6.03.01.01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Electron Injector L2 &amp; L3 Management - BNL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920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6.03.01.02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Electron Injector L2 &amp; L3 Management - TJ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5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8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F4D4-E74E-4F11-9559-4C3810F4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LLP Cost Estimate Review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DEC243A-1EC7-453E-A8AB-B9FB5489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260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3DC78-7E6B-43A9-9D2E-F8AD8252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6" y="1690689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Conduct in-depth Cost Estimate Review June 26-29 with technical Experts, SMEs /L2/L3/CAMs for LLP items:</a:t>
            </a:r>
          </a:p>
          <a:p>
            <a:pPr lvl="1"/>
            <a:r>
              <a:rPr lang="en-US" dirty="0"/>
              <a:t>Small group technical and SME reviewers for each LLP item:</a:t>
            </a:r>
          </a:p>
          <a:p>
            <a:pPr lvl="2"/>
            <a:r>
              <a:rPr lang="en-US" dirty="0"/>
              <a:t>400 MeV Linac</a:t>
            </a:r>
          </a:p>
          <a:p>
            <a:pPr lvl="2"/>
            <a:r>
              <a:rPr lang="en-US" dirty="0"/>
              <a:t>Superconducting Cable</a:t>
            </a:r>
          </a:p>
          <a:p>
            <a:pPr lvl="2"/>
            <a:r>
              <a:rPr lang="en-US" dirty="0"/>
              <a:t>Refrigerators for 2K Satellite Plant</a:t>
            </a:r>
          </a:p>
          <a:p>
            <a:pPr lvl="2"/>
            <a:r>
              <a:rPr lang="en-US" dirty="0"/>
              <a:t>Bellows and Beam screens</a:t>
            </a:r>
          </a:p>
          <a:p>
            <a:pPr lvl="2"/>
            <a:r>
              <a:rPr lang="en-US" dirty="0"/>
              <a:t>Vacuum Chambers</a:t>
            </a:r>
          </a:p>
          <a:p>
            <a:pPr lvl="2"/>
            <a:r>
              <a:rPr lang="en-US" dirty="0"/>
              <a:t>RF Cryomodule components</a:t>
            </a:r>
          </a:p>
          <a:p>
            <a:pPr lvl="2"/>
            <a:r>
              <a:rPr lang="en-US" dirty="0"/>
              <a:t>RCS Normal Conducting Magnets - Dipole?</a:t>
            </a:r>
          </a:p>
          <a:p>
            <a:pPr lvl="2"/>
            <a:r>
              <a:rPr lang="en-US" dirty="0"/>
              <a:t>Detector Components – Main Solenoid, Lead Crystals, Detector Photomultipliers and Scintillators</a:t>
            </a:r>
          </a:p>
          <a:p>
            <a:pPr lvl="2"/>
            <a:r>
              <a:rPr lang="en-US" dirty="0"/>
              <a:t>Infrastructure – 15 kV to 480V electrical unit substations</a:t>
            </a:r>
          </a:p>
          <a:p>
            <a:pPr lvl="1"/>
            <a:r>
              <a:rPr lang="en-US" dirty="0"/>
              <a:t>Objective to review cost estimate with technical experts for validity and to identify cost savings.</a:t>
            </a:r>
          </a:p>
        </p:txBody>
      </p:sp>
    </p:spTree>
    <p:extLst>
      <p:ext uri="{BB962C8B-B14F-4D97-AF65-F5344CB8AC3E}">
        <p14:creationId xmlns:p14="http://schemas.microsoft.com/office/powerpoint/2010/main" val="267143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1F21-27FB-44E3-B0E0-997BD124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 -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3FF6-0D53-4E48-901E-5AE52329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6" y="1577147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Are the LLP cost/schedule estimates ready for baselining?</a:t>
            </a:r>
          </a:p>
          <a:p>
            <a:r>
              <a:rPr lang="en-US" dirty="0"/>
              <a:t>Are there opportunities for cost savings in the LLP cost estimate?</a:t>
            </a:r>
          </a:p>
          <a:p>
            <a:r>
              <a:rPr lang="en-US" dirty="0"/>
              <a:t>Is the current status of the cost estimate for the full scope  of the project sufficiently mature to support the LLP Plan?</a:t>
            </a:r>
          </a:p>
          <a:p>
            <a:r>
              <a:rPr lang="en-US" dirty="0"/>
              <a:t>Are the cost and schedule estimates credible for this phase? Do they include adequate cost and schedule contingency? </a:t>
            </a:r>
          </a:p>
          <a:p>
            <a:r>
              <a:rPr lang="en-US" dirty="0"/>
              <a:t>Is the cost estimate Basis Of Estimate (BOE) sufficiently justified?</a:t>
            </a:r>
          </a:p>
          <a:p>
            <a:r>
              <a:rPr lang="en-US" dirty="0"/>
              <a:t>Is the LLP item design sufficiently mature to support CD-3A approval?</a:t>
            </a:r>
          </a:p>
          <a:p>
            <a:r>
              <a:rPr lang="en-US" dirty="0"/>
              <a:t>Is the justification for LLP items valid to support the LLP request?</a:t>
            </a:r>
          </a:p>
          <a:p>
            <a:r>
              <a:rPr lang="en-US" dirty="0"/>
              <a:t>Are these risks identified to support the LLP justification?</a:t>
            </a:r>
          </a:p>
          <a:p>
            <a:r>
              <a:rPr lang="en-US" dirty="0">
                <a:solidFill>
                  <a:srgbClr val="FF0000"/>
                </a:solidFill>
              </a:rPr>
              <a:t>Are there opportunities for value engineering in the full scope within the sub-systems e.g. Magnets, Cryogenics, RF, Vacuum?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9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7F50-33C4-FE3A-B03E-FBF5AB50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F8D3A-16C7-A92C-9902-653BFC4A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11" y="1557268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Plenary session, detail Cost/BOE review for each LLP, and Closeout  - 4 days</a:t>
            </a:r>
          </a:p>
          <a:p>
            <a:pPr lvl="1"/>
            <a:r>
              <a:rPr lang="en-US" dirty="0"/>
              <a:t>Sharepoint site will be available </a:t>
            </a:r>
          </a:p>
          <a:p>
            <a:pPr lvl="1"/>
            <a:r>
              <a:rPr lang="en-US" dirty="0"/>
              <a:t>Presentation Template will be available for the presenters.</a:t>
            </a:r>
          </a:p>
          <a:p>
            <a:pPr lvl="1"/>
            <a:r>
              <a:rPr lang="en-US" dirty="0"/>
              <a:t>Participating L2/L3/CAMs – Technical Experts, Project Controls</a:t>
            </a:r>
          </a:p>
          <a:p>
            <a:pPr lvl="1"/>
            <a:r>
              <a:rPr lang="en-US" dirty="0"/>
              <a:t>Scheduled based on readiness of LLP with separate sessions.</a:t>
            </a:r>
          </a:p>
          <a:p>
            <a:pPr lvl="1"/>
            <a:r>
              <a:rPr lang="en-US" dirty="0"/>
              <a:t>Diane Hatton, Chair, Sergei Nagaitsev, John Bielecki cost estimating expert, Monty Middlebrook, schedule expert</a:t>
            </a:r>
          </a:p>
          <a:p>
            <a:pPr lvl="2"/>
            <a:r>
              <a:rPr lang="en-US" dirty="0"/>
              <a:t>Technical experts for each LLP, Schedule expert</a:t>
            </a:r>
          </a:p>
          <a:p>
            <a:pPr lvl="2"/>
            <a:r>
              <a:rPr lang="en-US" dirty="0"/>
              <a:t>Short Plenary Session, 4 hour session for each LLP for detailed review of BOE, Closeout- last day</a:t>
            </a:r>
          </a:p>
          <a:p>
            <a:pPr lvl="2"/>
            <a:r>
              <a:rPr lang="en-US" dirty="0"/>
              <a:t>Extensive detail review of Basis of Estimate (BOE)</a:t>
            </a:r>
          </a:p>
          <a:p>
            <a:pPr lvl="2"/>
            <a:r>
              <a:rPr lang="en-US" dirty="0"/>
              <a:t>Assess validity of quotes relative to market/date obtained.</a:t>
            </a:r>
          </a:p>
          <a:p>
            <a:pPr lvl="2"/>
            <a:r>
              <a:rPr lang="en-US" dirty="0"/>
              <a:t>Recommendations for cost savings/ value engineering.</a:t>
            </a:r>
          </a:p>
          <a:p>
            <a:pPr lvl="2"/>
            <a:r>
              <a:rPr lang="en-US" dirty="0"/>
              <a:t>Ensure risks are current and updated based on changes</a:t>
            </a:r>
          </a:p>
          <a:p>
            <a:pPr lvl="2"/>
            <a:r>
              <a:rPr lang="en-US" dirty="0"/>
              <a:t>Project Controls drives tools in support of Tech. Lead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8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F4D4-E74E-4F11-9559-4C3810F4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Demos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DEC243A-1EC7-453E-A8AB-B9FB5489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260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D9200-0160-4EA8-9C51-0B67537BD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57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EVMS 3 half day sessions scheduled per course. </a:t>
            </a:r>
          </a:p>
          <a:p>
            <a:r>
              <a:rPr lang="en-US" dirty="0"/>
              <a:t>First course – May 22-24, June 5-7</a:t>
            </a:r>
          </a:p>
          <a:p>
            <a:r>
              <a:rPr lang="en-US" dirty="0"/>
              <a:t>All LLP L2/L3 (CAMs) team leads required to take this course before the start of EVMS July 1</a:t>
            </a:r>
          </a:p>
          <a:p>
            <a:r>
              <a:rPr lang="en-US" dirty="0"/>
              <a:t>Demos on BOE Tool will be provided.</a:t>
            </a:r>
          </a:p>
          <a:p>
            <a:r>
              <a:rPr lang="en-US" dirty="0"/>
              <a:t>Follow-up training sessions on specific topics:</a:t>
            </a:r>
          </a:p>
          <a:p>
            <a:pPr lvl="1"/>
            <a:r>
              <a:rPr lang="en-US" dirty="0"/>
              <a:t>Change Control</a:t>
            </a:r>
          </a:p>
          <a:p>
            <a:pPr lvl="1"/>
            <a:r>
              <a:rPr lang="en-US" dirty="0"/>
              <a:t>Variance Analysis</a:t>
            </a:r>
          </a:p>
          <a:p>
            <a:pPr lvl="1"/>
            <a:r>
              <a:rPr lang="en-US" dirty="0"/>
              <a:t>Timing/Schedule of Monthly Update Process </a:t>
            </a:r>
          </a:p>
          <a:p>
            <a:pPr lvl="1"/>
            <a:r>
              <a:rPr lang="en-US" dirty="0"/>
              <a:t>Procurement training</a:t>
            </a:r>
          </a:p>
          <a:p>
            <a:pPr lvl="1"/>
            <a:r>
              <a:rPr lang="en-US" dirty="0"/>
              <a:t>Accruals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6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5A5A5"/>
    </a:accent1>
    <a:accent2>
      <a:srgbClr val="4472C4"/>
    </a:accent2>
    <a:accent3>
      <a:srgbClr val="ED7D31"/>
    </a:accent3>
    <a:accent4>
      <a:srgbClr val="A5A5A5"/>
    </a:accent4>
    <a:accent5>
      <a:srgbClr val="4472C4"/>
    </a:accent5>
    <a:accent6>
      <a:srgbClr val="ED7D3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CAD86AD837F42BF74287068FA0997" ma:contentTypeVersion="4" ma:contentTypeDescription="Create a new document." ma:contentTypeScope="" ma:versionID="9c7a9a6efeb1660343541123a0a1aaee">
  <xsd:schema xmlns:xsd="http://www.w3.org/2001/XMLSchema" xmlns:xs="http://www.w3.org/2001/XMLSchema" xmlns:p="http://schemas.microsoft.com/office/2006/metadata/properties" xmlns:ns2="8888ebb8-ec0c-48ac-b6e7-5cbf1974b08c" xmlns:ns3="dd7425a4-fa23-406d-b478-3c2992d2d4ba" targetNamespace="http://schemas.microsoft.com/office/2006/metadata/properties" ma:root="true" ma:fieldsID="8acba5984a3333daa7e00d52e0f3ee0c" ns2:_="" ns3:_="">
    <xsd:import namespace="8888ebb8-ec0c-48ac-b6e7-5cbf1974b08c"/>
    <xsd:import namespace="dd7425a4-fa23-406d-b478-3c2992d2d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8ebb8-ec0c-48ac-b6e7-5cbf1974b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98C05-5760-4FD2-B85E-2A9CB1A90B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b1729e-0b8b-4385-834b-ad4b08581cc7"/>
    <ds:schemaRef ds:uri="02a77ed3-1c4f-4453-8881-a2dfed31a9d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0C540-7815-4170-A23F-121CCAF3B814}"/>
</file>

<file path=docProps/app.xml><?xml version="1.0" encoding="utf-8"?>
<Properties xmlns="http://schemas.openxmlformats.org/officeDocument/2006/extended-properties" xmlns:vt="http://schemas.openxmlformats.org/officeDocument/2006/docPropsVTypes">
  <TotalTime>22861</TotalTime>
  <Words>703</Words>
  <Application>Microsoft Macintosh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EIC Project Management Meeting</vt:lpstr>
      <vt:lpstr>Status </vt:lpstr>
      <vt:lpstr>Jul/Aug CD-3A priorities</vt:lpstr>
      <vt:lpstr>n. 2 - Jul/Aug CD-3A priorities</vt:lpstr>
      <vt:lpstr>WBS activity in Jul</vt:lpstr>
      <vt:lpstr>LLP Cost Estimate Review</vt:lpstr>
      <vt:lpstr>Charge Questions - DRAFT</vt:lpstr>
      <vt:lpstr>Review Format</vt:lpstr>
      <vt:lpstr>Training and Demos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Preparations for DOE CD-1 Approval</dc:title>
  <dc:creator>Hatton, Diane</dc:creator>
  <cp:lastModifiedBy>Luisella Lari</cp:lastModifiedBy>
  <cp:revision>30</cp:revision>
  <dcterms:created xsi:type="dcterms:W3CDTF">2020-08-19T22:06:35Z</dcterms:created>
  <dcterms:modified xsi:type="dcterms:W3CDTF">2023-07-13T17:25:52Z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0x010100DCFCAD86AD837F42BF74287068FA0997</vt:lpwstr>
  </property>
</Properties>
</file>