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6"/>
  </p:notesMasterIdLst>
  <p:sldIdLst>
    <p:sldId id="5703" r:id="rId5"/>
  </p:sldIdLst>
  <p:sldSz cx="9144000" cy="6858000" type="screen4x3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519D"/>
    <a:srgbClr val="24407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24" d="100"/>
          <a:sy n="124" d="100"/>
        </p:scale>
        <p:origin x="122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rug, Kelly" userId="b72d5139-264b-4d56-b8a9-efa56546c749" providerId="ADAL" clId="{AE73898F-B0CD-454F-B715-746F327E5F12}"/>
    <pc:docChg chg="modSld">
      <pc:chgData name="Krug, Kelly" userId="b72d5139-264b-4d56-b8a9-efa56546c749" providerId="ADAL" clId="{AE73898F-B0CD-454F-B715-746F327E5F12}" dt="2023-08-29T16:40:37.018" v="5" actId="20577"/>
      <pc:docMkLst>
        <pc:docMk/>
      </pc:docMkLst>
      <pc:sldChg chg="modSp">
        <pc:chgData name="Krug, Kelly" userId="b72d5139-264b-4d56-b8a9-efa56546c749" providerId="ADAL" clId="{AE73898F-B0CD-454F-B715-746F327E5F12}" dt="2023-08-29T16:40:37.018" v="5" actId="20577"/>
        <pc:sldMkLst>
          <pc:docMk/>
          <pc:sldMk cId="3642891603" sldId="5703"/>
        </pc:sldMkLst>
        <pc:spChg chg="mod">
          <ac:chgData name="Krug, Kelly" userId="b72d5139-264b-4d56-b8a9-efa56546c749" providerId="ADAL" clId="{AE73898F-B0CD-454F-B715-746F327E5F12}" dt="2023-08-29T16:40:37.018" v="5" actId="20577"/>
          <ac:spMkLst>
            <pc:docMk/>
            <pc:sldMk cId="3642891603" sldId="5703"/>
            <ac:spMk id="3" creationId="{2BBE733D-B7D3-453E-9BFD-23A624250543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3408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768" y="0"/>
            <a:ext cx="3011699" cy="463408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fld id="{ECFAD0DF-F63F-4951-88B8-7E7D2CB1BA02}" type="datetimeFigureOut">
              <a:rPr lang="en-US" smtClean="0"/>
              <a:t>8/29/2023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97000" y="1154113"/>
            <a:ext cx="4156075" cy="31178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92" tIns="46246" rIns="92492" bIns="4624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8" y="4444861"/>
            <a:ext cx="5560060" cy="3636705"/>
          </a:xfrm>
          <a:prstGeom prst="rect">
            <a:avLst/>
          </a:prstGeom>
        </p:spPr>
        <p:txBody>
          <a:bodyPr vert="horz" lIns="92492" tIns="46246" rIns="92492" bIns="4624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9"/>
            <a:ext cx="3011699" cy="463407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768" y="8772669"/>
            <a:ext cx="3011699" cy="463407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fld id="{58010FB5-4D6F-42F5-A809-7A1093A9D7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1422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56185" y="2790092"/>
            <a:ext cx="4741984" cy="1774948"/>
          </a:xfrm>
        </p:spPr>
        <p:txBody>
          <a:bodyPr anchor="b">
            <a:normAutofit/>
          </a:bodyPr>
          <a:lstStyle>
            <a:lvl1pPr algn="r">
              <a:defRPr sz="4400" b="0" i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56185" y="4642339"/>
            <a:ext cx="4741984" cy="580292"/>
          </a:xfrm>
        </p:spPr>
        <p:txBody>
          <a:bodyPr/>
          <a:lstStyle>
            <a:lvl1pPr marL="0" indent="0" algn="r">
              <a:buNone/>
              <a:defRPr sz="240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00236-7FFA-2C4C-9DC3-0D04F3CC4D61}" type="datetimeFigureOut">
              <a:rPr lang="en-US" smtClean="0"/>
              <a:t>8/29/2023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C5830-40F3-F04E-B2E3-10E6672BA8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00236-7FFA-2C4C-9DC3-0D04F3CC4D61}" type="datetimeFigureOut">
              <a:rPr lang="en-US" smtClean="0"/>
              <a:t>8/29/2023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C5830-40F3-F04E-B2E3-10E6672BA8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30519D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" charset="0"/>
                <a:ea typeface="Arial" charset="0"/>
                <a:cs typeface="Arial" charset="0"/>
              </a:defRPr>
            </a:lvl1pPr>
            <a:lvl2pPr>
              <a:defRPr>
                <a:latin typeface="Arial" charset="0"/>
                <a:ea typeface="Arial" charset="0"/>
                <a:cs typeface="Arial" charset="0"/>
              </a:defRPr>
            </a:lvl2pPr>
            <a:lvl3pPr>
              <a:defRPr>
                <a:latin typeface="Arial" charset="0"/>
                <a:ea typeface="Arial" charset="0"/>
                <a:cs typeface="Arial" charset="0"/>
              </a:defRPr>
            </a:lvl3pPr>
            <a:lvl4pPr>
              <a:defRPr>
                <a:latin typeface="Arial" charset="0"/>
                <a:ea typeface="Arial" charset="0"/>
                <a:cs typeface="Arial" charset="0"/>
              </a:defRPr>
            </a:lvl4pPr>
            <a:lvl5pPr>
              <a:defRPr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00236-7FFA-2C4C-9DC3-0D04F3CC4D61}" type="datetimeFigureOut">
              <a:rPr lang="en-US" smtClean="0"/>
              <a:t>8/29/2023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C5830-40F3-F04E-B2E3-10E6672BA8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00236-7FFA-2C4C-9DC3-0D04F3CC4D61}" type="datetimeFigureOut">
              <a:rPr lang="en-US" smtClean="0"/>
              <a:t>8/29/2023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C5830-40F3-F04E-B2E3-10E6672BA8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00236-7FFA-2C4C-9DC3-0D04F3CC4D61}" type="datetimeFigureOut">
              <a:rPr lang="en-US" smtClean="0"/>
              <a:t>8/29/2023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C5830-40F3-F04E-B2E3-10E6672BA8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00236-7FFA-2C4C-9DC3-0D04F3CC4D61}" type="datetimeFigureOut">
              <a:rPr lang="en-US" smtClean="0"/>
              <a:t>8/29/2023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C5830-40F3-F04E-B2E3-10E6672BA8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00236-7FFA-2C4C-9DC3-0D04F3CC4D61}" type="datetimeFigureOut">
              <a:rPr lang="en-US" smtClean="0"/>
              <a:t>8/29/2023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C5830-40F3-F04E-B2E3-10E6672BA8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00236-7FFA-2C4C-9DC3-0D04F3CC4D61}" type="datetimeFigureOut">
              <a:rPr lang="en-US" smtClean="0"/>
              <a:t>8/29/2023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C5830-40F3-F04E-B2E3-10E6672BA8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00236-7FFA-2C4C-9DC3-0D04F3CC4D61}" type="datetimeFigureOut">
              <a:rPr lang="en-US" smtClean="0"/>
              <a:t>8/29/2023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C5830-40F3-F04E-B2E3-10E6672BA8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00236-7FFA-2C4C-9DC3-0D04F3CC4D61}" type="datetimeFigureOut">
              <a:rPr lang="en-US" smtClean="0"/>
              <a:t>8/29/2023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C5830-40F3-F04E-B2E3-10E6672BA8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8548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B7300236-7FFA-2C4C-9DC3-0D04F3CC4D61}" type="datetimeFigureOut">
              <a:rPr lang="en-US" smtClean="0"/>
              <a:pPr/>
              <a:t>8/29/2023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7212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893C5830-40F3-F04E-B2E3-10E6672BA8F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4"/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23609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30519D"/>
          </a:solidFill>
          <a:latin typeface="Arial" charset="0"/>
          <a:ea typeface="Arial" charset="0"/>
          <a:cs typeface="Arial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199A7F-437E-480E-82A7-4C9A435E09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8255"/>
            <a:ext cx="7886700" cy="1325563"/>
          </a:xfrm>
        </p:spPr>
        <p:txBody>
          <a:bodyPr/>
          <a:lstStyle/>
          <a:p>
            <a:r>
              <a:rPr lang="en-US"/>
              <a:t>Variance Thresholds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BE733D-B7D3-453E-9BFD-23A6242505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475334"/>
            <a:ext cx="7886700" cy="4701629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WBS Level 2</a:t>
            </a:r>
          </a:p>
          <a:p>
            <a:pPr lvl="1"/>
            <a:r>
              <a:rPr lang="en-US" dirty="0"/>
              <a:t>Same for Cost or Schedule Variance</a:t>
            </a:r>
          </a:p>
          <a:p>
            <a:pPr lvl="1"/>
            <a:r>
              <a:rPr lang="en-US" dirty="0"/>
              <a:t>Cumulative to Date = $2M and 10% (+/-)</a:t>
            </a:r>
          </a:p>
          <a:p>
            <a:pPr lvl="1"/>
            <a:r>
              <a:rPr lang="en-US" dirty="0"/>
              <a:t>Current Period (Month) = $400K and 10% (+/-)</a:t>
            </a:r>
          </a:p>
          <a:p>
            <a:pPr lvl="0"/>
            <a:r>
              <a:rPr lang="en-US" dirty="0"/>
              <a:t>Control Account Level</a:t>
            </a:r>
          </a:p>
          <a:p>
            <a:pPr lvl="1"/>
            <a:r>
              <a:rPr lang="en-US" dirty="0"/>
              <a:t>Same for Cumulative and Period (Monthly)</a:t>
            </a:r>
          </a:p>
          <a:p>
            <a:pPr lvl="1"/>
            <a:r>
              <a:rPr lang="en-US" dirty="0"/>
              <a:t>Same for Cost or Schedule Variance</a:t>
            </a:r>
          </a:p>
          <a:p>
            <a:pPr lvl="1"/>
            <a:r>
              <a:rPr lang="en-US" dirty="0"/>
              <a:t>Cumulative to Date = $250K and 10% (+/-)</a:t>
            </a:r>
          </a:p>
          <a:p>
            <a:pPr lvl="1"/>
            <a:r>
              <a:rPr lang="en-US" dirty="0"/>
              <a:t>Current Period (Month) = $100K and 10% (+/-)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28916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P-BNL-TJNAF March 11 Meeting DRAFTv3.pptx" id="{46AF6D6A-4294-4B22-94CD-AA52460A2916}" vid="{4162AC15-BCCC-4400-91DD-5CAEFA6AE18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3bfd71d5-c7ac-4dca-b865-a609d1eb4074" xsi:nil="true"/>
    <lcf76f155ced4ddcb4097134ff3c332f xmlns="2352377a-63f2-414e-9291-4b9957ac4bde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0F4037D52DD7A40B7473D286F4904EE" ma:contentTypeVersion="14" ma:contentTypeDescription="Create a new document." ma:contentTypeScope="" ma:versionID="6663c7910236ccc28ef0914a71bd7422">
  <xsd:schema xmlns:xsd="http://www.w3.org/2001/XMLSchema" xmlns:xs="http://www.w3.org/2001/XMLSchema" xmlns:p="http://schemas.microsoft.com/office/2006/metadata/properties" xmlns:ns2="2352377a-63f2-414e-9291-4b9957ac4bde" xmlns:ns3="dd7425a4-fa23-406d-b478-3c2992d2d4ba" xmlns:ns4="3bfd71d5-c7ac-4dca-b865-a609d1eb4074" targetNamespace="http://schemas.microsoft.com/office/2006/metadata/properties" ma:root="true" ma:fieldsID="d8d6934afd36999fed781c81c9a92b7c" ns2:_="" ns3:_="" ns4:_="">
    <xsd:import namespace="2352377a-63f2-414e-9291-4b9957ac4bde"/>
    <xsd:import namespace="dd7425a4-fa23-406d-b478-3c2992d2d4ba"/>
    <xsd:import namespace="3bfd71d5-c7ac-4dca-b865-a609d1eb407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4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52377a-63f2-414e-9291-4b9957ac4bd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9" nillable="true" ma:taxonomy="true" ma:internalName="lcf76f155ced4ddcb4097134ff3c332f" ma:taxonomyFieldName="MediaServiceImageTags" ma:displayName="Image Tags" ma:readOnly="false" ma:fieldId="{5cf76f15-5ced-4ddc-b409-7134ff3c332f}" ma:taxonomyMulti="true" ma:sspId="a325a567-783b-4eae-ad25-f71283ef2f6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d7425a4-fa23-406d-b478-3c2992d2d4ba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bfd71d5-c7ac-4dca-b865-a609d1eb4074" elementFormDefault="qualified">
    <xsd:import namespace="http://schemas.microsoft.com/office/2006/documentManagement/types"/>
    <xsd:import namespace="http://schemas.microsoft.com/office/infopath/2007/PartnerControls"/>
    <xsd:element name="TaxCatchAll" ma:index="20" nillable="true" ma:displayName="Taxonomy Catch All Column" ma:hidden="true" ma:list="{c11a0df5-9a12-49e9-8865-351e10a89734}" ma:internalName="TaxCatchAll" ma:showField="CatchAllData" ma:web="dd7425a4-fa23-406d-b478-3c2992d2d4b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DF5CC8D-D5D4-46AE-BC87-A9F5EE92E87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DE98C05-5760-4FD2-B85E-2A9CB1A90B2B}">
  <ds:schemaRefs>
    <ds:schemaRef ds:uri="2352377a-63f2-414e-9291-4b9957ac4bde"/>
    <ds:schemaRef ds:uri="http://purl.org/dc/terms/"/>
    <ds:schemaRef ds:uri="http://schemas.microsoft.com/office/2006/documentManagement/types"/>
    <ds:schemaRef ds:uri="3bfd71d5-c7ac-4dca-b865-a609d1eb4074"/>
    <ds:schemaRef ds:uri="dd7425a4-fa23-406d-b478-3c2992d2d4ba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14FE10EC-2823-467E-BE98-B62DACA6C16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352377a-63f2-414e-9291-4b9957ac4bde"/>
    <ds:schemaRef ds:uri="dd7425a4-fa23-406d-b478-3c2992d2d4ba"/>
    <ds:schemaRef ds:uri="3bfd71d5-c7ac-4dca-b865-a609d1eb407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2614</TotalTime>
  <Words>72</Words>
  <Application>Microsoft Office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Variance Thresholds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Final Preparations for DOE CD-1 Approval</dc:title>
  <dc:creator>Hatton, Diane</dc:creator>
  <cp:lastModifiedBy>Krug, Kelly</cp:lastModifiedBy>
  <cp:revision>19</cp:revision>
  <dcterms:created xsi:type="dcterms:W3CDTF">2020-08-19T22:06:35Z</dcterms:created>
  <dcterms:modified xsi:type="dcterms:W3CDTF">2023-08-29T16:40:42Z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0x01010000F4037D52DD7A40B7473D286F4904EE</vt:lpwstr>
  </property>
  <property fmtid="{D5CDD505-2E9C-101B-9397-08002B2CF9AE}" pid="3" name="MediaServiceImageTags">
    <vt:lpwstr/>
  </property>
</Properties>
</file>