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7" r:id="rId2"/>
    <p:sldId id="307" r:id="rId3"/>
    <p:sldId id="299" r:id="rId4"/>
    <p:sldId id="334" r:id="rId5"/>
    <p:sldId id="335" r:id="rId6"/>
    <p:sldId id="258" r:id="rId7"/>
    <p:sldId id="271" r:id="rId8"/>
    <p:sldId id="261" r:id="rId9"/>
    <p:sldId id="272" r:id="rId10"/>
    <p:sldId id="333" r:id="rId11"/>
    <p:sldId id="331" r:id="rId12"/>
    <p:sldId id="332" r:id="rId13"/>
    <p:sldId id="270" r:id="rId14"/>
    <p:sldId id="312" r:id="rId15"/>
    <p:sldId id="336" r:id="rId16"/>
    <p:sldId id="337" r:id="rId17"/>
    <p:sldId id="338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FF"/>
    <a:srgbClr val="FF3399"/>
    <a:srgbClr val="8AC3F6"/>
    <a:srgbClr val="F8E1A2"/>
    <a:srgbClr val="99FF99"/>
    <a:srgbClr val="FFFFCC"/>
    <a:srgbClr val="FFFF99"/>
    <a:srgbClr val="FFFF66"/>
    <a:srgbClr val="7DA3A3"/>
    <a:srgbClr val="FC78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72" autoAdjust="0"/>
    <p:restoredTop sz="94410" autoAdjust="0"/>
  </p:normalViewPr>
  <p:slideViewPr>
    <p:cSldViewPr>
      <p:cViewPr varScale="1">
        <p:scale>
          <a:sx n="126" d="100"/>
          <a:sy n="126" d="100"/>
        </p:scale>
        <p:origin x="-11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A5B89B-9EAF-4C1E-BEF9-83BB1E808C62}" type="datetimeFigureOut">
              <a:rPr lang="en-US" smtClean="0"/>
              <a:pPr/>
              <a:t>7/28/2016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BFFE73-A4B9-4E8F-834C-2EDB6AD7781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3561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462A45-ACA7-4BEA-8887-3325BD016151}" type="datetimeFigureOut">
              <a:rPr lang="en-US" smtClean="0"/>
              <a:pPr/>
              <a:t>7/28/2016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8CE343-EE70-48B2-A7A2-8F6A27DECF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862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8CE343-EE70-48B2-A7A2-8F6A27DECF7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1793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4B2944-5A84-47A4-A22E-6E5241077D1D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1951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4B2944-5A84-47A4-A22E-6E5241077D1D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14844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8CE343-EE70-48B2-A7A2-8F6A27DECF72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064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8C5F7A7-76B7-45EB-9EDC-7B15AD0AE475}" type="slidenum">
              <a:rPr lang="en-US" smtClean="0"/>
              <a:pPr/>
              <a:t>11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631809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8BF1B72-A365-432D-A4C3-ADA4BC00215F}" type="slidenum">
              <a:rPr lang="en-US" smtClean="0"/>
              <a:pPr/>
              <a:t>14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704393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8FAEE-EB8D-4C19-AADC-1A58FF0183E1}" type="datetime1">
              <a:rPr lang="en-US" smtClean="0"/>
              <a:pPr/>
              <a:t>7/28/2016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D70CD-48BD-4047-B167-800D051F8A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82F5F-2967-4EF1-B0F2-C4AE9373D54F}" type="datetime1">
              <a:rPr lang="en-US" smtClean="0"/>
              <a:pPr/>
              <a:t>7/28/2016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D70CD-48BD-4047-B167-800D051F8A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AB871-B71D-4A4B-91FD-6647DF69D5C7}" type="datetime1">
              <a:rPr lang="en-US" smtClean="0"/>
              <a:pPr/>
              <a:t>7/28/2016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D70CD-48BD-4047-B167-800D051F8A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755CB-37FA-45ED-8A0A-8DC7DE41A3C5}" type="datetime1">
              <a:rPr lang="en-US" smtClean="0"/>
              <a:pPr/>
              <a:t>7/28/2016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D70CD-48BD-4047-B167-800D051F8A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03D07-3290-4092-BD06-1A49485C10A3}" type="datetime1">
              <a:rPr lang="en-US" smtClean="0"/>
              <a:pPr/>
              <a:t>7/28/2016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D70CD-48BD-4047-B167-800D051F8A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846CD-EAC6-48AB-B732-15480DE1C3A0}" type="datetime1">
              <a:rPr lang="en-US" smtClean="0"/>
              <a:pPr/>
              <a:t>7/28/2016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D70CD-48BD-4047-B167-800D051F8A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01AAC-EEA2-4B34-B82A-81EF37B35B83}" type="datetime1">
              <a:rPr lang="en-US" smtClean="0"/>
              <a:pPr/>
              <a:t>7/28/2016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D70CD-48BD-4047-B167-800D051F8A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1900A-ED31-4A59-AB14-1318F09CB2D6}" type="datetime1">
              <a:rPr lang="en-US" smtClean="0"/>
              <a:pPr/>
              <a:t>7/28/2016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D70CD-48BD-4047-B167-800D051F8A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17EB5-6436-4B80-8A45-D8CF718CE026}" type="datetime1">
              <a:rPr lang="en-US" smtClean="0"/>
              <a:pPr/>
              <a:t>7/28/2016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D70CD-48BD-4047-B167-800D051F8A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003D9-71C9-417A-87FF-830A01C45A18}" type="datetime1">
              <a:rPr lang="en-US" smtClean="0"/>
              <a:pPr/>
              <a:t>7/28/2016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D70CD-48BD-4047-B167-800D051F8A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EB8C6-0912-4E7B-A376-80B7A7E78882}" type="datetime1">
              <a:rPr lang="en-US" smtClean="0"/>
              <a:pPr/>
              <a:t>7/28/2016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D70CD-48BD-4047-B167-800D051F8A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85000"/>
              </a:schemeClr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BEE4C1-7EDC-43D3-A0CC-09BDE57E44D8}" type="datetime1">
              <a:rPr lang="en-US" smtClean="0"/>
              <a:pPr/>
              <a:t>7/28/2016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2D70CD-48BD-4047-B167-800D051F8AA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990600"/>
            <a:ext cx="8229600" cy="1143000"/>
          </a:xfrm>
        </p:spPr>
        <p:txBody>
          <a:bodyPr>
            <a:noAutofit/>
          </a:bodyPr>
          <a:lstStyle/>
          <a:p>
            <a:r>
              <a:rPr lang="en-US" b="1" dirty="0" smtClean="0"/>
              <a:t>All-Hands Safety Meeting </a:t>
            </a:r>
            <a:br>
              <a:rPr lang="en-US" b="1" dirty="0" smtClean="0"/>
            </a:br>
            <a:r>
              <a:rPr lang="en-US" b="1" dirty="0" smtClean="0"/>
              <a:t>and Stand-Down</a:t>
            </a:r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D70CD-48BD-4047-B167-800D051F8AA4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95600"/>
            <a:ext cx="8229600" cy="1600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 smtClean="0"/>
              <a:t>28 July 2016</a:t>
            </a:r>
          </a:p>
          <a:p>
            <a:pPr marL="0" indent="0" algn="ctr">
              <a:buNone/>
            </a:pPr>
            <a:r>
              <a:rPr lang="en-US" sz="3600" b="1" dirty="0" smtClean="0"/>
              <a:t>Will Oren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Define the Scope of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Perform preliminary planning</a:t>
            </a:r>
          </a:p>
          <a:p>
            <a:r>
              <a:rPr lang="en-US" dirty="0" smtClean="0"/>
              <a:t>Utilize area specific </a:t>
            </a:r>
            <a:r>
              <a:rPr lang="en-US" dirty="0" err="1" smtClean="0"/>
              <a:t>Tasklist</a:t>
            </a:r>
            <a:endParaRPr lang="en-US" dirty="0" smtClean="0"/>
          </a:p>
          <a:p>
            <a:pPr marL="400050" lvl="1" indent="0">
              <a:buNone/>
            </a:pPr>
            <a:r>
              <a:rPr lang="en-US" dirty="0" smtClean="0"/>
              <a:t>(</a:t>
            </a:r>
            <a:r>
              <a:rPr lang="en-US" dirty="0" err="1" smtClean="0"/>
              <a:t>ATList</a:t>
            </a:r>
            <a:r>
              <a:rPr lang="en-US" dirty="0" smtClean="0"/>
              <a:t>, </a:t>
            </a:r>
            <a:r>
              <a:rPr lang="en-US" dirty="0" err="1" smtClean="0"/>
              <a:t>CT</a:t>
            </a:r>
            <a:r>
              <a:rPr lang="en-US" dirty="0" err="1" smtClean="0"/>
              <a:t>List</a:t>
            </a:r>
            <a:r>
              <a:rPr lang="en-US" dirty="0" smtClean="0"/>
              <a:t>, etc</a:t>
            </a:r>
            <a:r>
              <a:rPr lang="en-US" dirty="0" smtClean="0"/>
              <a:t>.)</a:t>
            </a:r>
            <a:endParaRPr lang="en-US" dirty="0"/>
          </a:p>
          <a:p>
            <a:pPr marL="457200" indent="-457200"/>
            <a:r>
              <a:rPr lang="en-US" dirty="0" smtClean="0"/>
              <a:t>Do your preliminary THA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D70CD-48BD-4047-B167-800D051F8AA4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402648">
            <a:off x="5617604" y="1518849"/>
            <a:ext cx="2991311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510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Analyze the Hazards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Is this task understood and normal?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u="sng" dirty="0" smtClean="0"/>
              <a:t>Is current training adequate?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Have you evaluated your risks?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What is the risk code with standard protections?</a:t>
            </a:r>
          </a:p>
        </p:txBody>
      </p:sp>
    </p:spTree>
    <p:extLst>
      <p:ext uri="{BB962C8B-B14F-4D97-AF65-F5344CB8AC3E}">
        <p14:creationId xmlns:p14="http://schemas.microsoft.com/office/powerpoint/2010/main" val="3405378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800" dirty="0" smtClean="0"/>
              <a:t>Develop and Implement Hazard Controls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en-US" dirty="0" smtClean="0"/>
              <a:t>Is the formal Task Hazard Analysis (THA) required?</a:t>
            </a:r>
          </a:p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en-US" dirty="0" smtClean="0"/>
              <a:t>Is a Work Control Document needed?</a:t>
            </a:r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dirty="0" smtClean="0"/>
              <a:t>OSP</a:t>
            </a:r>
          </a:p>
          <a:p>
            <a:pPr lvl="1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dirty="0" smtClean="0"/>
              <a:t>TOSP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D70CD-48BD-4047-B167-800D051F8AA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578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900" dirty="0" smtClean="0"/>
              <a:t>Perform</a:t>
            </a:r>
            <a:r>
              <a:rPr lang="en-US" sz="5000" dirty="0" smtClean="0"/>
              <a:t> Work Within Controls	</a:t>
            </a:r>
            <a:endParaRPr lang="en-US" sz="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Pre-job </a:t>
            </a:r>
            <a:r>
              <a:rPr lang="en-US" dirty="0" smtClean="0"/>
              <a:t>briefing</a:t>
            </a:r>
          </a:p>
          <a:p>
            <a:r>
              <a:rPr lang="en-US" dirty="0" smtClean="0"/>
              <a:t>Is the plan changing? – Stop and re-plan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D70CD-48BD-4047-B167-800D051F8AA4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962400" y="3124200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Insert photo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2895600"/>
            <a:ext cx="7124700" cy="3771900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10600" cy="914400"/>
          </a:xfrm>
        </p:spPr>
        <p:txBody>
          <a:bodyPr>
            <a:noAutofit/>
          </a:bodyPr>
          <a:lstStyle/>
          <a:p>
            <a:r>
              <a:rPr lang="en-US" sz="4000" dirty="0" smtClean="0"/>
              <a:t>Feedback and Continuous Improvement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r>
              <a:rPr lang="en-US" dirty="0" smtClean="0"/>
              <a:t>Work Observation Program</a:t>
            </a:r>
          </a:p>
          <a:p>
            <a:pPr lvl="1"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en-US" dirty="0" smtClean="0"/>
              <a:t>I will talk more about this in next week’s departmental “all-hands” meetings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Take </a:t>
            </a:r>
            <a:r>
              <a:rPr lang="en-US" sz="5400" dirty="0" err="1" smtClean="0"/>
              <a:t>Aways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en-US" dirty="0" smtClean="0"/>
              <a:t>There have been 3+ </a:t>
            </a:r>
            <a:r>
              <a:rPr lang="en-US" dirty="0" smtClean="0"/>
              <a:t>events </a:t>
            </a:r>
            <a:r>
              <a:rPr lang="en-US" dirty="0" smtClean="0"/>
              <a:t>in the last 2 </a:t>
            </a:r>
            <a:r>
              <a:rPr lang="en-US" dirty="0" smtClean="0"/>
              <a:t>weeks with no injuries – This puts us on warning!</a:t>
            </a:r>
            <a:endParaRPr lang="en-US" dirty="0" smtClean="0"/>
          </a:p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en-US" dirty="0" smtClean="0"/>
              <a:t>Think about how such events </a:t>
            </a:r>
            <a:r>
              <a:rPr lang="en-US" u="sng" dirty="0" smtClean="0"/>
              <a:t>would</a:t>
            </a:r>
            <a:r>
              <a:rPr lang="en-US" dirty="0" smtClean="0"/>
              <a:t> happen in your </a:t>
            </a:r>
            <a:r>
              <a:rPr lang="en-US" dirty="0" smtClean="0"/>
              <a:t>area and then take measures to avoid them.</a:t>
            </a:r>
            <a:endParaRPr lang="en-US" dirty="0" smtClean="0"/>
          </a:p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en-US" dirty="0" smtClean="0"/>
              <a:t>If you see something, say something</a:t>
            </a:r>
          </a:p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en-US" dirty="0" smtClean="0"/>
              <a:t>Keep your training up to date and use it!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D70CD-48BD-4047-B167-800D051F8AA4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572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Next?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will still have Departmental “all-hands” meetings next week</a:t>
            </a:r>
          </a:p>
          <a:p>
            <a:r>
              <a:rPr lang="en-US" dirty="0" smtClean="0"/>
              <a:t>We remain in stand-down until 4:00pm</a:t>
            </a:r>
          </a:p>
          <a:p>
            <a:r>
              <a:rPr lang="en-US" dirty="0" smtClean="0"/>
              <a:t>Departments to have detailed discussions</a:t>
            </a:r>
          </a:p>
          <a:p>
            <a:pPr lvl="1"/>
            <a:r>
              <a:rPr lang="en-US" dirty="0" smtClean="0"/>
              <a:t>Cryogenics go to the MCC</a:t>
            </a:r>
          </a:p>
          <a:p>
            <a:pPr lvl="1"/>
            <a:r>
              <a:rPr lang="en-US" dirty="0" smtClean="0"/>
              <a:t>Mechanical Systems including Machine Shop go to TED </a:t>
            </a:r>
            <a:r>
              <a:rPr lang="en-US" dirty="0" smtClean="0"/>
              <a:t>Lunch Area</a:t>
            </a:r>
            <a:endParaRPr lang="en-US" dirty="0" smtClean="0"/>
          </a:p>
          <a:p>
            <a:pPr lvl="1"/>
            <a:r>
              <a:rPr lang="en-US" dirty="0" smtClean="0"/>
              <a:t>EES stay in CEBAF Ctr. </a:t>
            </a:r>
            <a:r>
              <a:rPr lang="en-US" dirty="0" err="1" smtClean="0"/>
              <a:t>Auditiorium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D70CD-48BD-4047-B167-800D051F8AA4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857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Detailed Discussions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Department Heads will lead the discussions and all staff will participate</a:t>
            </a:r>
          </a:p>
          <a:p>
            <a:pPr lvl="1"/>
            <a:r>
              <a:rPr lang="en-US" dirty="0" smtClean="0"/>
              <a:t>Work planning and hazard recognition for ongoing work (</a:t>
            </a:r>
            <a:r>
              <a:rPr lang="en-US" dirty="0" err="1" smtClean="0"/>
              <a:t>ATLis</a:t>
            </a:r>
            <a:r>
              <a:rPr lang="en-US" dirty="0" smtClean="0"/>
              <a:t>, </a:t>
            </a:r>
            <a:r>
              <a:rPr lang="en-US" dirty="0" err="1" smtClean="0"/>
              <a:t>CTLis</a:t>
            </a:r>
            <a:r>
              <a:rPr lang="en-US" dirty="0" smtClean="0"/>
              <a:t>….), Changing conditions?</a:t>
            </a:r>
            <a:endParaRPr lang="en-US" dirty="0" smtClean="0"/>
          </a:p>
          <a:p>
            <a:pPr lvl="1"/>
            <a:r>
              <a:rPr lang="en-US" dirty="0" smtClean="0"/>
              <a:t>Communication/coordination within the group and with external groups – issues, concerns</a:t>
            </a:r>
          </a:p>
          <a:p>
            <a:pPr lvl="1"/>
            <a:r>
              <a:rPr lang="en-US" dirty="0" smtClean="0"/>
              <a:t>Training – supervisor </a:t>
            </a:r>
            <a:r>
              <a:rPr lang="en-US" u="sng" dirty="0" smtClean="0"/>
              <a:t>and</a:t>
            </a:r>
            <a:r>
              <a:rPr lang="en-US" dirty="0" smtClean="0"/>
              <a:t> employee </a:t>
            </a:r>
            <a:r>
              <a:rPr lang="en-US" dirty="0" smtClean="0"/>
              <a:t>responsibilities -&gt; correct </a:t>
            </a:r>
            <a:r>
              <a:rPr lang="en-US" dirty="0" smtClean="0"/>
              <a:t>training, </a:t>
            </a:r>
            <a:r>
              <a:rPr lang="en-US" dirty="0" smtClean="0"/>
              <a:t>training current, application of that training</a:t>
            </a:r>
            <a:endParaRPr lang="en-US" dirty="0" smtClean="0"/>
          </a:p>
          <a:p>
            <a:pPr lvl="1"/>
            <a:r>
              <a:rPr lang="en-US" dirty="0" smtClean="0"/>
              <a:t>Department Heads – please keep notes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D70CD-48BD-4047-B167-800D051F8AA4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81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Why we are </a:t>
            </a:r>
            <a:r>
              <a:rPr lang="en-US" dirty="0" smtClean="0"/>
              <a:t>here?</a:t>
            </a:r>
            <a:endParaRPr lang="en-US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Review of the Integrated Safety Management System – ISMS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Next steps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D70CD-48BD-4047-B167-800D051F8AA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Why We Are </a:t>
            </a:r>
            <a:r>
              <a:rPr lang="en-US" dirty="0" smtClean="0"/>
              <a:t>Here?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534400" cy="5181600"/>
          </a:xfrm>
        </p:spPr>
        <p:txBody>
          <a:bodyPr>
            <a:noAutofit/>
          </a:bodyPr>
          <a:lstStyle/>
          <a:p>
            <a:pPr marL="742950" lvl="2" indent="-342900"/>
            <a:r>
              <a:rPr lang="en-US" sz="2800" dirty="0" smtClean="0"/>
              <a:t>Three events in less than 2 weeks</a:t>
            </a:r>
          </a:p>
          <a:p>
            <a:pPr marL="1314450" lvl="3" indent="-457200">
              <a:buFont typeface="+mj-lt"/>
              <a:buAutoNum type="arabicPeriod"/>
            </a:pPr>
            <a:r>
              <a:rPr lang="en-US" sz="2400" dirty="0" smtClean="0"/>
              <a:t>LERF brought to beam permit without minimum staffing</a:t>
            </a:r>
          </a:p>
          <a:p>
            <a:pPr marL="1771650" lvl="4" indent="-457200">
              <a:buFont typeface="Wingdings" panose="05000000000000000000" pitchFamily="2" charset="2"/>
              <a:buChar char="Ø"/>
            </a:pPr>
            <a:r>
              <a:rPr lang="en-US" sz="2400" u="sng" dirty="0" smtClean="0"/>
              <a:t>Changing conditions</a:t>
            </a:r>
            <a:r>
              <a:rPr lang="en-US" sz="2400" dirty="0" smtClean="0"/>
              <a:t>, made previously understood procedures obsolete</a:t>
            </a:r>
          </a:p>
          <a:p>
            <a:pPr marL="1314450" lvl="3" indent="-457200">
              <a:buFont typeface="+mj-lt"/>
              <a:buAutoNum type="arabicPeriod"/>
            </a:pPr>
            <a:r>
              <a:rPr lang="en-US" sz="2400" dirty="0" smtClean="0"/>
              <a:t>LERF electrical shock</a:t>
            </a:r>
          </a:p>
          <a:p>
            <a:pPr marL="1657350" lvl="4" indent="-342900">
              <a:buFont typeface="Wingdings" panose="05000000000000000000" pitchFamily="2" charset="2"/>
              <a:buChar char="Ø"/>
            </a:pPr>
            <a:r>
              <a:rPr lang="en-US" sz="2400" dirty="0" smtClean="0"/>
              <a:t>Trim coil induced 87 volts into the main magnet </a:t>
            </a:r>
            <a:r>
              <a:rPr lang="en-US" sz="2400" dirty="0" smtClean="0"/>
              <a:t>bus </a:t>
            </a:r>
            <a:r>
              <a:rPr lang="en-US" sz="2400" dirty="0" smtClean="0"/>
              <a:t>(</a:t>
            </a:r>
            <a:r>
              <a:rPr lang="en-US" sz="2400" dirty="0" smtClean="0"/>
              <a:t>like </a:t>
            </a:r>
            <a:r>
              <a:rPr lang="en-US" sz="2400" dirty="0" smtClean="0"/>
              <a:t>a transformer) </a:t>
            </a:r>
            <a:r>
              <a:rPr lang="en-US" sz="2400" u="sng" dirty="0" smtClean="0"/>
              <a:t>What could happen if?</a:t>
            </a:r>
            <a:r>
              <a:rPr lang="en-US" sz="2400" dirty="0"/>
              <a:t> </a:t>
            </a:r>
            <a:r>
              <a:rPr lang="en-US" sz="2400" dirty="0" smtClean="0"/>
              <a:t>  </a:t>
            </a:r>
          </a:p>
          <a:p>
            <a:pPr marL="1771650" lvl="5" indent="0">
              <a:buNone/>
            </a:pPr>
            <a:r>
              <a:rPr lang="en-US" sz="2400" u="sng" dirty="0" smtClean="0"/>
              <a:t>Stored Energy</a:t>
            </a:r>
          </a:p>
          <a:p>
            <a:pPr marL="1314450" lvl="3" indent="-457200">
              <a:buFont typeface="+mj-lt"/>
              <a:buAutoNum type="arabicPeriod"/>
            </a:pPr>
            <a:r>
              <a:rPr lang="en-US" sz="2400" dirty="0" smtClean="0"/>
              <a:t>Breach of marked radiation area boundary</a:t>
            </a:r>
          </a:p>
          <a:p>
            <a:pPr marL="1771650" lvl="4" indent="-457200">
              <a:buFont typeface="Wingdings" panose="05000000000000000000" pitchFamily="2" charset="2"/>
              <a:buChar char="Ø"/>
            </a:pPr>
            <a:r>
              <a:rPr lang="en-US" sz="2400" dirty="0" smtClean="0"/>
              <a:t>Boundary </a:t>
            </a:r>
            <a:r>
              <a:rPr lang="en-US" sz="2400" dirty="0" smtClean="0"/>
              <a:t>violated</a:t>
            </a:r>
            <a:r>
              <a:rPr lang="en-US" sz="2400" dirty="0" smtClean="0"/>
              <a:t> </a:t>
            </a:r>
            <a:r>
              <a:rPr lang="en-US" sz="2400" dirty="0" smtClean="0"/>
              <a:t>by leaning ladder across </a:t>
            </a:r>
            <a:r>
              <a:rPr lang="en-US" sz="2400" dirty="0" smtClean="0"/>
              <a:t>delineating rope and </a:t>
            </a:r>
            <a:r>
              <a:rPr lang="en-US" sz="2400" dirty="0" smtClean="0"/>
              <a:t>removing equipment within that </a:t>
            </a:r>
            <a:r>
              <a:rPr lang="en-US" sz="2400" dirty="0" smtClean="0"/>
              <a:t>boundary, improper use of folding ladder</a:t>
            </a:r>
            <a:endParaRPr lang="en-US" sz="2400" dirty="0" smtClean="0"/>
          </a:p>
          <a:p>
            <a:pPr marL="1771650" lvl="5" indent="0">
              <a:buNone/>
            </a:pPr>
            <a:r>
              <a:rPr lang="en-US" sz="2400" u="sng" dirty="0" smtClean="0"/>
              <a:t>Following your </a:t>
            </a:r>
            <a:r>
              <a:rPr lang="en-US" sz="2400" u="sng" dirty="0" smtClean="0"/>
              <a:t>training, Communication</a:t>
            </a:r>
            <a:endParaRPr lang="en-US" sz="2400" u="sng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D70CD-48BD-4047-B167-800D051F8AA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We Are </a:t>
            </a:r>
            <a:r>
              <a:rPr lang="en-US" dirty="0" smtClean="0"/>
              <a:t>Here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914400" lvl="1" indent="-514350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n-US" dirty="0" smtClean="0"/>
              <a:t>Other </a:t>
            </a:r>
            <a:r>
              <a:rPr lang="en-US" dirty="0" smtClean="0"/>
              <a:t>Precursors (I have heard of)</a:t>
            </a:r>
            <a:endParaRPr lang="en-US" dirty="0" smtClean="0"/>
          </a:p>
          <a:p>
            <a:pPr marL="1314450" lvl="2" indent="-514350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dirty="0" smtClean="0"/>
              <a:t>Fabrication of </a:t>
            </a:r>
            <a:r>
              <a:rPr lang="en-US" dirty="0" smtClean="0"/>
              <a:t>a pressure </a:t>
            </a:r>
            <a:r>
              <a:rPr lang="en-US" dirty="0" smtClean="0"/>
              <a:t>system without following Design Authority instructions – </a:t>
            </a:r>
            <a:r>
              <a:rPr lang="en-US" u="sng" dirty="0" smtClean="0"/>
              <a:t>Training</a:t>
            </a:r>
          </a:p>
          <a:p>
            <a:pPr marL="1314450" lvl="2" indent="-514350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dirty="0" smtClean="0"/>
              <a:t>Unreported damage to a private vehicle by a </a:t>
            </a:r>
            <a:r>
              <a:rPr lang="en-US" dirty="0" err="1" smtClean="0"/>
              <a:t>JLab</a:t>
            </a:r>
            <a:r>
              <a:rPr lang="en-US" dirty="0" smtClean="0"/>
              <a:t> </a:t>
            </a:r>
            <a:r>
              <a:rPr lang="en-US" dirty="0" smtClean="0"/>
              <a:t>vehicle – </a:t>
            </a:r>
            <a:r>
              <a:rPr lang="en-US" u="sng" dirty="0" smtClean="0"/>
              <a:t>Training, Reporting</a:t>
            </a:r>
            <a:endParaRPr lang="en-US" u="sng" dirty="0" smtClean="0"/>
          </a:p>
          <a:p>
            <a:pPr marL="1314450" lvl="2" indent="-514350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dirty="0" smtClean="0"/>
              <a:t>Lack of </a:t>
            </a:r>
            <a:r>
              <a:rPr lang="en-US" dirty="0" smtClean="0"/>
              <a:t>PPE,  </a:t>
            </a:r>
            <a:r>
              <a:rPr lang="en-US" sz="2000" dirty="0" smtClean="0"/>
              <a:t>(All </a:t>
            </a:r>
            <a:r>
              <a:rPr lang="en-US" sz="2000" dirty="0" smtClean="0"/>
              <a:t>observed and </a:t>
            </a:r>
            <a:r>
              <a:rPr lang="en-US" sz="2000" dirty="0" smtClean="0"/>
              <a:t>corrected)</a:t>
            </a:r>
            <a:endParaRPr lang="en-US" sz="2000" dirty="0" smtClean="0"/>
          </a:p>
          <a:p>
            <a:pPr lvl="5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—"/>
            </a:pPr>
            <a:r>
              <a:rPr lang="en-US" dirty="0"/>
              <a:t>H</a:t>
            </a:r>
            <a:r>
              <a:rPr lang="en-US" dirty="0" smtClean="0"/>
              <a:t>earing </a:t>
            </a:r>
            <a:r>
              <a:rPr lang="en-US" dirty="0" smtClean="0"/>
              <a:t>protection</a:t>
            </a:r>
          </a:p>
          <a:p>
            <a:pPr lvl="5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—"/>
            </a:pPr>
            <a:r>
              <a:rPr lang="en-US" dirty="0" smtClean="0"/>
              <a:t>Handling of cryogenic materials</a:t>
            </a:r>
          </a:p>
          <a:p>
            <a:pPr lvl="5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—"/>
            </a:pPr>
            <a:r>
              <a:rPr lang="en-US" dirty="0" smtClean="0"/>
              <a:t>Safety glasses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D70CD-48BD-4047-B167-800D051F8AA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070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500" dirty="0" smtClean="0"/>
              <a:t>Engineer Division Notable Event Root Cause </a:t>
            </a:r>
            <a:br>
              <a:rPr lang="en-US" sz="3500" dirty="0" smtClean="0"/>
            </a:br>
            <a:r>
              <a:rPr lang="en-US" sz="3500" dirty="0" smtClean="0"/>
              <a:t>and Contributing Causes </a:t>
            </a:r>
            <a:r>
              <a:rPr lang="en-US" sz="3500" dirty="0" smtClean="0"/>
              <a:t>Data, 2010-2015</a:t>
            </a:r>
            <a:endParaRPr lang="en-US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Top 5 (from Paul Collins, DSO)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Hazard recognition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Work planning less than adequate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Communication and coordination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Clear roles and responsibilities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Deviation from standard practices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 algn="ctr">
              <a:buNone/>
            </a:pPr>
            <a:r>
              <a:rPr lang="en-US" sz="3600" b="1" dirty="0" smtClean="0">
                <a:latin typeface="Century Gothic" panose="020B0502020202020204" pitchFamily="34" charset="0"/>
              </a:rPr>
              <a:t>Sound familiar???</a:t>
            </a:r>
            <a:endParaRPr lang="en-US" sz="3600" b="1" dirty="0">
              <a:latin typeface="Century Gothic" panose="020B0502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D70CD-48BD-4047-B167-800D051F8AA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6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A Reminder - Jefferson </a:t>
            </a:r>
            <a:r>
              <a:rPr lang="en-US" sz="3200" dirty="0" smtClean="0"/>
              <a:t>Lab’s Safety “Mantra”</a:t>
            </a:r>
            <a:endParaRPr lang="en-US" sz="3200" dirty="0"/>
          </a:p>
        </p:txBody>
      </p:sp>
      <p:pic>
        <p:nvPicPr>
          <p:cNvPr id="6" name="Content Placeholder 5" descr="JLabESHQPolicy.jpg"/>
          <p:cNvPicPr>
            <a:picLocks noGrp="1" noChangeAspect="1"/>
          </p:cNvPicPr>
          <p:nvPr>
            <p:ph idx="1"/>
          </p:nvPr>
        </p:nvPicPr>
        <p:blipFill>
          <a:blip r:embed="rId2" cstate="screen"/>
          <a:srcRect t="13987" b="1117"/>
          <a:stretch>
            <a:fillRect/>
          </a:stretch>
        </p:blipFill>
        <p:spPr>
          <a:xfrm>
            <a:off x="1600200" y="990600"/>
            <a:ext cx="5257800" cy="5791200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D70CD-48BD-4047-B167-800D051F8AA4}" type="slidenum">
              <a:rPr lang="en-US" smtClean="0"/>
              <a:pPr/>
              <a:t>6</a:t>
            </a:fld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1676400" y="1219200"/>
            <a:ext cx="7696200" cy="685800"/>
            <a:chOff x="7010400" y="1524000"/>
            <a:chExt cx="4876800" cy="1295400"/>
          </a:xfrm>
        </p:grpSpPr>
        <p:sp>
          <p:nvSpPr>
            <p:cNvPr id="8" name="Rectangle 7"/>
            <p:cNvSpPr/>
            <p:nvPr/>
          </p:nvSpPr>
          <p:spPr>
            <a:xfrm>
              <a:off x="7010400" y="1524000"/>
              <a:ext cx="4724400" cy="1295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086600" y="1524000"/>
              <a:ext cx="4800600" cy="12208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Jefferson Lab Considers no activity to be so urgent or important that we will compromise our standards for environmental protection, safety, or health.</a:t>
              </a:r>
              <a:endParaRPr lang="en-US" b="1" dirty="0"/>
            </a:p>
          </p:txBody>
        </p:sp>
      </p:grpSp>
      <p:sp>
        <p:nvSpPr>
          <p:cNvPr id="10" name="Oval 9"/>
          <p:cNvSpPr/>
          <p:nvPr/>
        </p:nvSpPr>
        <p:spPr>
          <a:xfrm>
            <a:off x="6477000" y="1143000"/>
            <a:ext cx="228600" cy="1524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676400" y="3505201"/>
            <a:ext cx="7467601" cy="1219199"/>
            <a:chOff x="5851557" y="4506622"/>
            <a:chExt cx="4779742" cy="2712341"/>
          </a:xfrm>
        </p:grpSpPr>
        <p:sp>
          <p:nvSpPr>
            <p:cNvPr id="13" name="Rectangle 12"/>
            <p:cNvSpPr/>
            <p:nvPr/>
          </p:nvSpPr>
          <p:spPr>
            <a:xfrm>
              <a:off x="5851557" y="4642555"/>
              <a:ext cx="4779742" cy="24068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899843" y="4506622"/>
              <a:ext cx="4731456" cy="27123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Empowering JSA employees, subcontractors, and users with the responsibility and expectation- without reprisal- to:</a:t>
              </a:r>
            </a:p>
            <a:p>
              <a:pPr lvl="1">
                <a:buFont typeface="Courier New" pitchFamily="49" charset="0"/>
                <a:buChar char="o"/>
              </a:pPr>
              <a:r>
                <a:rPr lang="en-US" b="1" dirty="0" smtClean="0"/>
                <a:t>Report concerns and/or injuries, and</a:t>
              </a:r>
            </a:p>
            <a:p>
              <a:pPr lvl="1">
                <a:buFont typeface="Courier New" pitchFamily="49" charset="0"/>
                <a:buChar char="o"/>
              </a:pPr>
              <a:r>
                <a:rPr lang="en-US" b="1" dirty="0" smtClean="0"/>
                <a:t>Stop work that endangers people, environment, and/or property</a:t>
              </a:r>
              <a:endParaRPr lang="en-US" b="1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676400" y="4657725"/>
            <a:ext cx="7696200" cy="685800"/>
            <a:chOff x="7010400" y="1524000"/>
            <a:chExt cx="4876800" cy="1295400"/>
          </a:xfrm>
        </p:grpSpPr>
        <p:sp>
          <p:nvSpPr>
            <p:cNvPr id="16" name="Rectangle 15"/>
            <p:cNvSpPr/>
            <p:nvPr/>
          </p:nvSpPr>
          <p:spPr>
            <a:xfrm>
              <a:off x="7010400" y="1524000"/>
              <a:ext cx="4724400" cy="1295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086600" y="1524000"/>
              <a:ext cx="4800600" cy="12208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buFont typeface="Arial" pitchFamily="34" charset="0"/>
                <a:buChar char="•"/>
              </a:pPr>
              <a:r>
                <a:rPr lang="en-US" b="1" dirty="0" smtClean="0"/>
                <a:t>Involving all levels of the organization in establishing ESH&amp;Q objectives and targets</a:t>
              </a:r>
              <a:endParaRPr lang="en-US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14400"/>
          </a:xfrm>
        </p:spPr>
        <p:txBody>
          <a:bodyPr>
            <a:noAutofit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5400" dirty="0" smtClean="0"/>
              <a:t>How </a:t>
            </a:r>
            <a:r>
              <a:rPr lang="en-US" sz="5400" dirty="0" smtClean="0"/>
              <a:t>do we work here?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	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Bef>
                <a:spcPts val="1800"/>
              </a:spcBef>
              <a:spcAft>
                <a:spcPts val="1200"/>
              </a:spcAft>
              <a:buNone/>
            </a:pPr>
            <a:r>
              <a:rPr lang="en-US" sz="4300" dirty="0" smtClean="0"/>
              <a:t>ISM </a:t>
            </a:r>
            <a:r>
              <a:rPr lang="en-US" sz="4300" dirty="0"/>
              <a:t>5 Core </a:t>
            </a:r>
            <a:r>
              <a:rPr lang="en-US" sz="4300" dirty="0" smtClean="0"/>
              <a:t>Functions</a:t>
            </a:r>
          </a:p>
          <a:p>
            <a:pPr>
              <a:spcBef>
                <a:spcPts val="1800"/>
              </a:spcBef>
              <a:spcAft>
                <a:spcPts val="1200"/>
              </a:spcAft>
              <a:buNone/>
            </a:pPr>
            <a:r>
              <a:rPr lang="en-US" dirty="0" smtClean="0"/>
              <a:t>1</a:t>
            </a:r>
            <a:r>
              <a:rPr lang="en-US" dirty="0" smtClean="0"/>
              <a:t>.  Define the Scope of Work</a:t>
            </a:r>
          </a:p>
          <a:p>
            <a:pPr marL="514350" indent="-514350">
              <a:spcBef>
                <a:spcPts val="1800"/>
              </a:spcBef>
              <a:spcAft>
                <a:spcPts val="1200"/>
              </a:spcAft>
              <a:buAutoNum type="arabicPeriod" startAt="2"/>
            </a:pPr>
            <a:r>
              <a:rPr lang="en-US" dirty="0" smtClean="0"/>
              <a:t>Analyze the hazards</a:t>
            </a:r>
          </a:p>
          <a:p>
            <a:pPr marL="514350" indent="-514350">
              <a:spcBef>
                <a:spcPts val="1800"/>
              </a:spcBef>
              <a:spcAft>
                <a:spcPts val="1200"/>
              </a:spcAft>
              <a:buAutoNum type="arabicPeriod" startAt="2"/>
            </a:pPr>
            <a:r>
              <a:rPr lang="en-US" dirty="0" smtClean="0"/>
              <a:t>Develop and implement Hazard Controls</a:t>
            </a:r>
          </a:p>
          <a:p>
            <a:pPr marL="514350" indent="-514350">
              <a:spcBef>
                <a:spcPts val="1800"/>
              </a:spcBef>
              <a:spcAft>
                <a:spcPts val="1200"/>
              </a:spcAft>
              <a:buAutoNum type="arabicPeriod" startAt="2"/>
            </a:pPr>
            <a:r>
              <a:rPr lang="en-US" dirty="0" smtClean="0"/>
              <a:t>Perform work </a:t>
            </a:r>
            <a:r>
              <a:rPr lang="en-US" dirty="0"/>
              <a:t>w</a:t>
            </a:r>
            <a:r>
              <a:rPr lang="en-US" dirty="0" smtClean="0"/>
              <a:t>ithin </a:t>
            </a:r>
            <a:r>
              <a:rPr lang="en-US" dirty="0"/>
              <a:t>c</a:t>
            </a:r>
            <a:r>
              <a:rPr lang="en-US" dirty="0" smtClean="0"/>
              <a:t>ontrols</a:t>
            </a:r>
          </a:p>
          <a:p>
            <a:pPr marL="514350" indent="-514350">
              <a:spcBef>
                <a:spcPts val="1800"/>
              </a:spcBef>
              <a:spcAft>
                <a:spcPts val="1200"/>
              </a:spcAft>
              <a:buAutoNum type="arabicPeriod" startAt="2"/>
            </a:pPr>
            <a:r>
              <a:rPr lang="en-US" dirty="0" smtClean="0"/>
              <a:t>Provide feedback and continuous </a:t>
            </a:r>
            <a:r>
              <a:rPr lang="en-US" dirty="0"/>
              <a:t>i</a:t>
            </a:r>
            <a:r>
              <a:rPr lang="en-US" dirty="0" smtClean="0"/>
              <a:t>mprovement</a:t>
            </a:r>
          </a:p>
          <a:p>
            <a:pPr marL="514350" indent="-514350">
              <a:spcBef>
                <a:spcPts val="1800"/>
              </a:spcBef>
              <a:spcAft>
                <a:spcPts val="1200"/>
              </a:spcAft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D70CD-48BD-4047-B167-800D051F8AA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Picture 5"/>
          <p:cNvPicPr>
            <a:picLocks noChangeAspect="1" noChangeArrowheads="1"/>
          </p:cNvPicPr>
          <p:nvPr/>
        </p:nvPicPr>
        <p:blipFill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482400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 rot="523735">
            <a:off x="7013779" y="2061796"/>
            <a:ext cx="1148873" cy="1136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" name="Picture 5"/>
          <p:cNvPicPr>
            <a:picLocks noChangeAspect="1" noChangeArrowheads="1"/>
          </p:cNvPicPr>
          <p:nvPr/>
        </p:nvPicPr>
        <p:blipFill>
          <a:blip r:embed="rId4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482400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 rot="20835905" flipH="1">
            <a:off x="364047" y="2229386"/>
            <a:ext cx="1018861" cy="134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4995" name="Picture 3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6705600" y="228600"/>
            <a:ext cx="98194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4996" name="Picture 4"/>
          <p:cNvPicPr>
            <a:picLocks noChangeAspect="1" noChangeArrowheads="1"/>
          </p:cNvPicPr>
          <p:nvPr/>
        </p:nvPicPr>
        <p:blipFill>
          <a:blip r:embed="rId6" cstate="screen"/>
          <a:srcRect/>
          <a:stretch>
            <a:fillRect/>
          </a:stretch>
        </p:blipFill>
        <p:spPr bwMode="auto">
          <a:xfrm>
            <a:off x="0" y="4114800"/>
            <a:ext cx="22098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Box 16"/>
          <p:cNvSpPr txBox="1"/>
          <p:nvPr/>
        </p:nvSpPr>
        <p:spPr>
          <a:xfrm rot="21141684">
            <a:off x="407748" y="4781288"/>
            <a:ext cx="8867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Start</a:t>
            </a:r>
            <a:endParaRPr lang="en-US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6858000" y="457200"/>
            <a:ext cx="7889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Finish</a:t>
            </a:r>
            <a:endParaRPr lang="en-US" sz="1600" b="1" dirty="0"/>
          </a:p>
        </p:txBody>
      </p:sp>
      <p:sp>
        <p:nvSpPr>
          <p:cNvPr id="21" name="Freeform 20"/>
          <p:cNvSpPr/>
          <p:nvPr/>
        </p:nvSpPr>
        <p:spPr bwMode="auto">
          <a:xfrm>
            <a:off x="1066800" y="1752600"/>
            <a:ext cx="6781800" cy="4038600"/>
          </a:xfrm>
          <a:custGeom>
            <a:avLst/>
            <a:gdLst>
              <a:gd name="connsiteX0" fmla="*/ 624417 w 7122584"/>
              <a:gd name="connsiteY0" fmla="*/ 4318000 h 4318000"/>
              <a:gd name="connsiteX1" fmla="*/ 7076017 w 7122584"/>
              <a:gd name="connsiteY1" fmla="*/ 3517900 h 4318000"/>
              <a:gd name="connsiteX2" fmla="*/ 345017 w 7122584"/>
              <a:gd name="connsiteY2" fmla="*/ 1790700 h 4318000"/>
              <a:gd name="connsiteX3" fmla="*/ 6580717 w 7122584"/>
              <a:gd name="connsiteY3" fmla="*/ 1435100 h 4318000"/>
              <a:gd name="connsiteX4" fmla="*/ 91017 w 7122584"/>
              <a:gd name="connsiteY4" fmla="*/ 254000 h 4318000"/>
              <a:gd name="connsiteX5" fmla="*/ 6034617 w 7122584"/>
              <a:gd name="connsiteY5" fmla="*/ 0 h 4318000"/>
              <a:gd name="connsiteX6" fmla="*/ 6034617 w 7122584"/>
              <a:gd name="connsiteY6" fmla="*/ 0 h 431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22584" h="4318000">
                <a:moveTo>
                  <a:pt x="624417" y="4318000"/>
                </a:moveTo>
                <a:cubicBezTo>
                  <a:pt x="3873500" y="4128558"/>
                  <a:pt x="7122584" y="3939117"/>
                  <a:pt x="7076017" y="3517900"/>
                </a:cubicBezTo>
                <a:cubicBezTo>
                  <a:pt x="7029450" y="3096683"/>
                  <a:pt x="427567" y="2137833"/>
                  <a:pt x="345017" y="1790700"/>
                </a:cubicBezTo>
                <a:cubicBezTo>
                  <a:pt x="262467" y="1443567"/>
                  <a:pt x="6623050" y="1691217"/>
                  <a:pt x="6580717" y="1435100"/>
                </a:cubicBezTo>
                <a:cubicBezTo>
                  <a:pt x="6538384" y="1178983"/>
                  <a:pt x="182034" y="493183"/>
                  <a:pt x="91017" y="254000"/>
                </a:cubicBezTo>
                <a:cubicBezTo>
                  <a:pt x="0" y="14817"/>
                  <a:pt x="6034617" y="0"/>
                  <a:pt x="6034617" y="0"/>
                </a:cubicBezTo>
                <a:lnTo>
                  <a:pt x="6034617" y="0"/>
                </a:lnTo>
              </a:path>
            </a:pathLst>
          </a:custGeom>
          <a:noFill/>
          <a:ln w="76200" cap="flat" cmpd="sng" algn="ctr">
            <a:solidFill>
              <a:srgbClr val="00B05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724997" name="Picture 5"/>
          <p:cNvPicPr>
            <a:picLocks noChangeAspect="1" noChangeArrowheads="1"/>
          </p:cNvPicPr>
          <p:nvPr/>
        </p:nvPicPr>
        <p:blipFill>
          <a:blip r:embed="rId7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482400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 rot="764095">
            <a:off x="7402045" y="3496689"/>
            <a:ext cx="1393983" cy="1836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TextBox 27"/>
          <p:cNvSpPr txBox="1"/>
          <p:nvPr/>
        </p:nvSpPr>
        <p:spPr>
          <a:xfrm rot="533909">
            <a:off x="7116033" y="2211439"/>
            <a:ext cx="1042341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200" b="1" dirty="0" smtClean="0"/>
              <a:t>Training, Orientation</a:t>
            </a:r>
            <a:endParaRPr lang="en-US" sz="1200" b="1" dirty="0"/>
          </a:p>
        </p:txBody>
      </p:sp>
      <p:sp>
        <p:nvSpPr>
          <p:cNvPr id="29" name="TextBox 28"/>
          <p:cNvSpPr txBox="1"/>
          <p:nvPr/>
        </p:nvSpPr>
        <p:spPr>
          <a:xfrm rot="20744729">
            <a:off x="265344" y="2413536"/>
            <a:ext cx="1119181" cy="665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Analyze &amp; Mitigate the Hazards</a:t>
            </a:r>
            <a:endParaRPr lang="en-US" sz="1200" b="1" dirty="0"/>
          </a:p>
        </p:txBody>
      </p:sp>
      <p:sp>
        <p:nvSpPr>
          <p:cNvPr id="30" name="TextBox 29"/>
          <p:cNvSpPr txBox="1"/>
          <p:nvPr/>
        </p:nvSpPr>
        <p:spPr>
          <a:xfrm rot="816164">
            <a:off x="7605290" y="3930723"/>
            <a:ext cx="105494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 smtClean="0"/>
              <a:t>Plan the Job</a:t>
            </a:r>
            <a:endParaRPr lang="en-US" sz="1700" b="1" dirty="0"/>
          </a:p>
        </p:txBody>
      </p:sp>
      <p:sp>
        <p:nvSpPr>
          <p:cNvPr id="31" name="TextBox 30"/>
          <p:cNvSpPr txBox="1"/>
          <p:nvPr/>
        </p:nvSpPr>
        <p:spPr>
          <a:xfrm rot="21391516">
            <a:off x="323404" y="946202"/>
            <a:ext cx="10690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 smtClean="0"/>
              <a:t>Inform &amp; Coordinate with Adjacent Activities</a:t>
            </a:r>
            <a:endParaRPr lang="en-US" sz="900" b="1" dirty="0"/>
          </a:p>
        </p:txBody>
      </p:sp>
      <p:pic>
        <p:nvPicPr>
          <p:cNvPr id="34" name="Picture 5"/>
          <p:cNvPicPr>
            <a:picLocks noChangeAspect="1" noChangeArrowheads="1"/>
          </p:cNvPicPr>
          <p:nvPr/>
        </p:nvPicPr>
        <p:blipFill>
          <a:blip r:embed="rId8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482400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 rot="21436376">
            <a:off x="332683" y="783180"/>
            <a:ext cx="1035175" cy="1196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" name="Text Box 44"/>
          <p:cNvSpPr txBox="1">
            <a:spLocks noChangeArrowheads="1"/>
          </p:cNvSpPr>
          <p:nvPr/>
        </p:nvSpPr>
        <p:spPr bwMode="auto">
          <a:xfrm>
            <a:off x="1828800" y="836612"/>
            <a:ext cx="48006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800" b="1" i="1" dirty="0">
                <a:solidFill>
                  <a:srgbClr val="660066"/>
                </a:solidFill>
              </a:rPr>
              <a:t>Basic human nature leads us to take the most direct path to a goal: the straightest possible route.</a:t>
            </a:r>
          </a:p>
        </p:txBody>
      </p:sp>
      <p:sp>
        <p:nvSpPr>
          <p:cNvPr id="42" name="Text Box 45"/>
          <p:cNvSpPr txBox="1">
            <a:spLocks noChangeArrowheads="1"/>
          </p:cNvSpPr>
          <p:nvPr/>
        </p:nvSpPr>
        <p:spPr bwMode="auto">
          <a:xfrm>
            <a:off x="1600200" y="5791200"/>
            <a:ext cx="6248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800" b="1" i="1" dirty="0">
                <a:solidFill>
                  <a:srgbClr val="0000CC"/>
                </a:solidFill>
              </a:rPr>
              <a:t>This is rarely the safest path, however.  Doing a job safely is an </a:t>
            </a:r>
            <a:r>
              <a:rPr lang="en-US" sz="1800" b="1" i="1" u="sng" dirty="0">
                <a:solidFill>
                  <a:srgbClr val="0000CC"/>
                </a:solidFill>
              </a:rPr>
              <a:t>intentional action</a:t>
            </a:r>
            <a:r>
              <a:rPr lang="en-US" sz="1800" b="1" i="1" dirty="0">
                <a:solidFill>
                  <a:srgbClr val="0000CC"/>
                </a:solidFill>
              </a:rPr>
              <a:t> – to override our “hard-wired” instinct for the </a:t>
            </a:r>
            <a:r>
              <a:rPr lang="en-US" sz="1800" b="1" i="1" dirty="0" smtClean="0">
                <a:solidFill>
                  <a:srgbClr val="0000CC"/>
                </a:solidFill>
              </a:rPr>
              <a:t>most direct.</a:t>
            </a:r>
            <a:endParaRPr lang="en-US" sz="1800" b="1" i="1" dirty="0">
              <a:solidFill>
                <a:srgbClr val="0000CC"/>
              </a:solidFill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1600200" y="1828800"/>
            <a:ext cx="5410200" cy="3657600"/>
          </a:xfrm>
          <a:prstGeom prst="straightConnector1">
            <a:avLst/>
          </a:prstGeom>
          <a:ln w="76200">
            <a:solidFill>
              <a:srgbClr val="FF0000"/>
            </a:solidFill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2286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“How We Work”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D70CD-48BD-4047-B167-800D051F8AA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“How We Work Here”</a:t>
            </a:r>
            <a:endParaRPr lang="en-US" dirty="0"/>
          </a:p>
        </p:txBody>
      </p:sp>
      <p:sp>
        <p:nvSpPr>
          <p:cNvPr id="18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74EE7-B38C-426D-AF5C-AF45420A0014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623631" name="Text Box 15"/>
          <p:cNvSpPr txBox="1">
            <a:spLocks noChangeArrowheads="1"/>
          </p:cNvSpPr>
          <p:nvPr/>
        </p:nvSpPr>
        <p:spPr bwMode="auto">
          <a:xfrm>
            <a:off x="152400" y="1235075"/>
            <a:ext cx="32004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77800" indent="-114300">
              <a:spcBef>
                <a:spcPct val="60000"/>
              </a:spcBef>
              <a:buFontTx/>
              <a:buChar char="•"/>
            </a:pPr>
            <a:r>
              <a:rPr lang="en-US" sz="1400" b="1" i="1" dirty="0">
                <a:solidFill>
                  <a:srgbClr val="0000CC"/>
                </a:solidFill>
              </a:rPr>
              <a:t>Use your experience and others’ advice to anticipate hazards.</a:t>
            </a:r>
            <a:endParaRPr lang="en-US" sz="1400" dirty="0">
              <a:solidFill>
                <a:srgbClr val="0000CC"/>
              </a:solidFill>
            </a:endParaRPr>
          </a:p>
        </p:txBody>
      </p:sp>
      <p:sp>
        <p:nvSpPr>
          <p:cNvPr id="623629" name="Rectangle 13"/>
          <p:cNvSpPr>
            <a:spLocks noChangeArrowheads="1"/>
          </p:cNvSpPr>
          <p:nvPr/>
        </p:nvSpPr>
        <p:spPr bwMode="auto">
          <a:xfrm>
            <a:off x="2286001" y="762000"/>
            <a:ext cx="441959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sz="2000" b="1" i="1" dirty="0">
                <a:solidFill>
                  <a:srgbClr val="660066"/>
                </a:solidFill>
              </a:rPr>
              <a:t>Integrated Safety Management (ISM)</a:t>
            </a:r>
          </a:p>
        </p:txBody>
      </p:sp>
      <p:sp>
        <p:nvSpPr>
          <p:cNvPr id="623632" name="Text Box 16"/>
          <p:cNvSpPr txBox="1">
            <a:spLocks noChangeArrowheads="1"/>
          </p:cNvSpPr>
          <p:nvPr/>
        </p:nvSpPr>
        <p:spPr bwMode="auto">
          <a:xfrm>
            <a:off x="5699125" y="1235075"/>
            <a:ext cx="33686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77800" indent="-177800">
              <a:spcBef>
                <a:spcPct val="60000"/>
              </a:spcBef>
              <a:buFontTx/>
              <a:buChar char="•"/>
            </a:pPr>
            <a:r>
              <a:rPr lang="en-US" sz="1400" b="1" i="1" dirty="0">
                <a:solidFill>
                  <a:srgbClr val="0000CC"/>
                </a:solidFill>
              </a:rPr>
              <a:t>Include safety aspects as if they were tools or materials.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417512" y="1538287"/>
            <a:ext cx="8345488" cy="5167313"/>
            <a:chOff x="0" y="914400"/>
            <a:chExt cx="8345488" cy="5167313"/>
          </a:xfrm>
        </p:grpSpPr>
        <p:sp>
          <p:nvSpPr>
            <p:cNvPr id="623618" name="Oval 2"/>
            <p:cNvSpPr>
              <a:spLocks noChangeArrowheads="1"/>
            </p:cNvSpPr>
            <p:nvPr/>
          </p:nvSpPr>
          <p:spPr bwMode="auto">
            <a:xfrm>
              <a:off x="1184275" y="1190625"/>
              <a:ext cx="5781675" cy="4424363"/>
            </a:xfrm>
            <a:prstGeom prst="ellipse">
              <a:avLst/>
            </a:prstGeom>
            <a:noFill/>
            <a:ln w="1016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623619" name="Rectangle 3"/>
            <p:cNvSpPr>
              <a:spLocks noChangeArrowheads="1"/>
            </p:cNvSpPr>
            <p:nvPr/>
          </p:nvSpPr>
          <p:spPr bwMode="auto">
            <a:xfrm>
              <a:off x="3352800" y="914400"/>
              <a:ext cx="1676400" cy="611188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lIns="0" tIns="44450" rIns="0" bIns="44450">
              <a:spAutoFit/>
            </a:bodyPr>
            <a:lstStyle/>
            <a:p>
              <a:pPr algn="ctr" eaLnBrk="0" hangingPunct="0">
                <a:lnSpc>
                  <a:spcPct val="90000"/>
                </a:lnSpc>
              </a:pPr>
              <a:r>
                <a:rPr lang="en-US" sz="2000" b="1" i="1" dirty="0">
                  <a:solidFill>
                    <a:srgbClr val="FF0000"/>
                  </a:solidFill>
                </a:rPr>
                <a:t>Plan/Design </a:t>
              </a:r>
              <a:r>
                <a:rPr lang="en-US" sz="1800" i="1" dirty="0">
                  <a:solidFill>
                    <a:srgbClr val="FF0000"/>
                  </a:solidFill>
                </a:rPr>
                <a:t>the job</a:t>
              </a:r>
            </a:p>
          </p:txBody>
        </p:sp>
        <p:sp>
          <p:nvSpPr>
            <p:cNvPr id="623620" name="Rectangle 4"/>
            <p:cNvSpPr>
              <a:spLocks noChangeArrowheads="1"/>
            </p:cNvSpPr>
            <p:nvPr/>
          </p:nvSpPr>
          <p:spPr bwMode="auto">
            <a:xfrm>
              <a:off x="5867400" y="3200400"/>
              <a:ext cx="2478088" cy="609600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lIns="0" tIns="0" rIns="0" bIns="0"/>
            <a:lstStyle/>
            <a:p>
              <a:pPr algn="ctr" eaLnBrk="0" hangingPunct="0">
                <a:lnSpc>
                  <a:spcPct val="90000"/>
                </a:lnSpc>
              </a:pPr>
              <a:r>
                <a:rPr lang="en-US" sz="2000" b="1" i="1" dirty="0">
                  <a:solidFill>
                    <a:srgbClr val="FF0000"/>
                  </a:solidFill>
                </a:rPr>
                <a:t>Do </a:t>
              </a:r>
              <a:r>
                <a:rPr lang="en-US" sz="1800" i="1" dirty="0">
                  <a:solidFill>
                    <a:srgbClr val="FF0000"/>
                  </a:solidFill>
                </a:rPr>
                <a:t>the work according to the plan</a:t>
              </a:r>
            </a:p>
          </p:txBody>
        </p:sp>
        <p:sp>
          <p:nvSpPr>
            <p:cNvPr id="623621" name="Rectangle 5"/>
            <p:cNvSpPr>
              <a:spLocks noChangeArrowheads="1"/>
            </p:cNvSpPr>
            <p:nvPr/>
          </p:nvSpPr>
          <p:spPr bwMode="auto">
            <a:xfrm>
              <a:off x="152400" y="3124200"/>
              <a:ext cx="2124075" cy="611188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>
              <a:spAutoFit/>
            </a:bodyPr>
            <a:lstStyle/>
            <a:p>
              <a:pPr algn="ctr" eaLnBrk="0" hangingPunct="0">
                <a:lnSpc>
                  <a:spcPct val="90000"/>
                </a:lnSpc>
              </a:pPr>
              <a:r>
                <a:rPr lang="en-US" sz="2000" b="1" i="1" dirty="0">
                  <a:solidFill>
                    <a:srgbClr val="FF0000"/>
                  </a:solidFill>
                </a:rPr>
                <a:t>Act </a:t>
              </a:r>
            </a:p>
            <a:p>
              <a:pPr algn="ctr" eaLnBrk="0" hangingPunct="0">
                <a:lnSpc>
                  <a:spcPct val="90000"/>
                </a:lnSpc>
              </a:pPr>
              <a:r>
                <a:rPr lang="en-US" sz="1800" i="1" dirty="0">
                  <a:solidFill>
                    <a:srgbClr val="FF0000"/>
                  </a:solidFill>
                </a:rPr>
                <a:t>to adjust your plan</a:t>
              </a:r>
            </a:p>
          </p:txBody>
        </p:sp>
        <p:sp>
          <p:nvSpPr>
            <p:cNvPr id="623622" name="AutoShape 6"/>
            <p:cNvSpPr>
              <a:spLocks noChangeArrowheads="1"/>
            </p:cNvSpPr>
            <p:nvPr/>
          </p:nvSpPr>
          <p:spPr bwMode="auto">
            <a:xfrm rot="2224767" flipH="1">
              <a:off x="1400175" y="4486275"/>
              <a:ext cx="1042988" cy="603250"/>
            </a:xfrm>
            <a:prstGeom prst="rightArrow">
              <a:avLst>
                <a:gd name="adj1" fmla="val 50000"/>
                <a:gd name="adj2" fmla="val 86455"/>
              </a:avLst>
            </a:prstGeom>
            <a:solidFill>
              <a:srgbClr val="00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623623" name="AutoShape 7"/>
            <p:cNvSpPr>
              <a:spLocks noChangeArrowheads="1"/>
            </p:cNvSpPr>
            <p:nvPr/>
          </p:nvSpPr>
          <p:spPr bwMode="auto">
            <a:xfrm rot="13330001" flipH="1">
              <a:off x="5907088" y="1762125"/>
              <a:ext cx="989012" cy="649288"/>
            </a:xfrm>
            <a:prstGeom prst="rightArrow">
              <a:avLst>
                <a:gd name="adj1" fmla="val 50000"/>
                <a:gd name="adj2" fmla="val 76168"/>
              </a:avLst>
            </a:prstGeom>
            <a:solidFill>
              <a:srgbClr val="00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623624" name="AutoShape 8"/>
            <p:cNvSpPr>
              <a:spLocks noChangeArrowheads="1"/>
            </p:cNvSpPr>
            <p:nvPr/>
          </p:nvSpPr>
          <p:spPr bwMode="auto">
            <a:xfrm rot="19506394" flipH="1">
              <a:off x="5595938" y="4594225"/>
              <a:ext cx="1062037" cy="679450"/>
            </a:xfrm>
            <a:prstGeom prst="rightArrow">
              <a:avLst>
                <a:gd name="adj1" fmla="val 50000"/>
                <a:gd name="adj2" fmla="val 78161"/>
              </a:avLst>
            </a:prstGeom>
            <a:solidFill>
              <a:srgbClr val="00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623626" name="Rectangle 10"/>
            <p:cNvSpPr>
              <a:spLocks noChangeArrowheads="1"/>
            </p:cNvSpPr>
            <p:nvPr/>
          </p:nvSpPr>
          <p:spPr bwMode="auto">
            <a:xfrm>
              <a:off x="3352800" y="5340350"/>
              <a:ext cx="1417637" cy="393700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lIns="0" tIns="44450" rIns="0" bIns="44450">
              <a:spAutoFit/>
            </a:bodyPr>
            <a:lstStyle/>
            <a:p>
              <a:pPr algn="ctr" eaLnBrk="0" hangingPunct="0"/>
              <a:r>
                <a:rPr lang="en-US" sz="2000" b="1" i="1" dirty="0">
                  <a:solidFill>
                    <a:srgbClr val="FF0000"/>
                  </a:solidFill>
                </a:rPr>
                <a:t>Check:  </a:t>
              </a:r>
            </a:p>
          </p:txBody>
        </p:sp>
        <p:sp>
          <p:nvSpPr>
            <p:cNvPr id="623627" name="Text Box 11"/>
            <p:cNvSpPr txBox="1">
              <a:spLocks noChangeArrowheads="1"/>
            </p:cNvSpPr>
            <p:nvPr/>
          </p:nvSpPr>
          <p:spPr bwMode="auto">
            <a:xfrm>
              <a:off x="2133600" y="5715000"/>
              <a:ext cx="471805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800" i="1" dirty="0">
                  <a:solidFill>
                    <a:srgbClr val="FF0000"/>
                  </a:solidFill>
                </a:rPr>
                <a:t>Is it working?  Did you overlook something?</a:t>
              </a:r>
              <a:endParaRPr lang="en-US" sz="1800" dirty="0"/>
            </a:p>
          </p:txBody>
        </p:sp>
        <p:sp>
          <p:nvSpPr>
            <p:cNvPr id="623628" name="Text Box 12"/>
            <p:cNvSpPr txBox="1">
              <a:spLocks noChangeArrowheads="1"/>
            </p:cNvSpPr>
            <p:nvPr/>
          </p:nvSpPr>
          <p:spPr bwMode="auto">
            <a:xfrm>
              <a:off x="2590800" y="1752600"/>
              <a:ext cx="3048000" cy="3097213"/>
            </a:xfrm>
            <a:prstGeom prst="rect">
              <a:avLst/>
            </a:prstGeom>
            <a:solidFill>
              <a:srgbClr val="FFFF99"/>
            </a:solidFill>
            <a:ln w="28575">
              <a:solidFill>
                <a:srgbClr val="FF99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marL="233363" indent="-233363" eaLnBrk="0" hangingPunct="0"/>
              <a:r>
                <a:rPr lang="en-US" sz="1600" b="1" i="1" u="sng" dirty="0"/>
                <a:t>5 Core Functions of ISM:</a:t>
              </a:r>
            </a:p>
            <a:p>
              <a:pPr marL="233363" indent="-233363" eaLnBrk="0" hangingPunct="0">
                <a:spcBef>
                  <a:spcPct val="65000"/>
                </a:spcBef>
                <a:buFontTx/>
                <a:buAutoNum type="arabicPeriod"/>
              </a:pPr>
              <a:r>
                <a:rPr lang="en-US" sz="1400" b="1" i="1" dirty="0"/>
                <a:t>Define the scope of work;</a:t>
              </a:r>
              <a:endParaRPr lang="en-US" sz="1400" b="1" dirty="0"/>
            </a:p>
            <a:p>
              <a:pPr marL="233363" indent="-233363" eaLnBrk="0" hangingPunct="0">
                <a:spcBef>
                  <a:spcPct val="30000"/>
                </a:spcBef>
                <a:buFontTx/>
                <a:buAutoNum type="arabicPeriod"/>
              </a:pPr>
              <a:r>
                <a:rPr lang="en-US" sz="1400" b="1" i="1" dirty="0"/>
                <a:t>Identify and analyze hazards associated with the work;</a:t>
              </a:r>
            </a:p>
            <a:p>
              <a:pPr marL="233363" indent="-233363" eaLnBrk="0" hangingPunct="0">
                <a:spcBef>
                  <a:spcPct val="30000"/>
                </a:spcBef>
                <a:buFontTx/>
                <a:buAutoNum type="arabicPeriod"/>
              </a:pPr>
              <a:r>
                <a:rPr lang="en-US" sz="1400" b="1" i="1" dirty="0"/>
                <a:t>Develop and implement hazard controls;</a:t>
              </a:r>
            </a:p>
            <a:p>
              <a:pPr marL="233363" indent="-233363" eaLnBrk="0" hangingPunct="0">
                <a:spcBef>
                  <a:spcPct val="30000"/>
                </a:spcBef>
                <a:buFontTx/>
                <a:buAutoNum type="arabicPeriod"/>
              </a:pPr>
              <a:r>
                <a:rPr lang="en-US" sz="1400" b="1" i="1" dirty="0"/>
                <a:t>Perform work within controls; and</a:t>
              </a:r>
            </a:p>
            <a:p>
              <a:pPr marL="233363" indent="-233363" eaLnBrk="0" hangingPunct="0">
                <a:spcBef>
                  <a:spcPct val="30000"/>
                </a:spcBef>
                <a:buFontTx/>
                <a:buAutoNum type="arabicPeriod"/>
              </a:pPr>
              <a:r>
                <a:rPr lang="en-US" sz="1400" b="1" i="1" dirty="0"/>
                <a:t>Provide feedback on adequacy of controls and continue to improve safety management.</a:t>
              </a:r>
              <a:endParaRPr lang="en-US" sz="1400" b="1" dirty="0"/>
            </a:p>
            <a:p>
              <a:pPr marL="233363" indent="-233363" eaLnBrk="0" hangingPunct="0"/>
              <a:endParaRPr lang="en-US" sz="1400" b="1" dirty="0"/>
            </a:p>
          </p:txBody>
        </p:sp>
        <p:sp>
          <p:nvSpPr>
            <p:cNvPr id="623630" name="AutoShape 14"/>
            <p:cNvSpPr>
              <a:spLocks noChangeArrowheads="1"/>
            </p:cNvSpPr>
            <p:nvPr/>
          </p:nvSpPr>
          <p:spPr bwMode="auto">
            <a:xfrm rot="8359338" flipH="1">
              <a:off x="914400" y="1524000"/>
              <a:ext cx="2030413" cy="950913"/>
            </a:xfrm>
            <a:prstGeom prst="rightArrow">
              <a:avLst>
                <a:gd name="adj1" fmla="val 50000"/>
                <a:gd name="adj2" fmla="val 106771"/>
              </a:avLst>
            </a:prstGeom>
            <a:solidFill>
              <a:srgbClr val="00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 eaLnBrk="0" hangingPunct="0">
                <a:lnSpc>
                  <a:spcPct val="70000"/>
                </a:lnSpc>
              </a:pPr>
              <a:r>
                <a:rPr lang="en-US" sz="1600" b="1" i="1" dirty="0"/>
                <a:t>Feedback for </a:t>
              </a:r>
            </a:p>
            <a:p>
              <a:pPr algn="ctr" eaLnBrk="0" hangingPunct="0">
                <a:lnSpc>
                  <a:spcPct val="70000"/>
                </a:lnSpc>
              </a:pPr>
              <a:r>
                <a:rPr lang="en-US" sz="1600" b="1" i="1" dirty="0"/>
                <a:t>improvement</a:t>
              </a:r>
            </a:p>
          </p:txBody>
        </p:sp>
        <p:sp>
          <p:nvSpPr>
            <p:cNvPr id="623633" name="Text Box 17"/>
            <p:cNvSpPr txBox="1">
              <a:spLocks noChangeArrowheads="1"/>
            </p:cNvSpPr>
            <p:nvPr/>
          </p:nvSpPr>
          <p:spPr bwMode="auto">
            <a:xfrm>
              <a:off x="0" y="4572000"/>
              <a:ext cx="1676400" cy="942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marL="114300" indent="-114300">
                <a:spcBef>
                  <a:spcPct val="60000"/>
                </a:spcBef>
                <a:buFontTx/>
                <a:buChar char="•"/>
              </a:pPr>
              <a:r>
                <a:rPr lang="en-US" sz="1400" b="1" i="1" dirty="0">
                  <a:solidFill>
                    <a:srgbClr val="0000CC"/>
                  </a:solidFill>
                </a:rPr>
                <a:t>If conditions change, or you think the plan isn’t adequate…</a:t>
              </a:r>
              <a:endParaRPr lang="en-US" sz="1400" dirty="0">
                <a:solidFill>
                  <a:srgbClr val="0000CC"/>
                </a:solidFill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11708</TotalTime>
  <Words>813</Words>
  <Application>Microsoft Office PowerPoint</Application>
  <PresentationFormat>On-screen Show (4:3)</PresentationFormat>
  <Paragraphs>136</Paragraphs>
  <Slides>17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All-Hands Safety Meeting  and Stand-Down</vt:lpstr>
      <vt:lpstr>Outline</vt:lpstr>
      <vt:lpstr>Why We Are Here?</vt:lpstr>
      <vt:lpstr>Why We Are Here (cont.)</vt:lpstr>
      <vt:lpstr>Engineer Division Notable Event Root Cause  and Contributing Causes Data, 2010-2015</vt:lpstr>
      <vt:lpstr>A Reminder - Jefferson Lab’s Safety “Mantra”</vt:lpstr>
      <vt:lpstr>  How do we work here?    </vt:lpstr>
      <vt:lpstr>“How We Work”</vt:lpstr>
      <vt:lpstr>“How We Work Here”</vt:lpstr>
      <vt:lpstr>Define the Scope of Work</vt:lpstr>
      <vt:lpstr>Analyze the Hazards</vt:lpstr>
      <vt:lpstr>Develop and Implement Hazard Controls</vt:lpstr>
      <vt:lpstr>Perform Work Within Controls </vt:lpstr>
      <vt:lpstr>Feedback and Continuous Improvement</vt:lpstr>
      <vt:lpstr>Take Aways</vt:lpstr>
      <vt:lpstr>What Next?</vt:lpstr>
      <vt:lpstr>Detailed Discussions</vt:lpstr>
    </vt:vector>
  </TitlesOfParts>
  <Company>Jefferson Science Associates, LLC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cjohnson</dc:creator>
  <cp:lastModifiedBy>Will Oren</cp:lastModifiedBy>
  <cp:revision>204</cp:revision>
  <dcterms:created xsi:type="dcterms:W3CDTF">2010-08-30T18:54:10Z</dcterms:created>
  <dcterms:modified xsi:type="dcterms:W3CDTF">2016-07-28T17:05:18Z</dcterms:modified>
</cp:coreProperties>
</file>