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C1D23-D25E-450A-B13A-3695A7833449}" v="21" dt="2023-09-26T15:59:29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D0CC1D23-D25E-450A-B13A-3695A7833449}"/>
    <pc:docChg chg="undo custSel addSld modSld sldOrd">
      <pc:chgData name="Gnanvo, Kondo (kg6cq)" userId="cf2a00cd-5d4a-477d-a52f-af039bcf1853" providerId="ADAL" clId="{D0CC1D23-D25E-450A-B13A-3695A7833449}" dt="2023-09-26T16:01:03.113" v="4873" actId="20577"/>
      <pc:docMkLst>
        <pc:docMk/>
      </pc:docMkLst>
      <pc:sldChg chg="modSp mod">
        <pc:chgData name="Gnanvo, Kondo (kg6cq)" userId="cf2a00cd-5d4a-477d-a52f-af039bcf1853" providerId="ADAL" clId="{D0CC1D23-D25E-450A-B13A-3695A7833449}" dt="2023-09-26T15:54:06.158" v="4605" actId="20577"/>
        <pc:sldMkLst>
          <pc:docMk/>
          <pc:sldMk cId="27556663" sldId="256"/>
        </pc:sldMkLst>
        <pc:spChg chg="mod">
          <ac:chgData name="Gnanvo, Kondo (kg6cq)" userId="cf2a00cd-5d4a-477d-a52f-af039bcf1853" providerId="ADAL" clId="{D0CC1D23-D25E-450A-B13A-3695A7833449}" dt="2023-09-26T15:54:06.158" v="4605" actId="20577"/>
          <ac:spMkLst>
            <pc:docMk/>
            <pc:sldMk cId="27556663" sldId="256"/>
            <ac:spMk id="5" creationId="{334B5215-CE92-4649-9A88-E434AA1EA08B}"/>
          </ac:spMkLst>
        </pc:spChg>
      </pc:sldChg>
      <pc:sldChg chg="modSp mod ord">
        <pc:chgData name="Gnanvo, Kondo (kg6cq)" userId="cf2a00cd-5d4a-477d-a52f-af039bcf1853" providerId="ADAL" clId="{D0CC1D23-D25E-450A-B13A-3695A7833449}" dt="2023-09-26T15:40:05.306" v="3519" actId="20577"/>
        <pc:sldMkLst>
          <pc:docMk/>
          <pc:sldMk cId="688615249" sldId="257"/>
        </pc:sldMkLst>
        <pc:spChg chg="mod">
          <ac:chgData name="Gnanvo, Kondo (kg6cq)" userId="cf2a00cd-5d4a-477d-a52f-af039bcf1853" providerId="ADAL" clId="{D0CC1D23-D25E-450A-B13A-3695A7833449}" dt="2023-09-26T15:40:05.306" v="3519" actId="20577"/>
          <ac:spMkLst>
            <pc:docMk/>
            <pc:sldMk cId="688615249" sldId="257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6T15:38:32.970" v="3411" actId="20577"/>
        <pc:sldMkLst>
          <pc:docMk/>
          <pc:sldMk cId="459340768" sldId="258"/>
        </pc:sldMkLst>
        <pc:spChg chg="mod">
          <ac:chgData name="Gnanvo, Kondo (kg6cq)" userId="cf2a00cd-5d4a-477d-a52f-af039bcf1853" providerId="ADAL" clId="{D0CC1D23-D25E-450A-B13A-3695A7833449}" dt="2023-09-26T15:20:37.076" v="2396" actId="207"/>
          <ac:spMkLst>
            <pc:docMk/>
            <pc:sldMk cId="459340768" sldId="258"/>
            <ac:spMk id="2" creationId="{BFE36308-6A31-4F7C-8CC2-F0B48BCF8F63}"/>
          </ac:spMkLst>
        </pc:spChg>
        <pc:spChg chg="del mod">
          <ac:chgData name="Gnanvo, Kondo (kg6cq)" userId="cf2a00cd-5d4a-477d-a52f-af039bcf1853" providerId="ADAL" clId="{D0CC1D23-D25E-450A-B13A-3695A7833449}" dt="2023-09-26T15:20:40.799" v="2397" actId="478"/>
          <ac:spMkLst>
            <pc:docMk/>
            <pc:sldMk cId="459340768" sldId="258"/>
            <ac:spMk id="4" creationId="{8403CBA4-FA6A-4EB2-B4EA-7515DF47FA7E}"/>
          </ac:spMkLst>
        </pc:spChg>
        <pc:spChg chg="add mod">
          <ac:chgData name="Gnanvo, Kondo (kg6cq)" userId="cf2a00cd-5d4a-477d-a52f-af039bcf1853" providerId="ADAL" clId="{D0CC1D23-D25E-450A-B13A-3695A7833449}" dt="2023-09-26T15:38:32.970" v="3411" actId="20577"/>
          <ac:spMkLst>
            <pc:docMk/>
            <pc:sldMk cId="459340768" sldId="258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6T15:10:02.849" v="1672" actId="20577"/>
        <pc:sldMkLst>
          <pc:docMk/>
          <pc:sldMk cId="4206879251" sldId="259"/>
        </pc:sldMkLst>
        <pc:spChg chg="mod">
          <ac:chgData name="Gnanvo, Kondo (kg6cq)" userId="cf2a00cd-5d4a-477d-a52f-af039bcf1853" providerId="ADAL" clId="{D0CC1D23-D25E-450A-B13A-3695A7833449}" dt="2023-09-26T15:10:02.849" v="1672" actId="20577"/>
          <ac:spMkLst>
            <pc:docMk/>
            <pc:sldMk cId="4206879251" sldId="259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6T15:51:36.013" v="4559" actId="20577"/>
        <pc:sldMkLst>
          <pc:docMk/>
          <pc:sldMk cId="1597297151" sldId="260"/>
        </pc:sldMkLst>
        <pc:spChg chg="add mod">
          <ac:chgData name="Gnanvo, Kondo (kg6cq)" userId="cf2a00cd-5d4a-477d-a52f-af039bcf1853" providerId="ADAL" clId="{D0CC1D23-D25E-450A-B13A-3695A7833449}" dt="2023-09-26T15:51:36.013" v="4559" actId="20577"/>
          <ac:spMkLst>
            <pc:docMk/>
            <pc:sldMk cId="1597297151" sldId="260"/>
            <ac:spMk id="4" creationId="{8E4C9902-A075-408B-A5EA-064A285485B7}"/>
          </ac:spMkLst>
        </pc:spChg>
        <pc:spChg chg="del">
          <ac:chgData name="Gnanvo, Kondo (kg6cq)" userId="cf2a00cd-5d4a-477d-a52f-af039bcf1853" providerId="ADAL" clId="{D0CC1D23-D25E-450A-B13A-3695A7833449}" dt="2023-09-26T15:38:42.452" v="3413" actId="478"/>
          <ac:spMkLst>
            <pc:docMk/>
            <pc:sldMk cId="1597297151" sldId="260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6T16:01:03.113" v="4873" actId="20577"/>
        <pc:sldMkLst>
          <pc:docMk/>
          <pc:sldMk cId="1051700246" sldId="261"/>
        </pc:sldMkLst>
        <pc:spChg chg="mod">
          <ac:chgData name="Gnanvo, Kondo (kg6cq)" userId="cf2a00cd-5d4a-477d-a52f-af039bcf1853" providerId="ADAL" clId="{D0CC1D23-D25E-450A-B13A-3695A7833449}" dt="2023-09-26T15:58:21.705" v="4608" actId="207"/>
          <ac:spMkLst>
            <pc:docMk/>
            <pc:sldMk cId="1051700246" sldId="261"/>
            <ac:spMk id="2" creationId="{BFE36308-6A31-4F7C-8CC2-F0B48BCF8F63}"/>
          </ac:spMkLst>
        </pc:spChg>
        <pc:spChg chg="mod">
          <ac:chgData name="Gnanvo, Kondo (kg6cq)" userId="cf2a00cd-5d4a-477d-a52f-af039bcf1853" providerId="ADAL" clId="{D0CC1D23-D25E-450A-B13A-3695A7833449}" dt="2023-09-26T16:01:03.113" v="4873" actId="20577"/>
          <ac:spMkLst>
            <pc:docMk/>
            <pc:sldMk cId="1051700246" sldId="261"/>
            <ac:spMk id="4" creationId="{8E4C9902-A075-408B-A5EA-064A28548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CFA1-9E8F-4FAC-9382-EB61227BF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AF0F1-E7CC-4128-9457-20546E861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DC6-1075-40C8-B0D1-30162C6B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9419-5018-4B59-A4CC-7D00EA98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B508A-8326-4C80-8F7F-F6E55B9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6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382-000F-47C2-99EB-1E1AC37F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336C2-1463-4766-91C9-0278C394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4E88-5CCC-49DD-BFAE-8002ECAF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76F8E-2A71-4177-8689-78CAB602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B710-7DFF-467F-8458-E3EF547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12240-B7AC-4789-A82F-54F49C59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DDB6C-4BAA-4575-95BF-BA573574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F188-3263-4E2F-BB98-E8750867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E1C1-665F-46E8-BB4A-28D16EF5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3BF3-5A0E-4EF8-BD5A-DCECFA88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2C5A-EA45-4D92-B32F-2E5DFE2B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A35-F641-49A2-94C9-61BFAC62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1FD51-4649-46BD-AC1E-1A5BA7FC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E578-C264-44B1-B414-7463C59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325A-0AF7-49ED-AB70-62416A27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3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F55B-9E20-4478-9C87-8A81EB3D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9705B-643E-41F9-92D9-C531E855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B17B-6BA6-44EC-AC44-918FB57E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618D-F6E2-4FFF-915C-A643A691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8409-5494-4E32-8CCF-82ED89B9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886C-D663-49FF-ADB6-7A89AA2E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E5E0-00C1-460D-AE5E-92F4F3D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30297-8E06-4A92-A05B-BDB2E4E99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80880-245E-47E4-8BFA-E2939A39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D7DE-415A-483C-845E-3E5964C9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6A11A-9D1D-49BA-9BCE-334D25A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EEDC-9B49-4249-B494-F7C6D4C8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8D5F-3807-4B2E-8E28-17392D27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6C55D-654E-4B5B-A47F-CA9FEC36E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578A8-39C8-4D7D-9FC1-F1C407F7F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ED2B-C90D-4639-B05A-764C541F8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42FF7-23F5-4ED1-B895-171F7FA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53712-B9B3-4B15-AD51-B2260223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416C-8D21-4DE1-ABBD-B57FEDE4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9526-DE6D-415D-BD9D-68F66BEB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4A154-6A3F-4B76-88E2-27EF773B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82152-F767-418C-9CA7-F22CA545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3BFE-A5F0-4422-9287-9AC980C0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4D56B-07CD-4738-9617-3A51A788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0B0B3-B04B-44F8-94BF-41C57600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491DE-6DD1-4C8C-AE34-45464B59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DDBB-4998-4335-BE36-18153951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B1F7-EE1B-4690-9F12-EC19E6F7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C8D3-3B6E-4C7E-8FD5-EC43F186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894B2-767D-4436-9FA7-AA8B54C0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E2A1-524F-4AEF-A314-50E02E55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CC9B-AB81-492F-AA8E-7404BC31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BB41-B7A0-454D-9EA9-8791EA4D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C3CB-A400-4448-816F-A64FFCEDE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B3C2D-3968-4675-AF9F-3BF3D1CD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C497-8E04-4D20-B715-42404A87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0380D-85E9-4F29-A7A5-C2194481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6579-E956-4D47-8855-6D214B74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826B7-3826-4A5F-B8BF-FAF3F577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A40B-3EF8-4F1E-90E0-76561D5D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7CDA-D418-4A7E-83CA-4AC66EEBC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9A7D-C795-42E2-8025-F0A43FEA88A7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D2D9-7D36-43DC-B9F0-887E17922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79F2-C1B6-44E9-8DE5-B1F13CD2D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0FB9DC4-AE6D-4D6F-859A-02339A173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85011"/>
            <a:ext cx="12192000" cy="1291273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Responses to Elke’s email Sept 20</a:t>
            </a:r>
            <a:endParaRPr lang="en-GB" sz="3200" spc="-1" dirty="0">
              <a:solidFill>
                <a:srgbClr val="0070C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334B5215-CE92-4649-9A88-E434AA1EA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12819"/>
            <a:ext cx="12192000" cy="19450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Kondo Gnanvo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behalf of the eRD108 Consortium / DSC Gaseous Trackers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with Project and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leaders 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09/28/2023</a:t>
            </a:r>
          </a:p>
        </p:txBody>
      </p:sp>
    </p:spTree>
    <p:extLst>
      <p:ext uri="{BB962C8B-B14F-4D97-AF65-F5344CB8AC3E}">
        <p14:creationId xmlns:p14="http://schemas.microsoft.com/office/powerpoint/2010/main" val="2755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FFFF00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R&amp;D needs still to be finalized to show that the Standard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discussed on slide 5  of Kondo’s TIC presentation, leftmost column) provides an option for an MPGD tracker for ePIC even if the hit resolution is inadequate. We would also like to see a time estimate needed to complete this R&amp;D.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3CBA4-FA6A-4EB2-B4EA-7515DF47FA7E}"/>
              </a:ext>
            </a:extLst>
          </p:cNvPr>
          <p:cNvSpPr txBox="1"/>
          <p:nvPr/>
        </p:nvSpPr>
        <p:spPr>
          <a:xfrm>
            <a:off x="0" y="1417003"/>
            <a:ext cx="12192001" cy="432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µRWELL with simple 2D strip readout (1 mm pitch / no capacitive-sharing)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area µRWELL modules: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R&amp;D challenges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Satisfy all the constrains from ePIC 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allocated envelop for the Barrel Outer Tracker 2.5 cm volume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material thickness (~1% 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service and cables requirements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resolution ~ 10 – 20 ns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2D strip readout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capacitive sharing because we are not targeting good spatial resolution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for high performance low channel count readout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its is an overkill because the spatial resolution is dominated by the drift gap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1-mm strip pitch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~ 300 µm [1/sqrt (12)] poor nominal resolution but uniform over a broad track angle range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7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FFFF00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R&amp;D needs still to be finalized to show that the Standard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discussed on slide 5  of Kondo’s TIC presentation, leftmost column) provides an option for an MPGD tracker for ePIC even if the hit resolution is inadequate. We would also like to see a time estimate needed to complete this R&amp;D.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3CBA4-FA6A-4EB2-B4EA-7515DF47FA7E}"/>
              </a:ext>
            </a:extLst>
          </p:cNvPr>
          <p:cNvSpPr txBox="1"/>
          <p:nvPr/>
        </p:nvSpPr>
        <p:spPr>
          <a:xfrm>
            <a:off x="0" y="1345883"/>
            <a:ext cx="12192001" cy="530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estimate to complete R&amp;D: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 means large area µRWELL prototypes for barrel Outer Tracker modules and End Cap disk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is ~2 to 2.5 years and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~6 months to finalize the design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~12 months for procurement / fabrication and delivery of the detector parts (mostly from CERN)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~3 months assembly and characterization in participating institutions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~6 months test in beam and analyzing and finalizing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 within eRD108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expressed opinion by several members within eRD108 is that this not a good option for ePIC gaseous trackers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simulation is in our opinion not ready to provide the input needed to validate such choice for the trackers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eRD108 will rally behind the decision by the project and collaboration leaders &amp; build the best detector possible for ePIC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there is very little enthusiasm for the members to work on “poor performance” detector subsystem for ePIC </a:t>
            </a:r>
          </a:p>
        </p:txBody>
      </p:sp>
    </p:spTree>
    <p:extLst>
      <p:ext uri="{BB962C8B-B14F-4D97-AF65-F5344CB8AC3E}">
        <p14:creationId xmlns:p14="http://schemas.microsoft.com/office/powerpoint/2010/main" val="6886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50720"/>
          </a:xfrm>
          <a:solidFill>
            <a:srgbClr val="00B0F0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additional R&amp;D is needed to make a thin-gap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discussed on slide 5 of Kondo’s TIC presentation, 2nd column from the left) an option for an MPGD tracker for ePIC. We want also would like to see a time estimate needed to complete the R&amp;D for a full-size thin-gap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prototype. Again, we note that this should assume the availability of heavy noble gases and the gas should be chose to optimize the stability of the detector.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59122-1728-4494-8AFA-FE1E94411BBD}"/>
              </a:ext>
            </a:extLst>
          </p:cNvPr>
          <p:cNvSpPr txBox="1"/>
          <p:nvPr/>
        </p:nvSpPr>
        <p:spPr>
          <a:xfrm>
            <a:off x="0" y="2280603"/>
            <a:ext cx="12192001" cy="3904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 Gap µRWELL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capacitive-sharing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strip readout (~1 mm pitch)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area µRWELL modules: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R&amp;D challenges as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standard µRWELL +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control of 1-mm drift gap uniformity add a little bit to the challenge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amplification even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limited detector efficiency (&lt; 90%)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resolution &lt; 10 ns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Capacitive-sharing  2D strip readout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trying to achieve good spatial resolution over a wide track angle range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1-mm strip pitch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nominal resolution &lt; 100 µm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Average resolution over angular range ~ 150 µm  targeted performance</a:t>
            </a:r>
          </a:p>
        </p:txBody>
      </p:sp>
    </p:spTree>
    <p:extLst>
      <p:ext uri="{BB962C8B-B14F-4D97-AF65-F5344CB8AC3E}">
        <p14:creationId xmlns:p14="http://schemas.microsoft.com/office/powerpoint/2010/main" val="45934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50720"/>
          </a:xfrm>
          <a:solidFill>
            <a:srgbClr val="00B0F0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additional R&amp;D is needed to make a thin-gap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discussed on slide 5 of Kondo’s TIC presentation, 2nd column from the left) an option for an MPGD tracker for ePIC. We want also would like to see a time estimate needed to complete the R&amp;D for a full-size thin-gap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prototype. Again, we note that this should assume the availability of heavy noble gases and the gas should be chose to optimize the stability of the detector.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C9902-A075-408B-A5EA-064A285485B7}"/>
              </a:ext>
            </a:extLst>
          </p:cNvPr>
          <p:cNvSpPr txBox="1"/>
          <p:nvPr/>
        </p:nvSpPr>
        <p:spPr>
          <a:xfrm>
            <a:off x="-1" y="1949703"/>
            <a:ext cx="12192001" cy="481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estimate to complete R&amp;D: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similar  timeline for R&amp;D to standard µRWELL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is ~2 to 2.5 years and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complication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heavy gas cost and availability (during R&amp;D phase)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non available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8k$ small Kr-bottle last 8h during June 2023 small thin gap prototypes beam test at Fermilab </a:t>
            </a:r>
          </a:p>
          <a:p>
            <a:pPr marL="1257300" lvl="2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 would be delayed by the heavy gas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then everything depends on how we define completing the R&amp;D effort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 within eRD108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some reservation regarding single amplification thin gap even with heavy gas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Pushing the gain from the µRWELL device to reach a good level S/N for time and position resolution performance will very likely lead to operating the detectors at their stability limit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There won’t be any degree of freedom regarding the operating HV of the detectors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This might not be way to approach a detector subsystem that will be installed in a collider experiment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50720"/>
          </a:xfrm>
          <a:solidFill>
            <a:srgbClr val="E50BCB">
              <a:alpha val="44706"/>
            </a:srgb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parallel to developing the requested information about remaining R&amp;D, Matt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Posik’s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simulation studies should be pursued because they will guide how small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μRWell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gap needs to be, i.e., maybe can one live with a drift gap of 2mm instead of 1mm.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C9902-A075-408B-A5EA-064A285485B7}"/>
              </a:ext>
            </a:extLst>
          </p:cNvPr>
          <p:cNvSpPr txBox="1"/>
          <p:nvPr/>
        </p:nvSpPr>
        <p:spPr>
          <a:xfrm>
            <a:off x="-1" y="1949703"/>
            <a:ext cx="12192001" cy="242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2-mm “thin gap” µRWELL does not make much sense in the context we are talking to 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basically the worse both worlds 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ideally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go below 1 mm is this is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technically feasible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2" ma:contentTypeDescription="Create a new document." ma:contentTypeScope="" ma:versionID="55540f45db6ca9e88c1807f0ec14e25b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221ba6d3e2ad58dd0c218ac104025e3d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5FC60-ABB7-4E46-A488-C14A8BF86A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C3B885-EEAD-4D51-A880-20F8CF786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4CD5E-DA11-4BF5-A960-4DBB8548A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985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Responses to Elke’s email Sept 20</vt:lpstr>
      <vt:lpstr>1. What R&amp;D needs still to be finalized to show that the Standard μRWell (as discussed on slide 5  of Kondo’s TIC presentation, leftmost column) provides an option for an MPGD tracker for ePIC even if the hit resolution is inadequate. We would also like to see a time estimate needed to complete this R&amp;D.</vt:lpstr>
      <vt:lpstr>1. What R&amp;D needs still to be finalized to show that the Standard μRWell (as discussed on slide 5  of Kondo’s TIC presentation, leftmost column) provides an option for an MPGD tracker for ePIC even if the hit resolution is inadequate. We would also like to see a time estimate needed to complete this R&amp;D.</vt:lpstr>
      <vt:lpstr>2. What additional R&amp;D is needed to make a thin-gap μRWell (as discussed on slide 5 of Kondo’s TIC presentation, 2nd column from the left) an option for an MPGD tracker for ePIC. We want also would like to see a time estimate needed to complete the R&amp;D for a full-size thin-gap μRWell prototype. Again, we note that this should assume the availability of heavy noble gases and the gas should be chose to optimize the stability of the detector. </vt:lpstr>
      <vt:lpstr>2. What additional R&amp;D is needed to make a thin-gap μRWell (as discussed on slide 5 of Kondo’s TIC presentation, 2nd column from the left) an option for an MPGD tracker for ePIC. We want also would like to see a time estimate needed to complete the R&amp;D for a full-size thin-gap μRWell prototype. Again, we note that this should assume the availability of heavy noble gases and the gas should be chose to optimize the stability of the detector. </vt:lpstr>
      <vt:lpstr>In parallel to developing the requested information about remaining R&amp;D, Matt Posik’s simulation studies should be pursued because they will guide how small the μRWell gap needs to be, i.e., maybe can one live with a drift gap of 2mm instead of 1mm.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Elke’s email Sept 20</dc:title>
  <dc:creator>Gnanvo, Kondo (kg6cq)</dc:creator>
  <cp:lastModifiedBy>Gnanvo, Kondo (kg6cq)</cp:lastModifiedBy>
  <cp:revision>1</cp:revision>
  <dcterms:created xsi:type="dcterms:W3CDTF">2023-09-26T14:43:00Z</dcterms:created>
  <dcterms:modified xsi:type="dcterms:W3CDTF">2023-09-26T16:01:04Z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