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8" r:id="rId3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646" y="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FFA4-7FAC-0C48-931B-91B17CDF2C6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9CA3-D521-A645-A45C-CCF5B427E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2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FFA4-7FAC-0C48-931B-91B17CDF2C6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9CA3-D521-A645-A45C-CCF5B427E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0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FFA4-7FAC-0C48-931B-91B17CDF2C6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9CA3-D521-A645-A45C-CCF5B427E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9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FFA4-7FAC-0C48-931B-91B17CDF2C6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9CA3-D521-A645-A45C-CCF5B427E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4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FFA4-7FAC-0C48-931B-91B17CDF2C6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9CA3-D521-A645-A45C-CCF5B427E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3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FFA4-7FAC-0C48-931B-91B17CDF2C6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9CA3-D521-A645-A45C-CCF5B427E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1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FFA4-7FAC-0C48-931B-91B17CDF2C6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9CA3-D521-A645-A45C-CCF5B427E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0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FFA4-7FAC-0C48-931B-91B17CDF2C6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9CA3-D521-A645-A45C-CCF5B427E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7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FFA4-7FAC-0C48-931B-91B17CDF2C6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9CA3-D521-A645-A45C-CCF5B427E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FFA4-7FAC-0C48-931B-91B17CDF2C6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9CA3-D521-A645-A45C-CCF5B427E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3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FFA4-7FAC-0C48-931B-91B17CDF2C6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9CA3-D521-A645-A45C-CCF5B427E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9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1FFA4-7FAC-0C48-931B-91B17CDF2C6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D9CA3-D521-A645-A45C-CCF5B427E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nl.gov/nsr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TestBeamAvailableAtBNL102424</a:t>
            </a:r>
            <a:br>
              <a:rPr lang="en-US" dirty="0"/>
            </a:br>
            <a:r>
              <a:rPr lang="en-US" dirty="0"/>
              <a:t>Xiaodong Jiang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8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1570"/>
            <a:ext cx="8686800" cy="11012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Test Beam Available at BNL</a:t>
            </a:r>
            <a:br>
              <a:rPr lang="en-US" dirty="0">
                <a:solidFill>
                  <a:srgbClr val="C4523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700" dirty="0"/>
              <a:t> </a:t>
            </a:r>
            <a:r>
              <a:rPr lang="en-US" sz="2000" dirty="0"/>
              <a:t> at the BNL NASA Space Radiation Laboratory (NSRL) beam line</a:t>
            </a:r>
            <a:endParaRPr lang="en-US" sz="2000" dirty="0">
              <a:solidFill>
                <a:srgbClr val="C4523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5" y="942231"/>
            <a:ext cx="8845237" cy="4173315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sz="2000" dirty="0"/>
              <a:t>Beams Available: </a:t>
            </a:r>
          </a:p>
          <a:p>
            <a:pPr lvl="1">
              <a:buFontTx/>
              <a:buChar char="-"/>
            </a:pPr>
            <a:r>
              <a:rPr lang="en-US" sz="1600" dirty="0"/>
              <a:t>Protons: up to 2.5 GeV kinetic energy, 2x10</a:t>
            </a:r>
            <a:r>
              <a:rPr lang="en-US" sz="1600" baseline="30000" dirty="0"/>
              <a:t>11</a:t>
            </a:r>
            <a:r>
              <a:rPr lang="en-US" sz="1600" dirty="0"/>
              <a:t> protons per spill (a Booster extraction spill: 4.2 sec).</a:t>
            </a:r>
          </a:p>
          <a:p>
            <a:pPr lvl="1">
              <a:buFontTx/>
              <a:buChar char="-"/>
            </a:pPr>
            <a:r>
              <a:rPr lang="en-US" sz="1600" dirty="0"/>
              <a:t>Ions (</a:t>
            </a:r>
            <a:r>
              <a:rPr lang="en-US" sz="1600" baseline="-25000" dirty="0"/>
              <a:t>4</a:t>
            </a:r>
            <a:r>
              <a:rPr lang="en-US" sz="1600" dirty="0"/>
              <a:t>He to </a:t>
            </a:r>
            <a:r>
              <a:rPr lang="en-US" sz="1600" baseline="-25000" dirty="0"/>
              <a:t>209</a:t>
            </a:r>
            <a:r>
              <a:rPr lang="en-US" sz="1600" dirty="0"/>
              <a:t>Bi).  For example,  </a:t>
            </a:r>
            <a:r>
              <a:rPr lang="en-US" sz="1600" baseline="-25000" dirty="0"/>
              <a:t>56</a:t>
            </a:r>
            <a:r>
              <a:rPr lang="en-US" sz="1600" dirty="0"/>
              <a:t>Fe kinetic energy up to 1.0 GeV/n, 2x10</a:t>
            </a:r>
            <a:r>
              <a:rPr lang="en-US" sz="1600" baseline="30000" dirty="0"/>
              <a:t>9</a:t>
            </a:r>
            <a:r>
              <a:rPr lang="en-US" sz="1600" dirty="0"/>
              <a:t> Fe-ions per spill.</a:t>
            </a:r>
          </a:p>
          <a:p>
            <a:pPr lvl="1">
              <a:buFontTx/>
              <a:buChar char="-"/>
            </a:pPr>
            <a:r>
              <a:rPr lang="en-US" sz="1600" dirty="0"/>
              <a:t>Quick changes of beam energy and species, in minutes. </a:t>
            </a:r>
          </a:p>
          <a:p>
            <a:pPr>
              <a:buFontTx/>
              <a:buChar char="-"/>
            </a:pPr>
            <a:r>
              <a:rPr lang="en-US" sz="2000" dirty="0"/>
              <a:t>Beam Shapes:</a:t>
            </a:r>
          </a:p>
          <a:p>
            <a:pPr lvl="1">
              <a:buFontTx/>
              <a:buChar char="-"/>
            </a:pPr>
            <a:r>
              <a:rPr lang="en-US" sz="1600" dirty="0"/>
              <a:t>Uniform square beam: 10x10, 20x20, … 60 x 60 cm</a:t>
            </a:r>
            <a:r>
              <a:rPr lang="en-US" sz="1600" baseline="30000" dirty="0"/>
              <a:t>2</a:t>
            </a:r>
          </a:p>
          <a:p>
            <a:pPr lvl="1">
              <a:buFontTx/>
              <a:buChar char="-"/>
            </a:pPr>
            <a:r>
              <a:rPr lang="en-US" sz="1600" dirty="0"/>
              <a:t>or pencil beam ~1 cm spot size.</a:t>
            </a:r>
          </a:p>
          <a:p>
            <a:pPr>
              <a:buFontTx/>
              <a:buChar char="-"/>
            </a:pPr>
            <a:r>
              <a:rPr lang="en-US" sz="2000" dirty="0"/>
              <a:t>Tools and Supports Available: </a:t>
            </a:r>
          </a:p>
          <a:p>
            <a:pPr lvl="1">
              <a:buFontTx/>
              <a:buChar char="-"/>
            </a:pPr>
            <a:r>
              <a:rPr lang="en-US" sz="1600" dirty="0"/>
              <a:t>Remote controlled tables for rotation and positioning</a:t>
            </a:r>
          </a:p>
          <a:p>
            <a:pPr lvl="1">
              <a:buFontTx/>
              <a:buChar char="-"/>
            </a:pPr>
            <a:r>
              <a:rPr lang="en-US" sz="1600" dirty="0"/>
              <a:t>Patch panels for HV, signal, ethernet cables.</a:t>
            </a:r>
          </a:p>
          <a:p>
            <a:pPr lvl="1">
              <a:buFontTx/>
              <a:buChar char="-"/>
            </a:pPr>
            <a:r>
              <a:rPr lang="en-US" sz="1600" dirty="0"/>
              <a:t>Electronics for a trigger setup, a simple DAQ, ADCs TDCs.</a:t>
            </a:r>
          </a:p>
          <a:p>
            <a:pPr>
              <a:buFontTx/>
              <a:buChar char="-"/>
            </a:pPr>
            <a:r>
              <a:rPr lang="en-US" sz="2000" dirty="0"/>
              <a:t>Easy and Fast access to the experimental area.</a:t>
            </a:r>
          </a:p>
          <a:p>
            <a:pPr>
              <a:buFontTx/>
              <a:buChar char="-"/>
            </a:pPr>
            <a:r>
              <a:rPr lang="en-US" sz="2000" dirty="0"/>
              <a:t>Operated 2400 </a:t>
            </a:r>
            <a:r>
              <a:rPr lang="en-US" sz="2000" dirty="0" err="1"/>
              <a:t>hrs</a:t>
            </a:r>
            <a:r>
              <a:rPr lang="en-US" sz="2000" dirty="0"/>
              <a:t> in FY-2024. </a:t>
            </a:r>
          </a:p>
          <a:p>
            <a:pPr marL="0" indent="0">
              <a:buNone/>
            </a:pPr>
            <a:r>
              <a:rPr lang="en-US" sz="2000" dirty="0"/>
              <a:t>      (biology and space electronics tests).</a:t>
            </a:r>
          </a:p>
          <a:p>
            <a:pPr>
              <a:buFontTx/>
              <a:buChar char="-"/>
            </a:pP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6722C7-A466-4EBD-6E04-6CBA226E1589}"/>
              </a:ext>
            </a:extLst>
          </p:cNvPr>
          <p:cNvSpPr txBox="1"/>
          <p:nvPr/>
        </p:nvSpPr>
        <p:spPr>
          <a:xfrm>
            <a:off x="182880" y="5247679"/>
            <a:ext cx="44621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details at:  </a:t>
            </a:r>
            <a:r>
              <a:rPr lang="en-US" dirty="0">
                <a:hlinkClick r:id="rId2"/>
              </a:rPr>
              <a:t>https://www.bnl.gov/nsrl/</a:t>
            </a:r>
            <a:endParaRPr lang="en-US" dirty="0"/>
          </a:p>
          <a:p>
            <a:r>
              <a:rPr lang="en-US" dirty="0"/>
              <a:t>Please plan ahead and tell us what you need.</a:t>
            </a:r>
          </a:p>
          <a:p>
            <a:r>
              <a:rPr lang="en-US" dirty="0"/>
              <a:t>Michael Sivertz:  sivertz@bnl.gov</a:t>
            </a:r>
          </a:p>
          <a:p>
            <a:r>
              <a:rPr lang="en-US" dirty="0"/>
              <a:t>Xiaodong Jiang:   xjiang3@bnl.gov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1FDE68-0C39-5CA5-CD53-4C93CA799B2D}"/>
              </a:ext>
            </a:extLst>
          </p:cNvPr>
          <p:cNvSpPr txBox="1"/>
          <p:nvPr/>
        </p:nvSpPr>
        <p:spPr>
          <a:xfrm>
            <a:off x="5423697" y="4970614"/>
            <a:ext cx="3809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PHENIX Zero-Degree Calorimeter </a:t>
            </a:r>
            <a:r>
              <a:rPr lang="en-US" sz="1800" dirty="0"/>
              <a:t>being calibrated with a </a:t>
            </a:r>
            <a:r>
              <a:rPr lang="en-US" sz="1800" baseline="-25000" dirty="0"/>
              <a:t>56</a:t>
            </a:r>
            <a:r>
              <a:rPr lang="en-US" sz="1800" dirty="0"/>
              <a:t>Fe-beam (1000 MeV/n),</a:t>
            </a:r>
            <a:r>
              <a:rPr lang="en-US" dirty="0"/>
              <a:t> beam size: 20x20 </a:t>
            </a:r>
            <a:r>
              <a:rPr lang="en-US" sz="1800" dirty="0"/>
              <a:t>cm</a:t>
            </a:r>
            <a:r>
              <a:rPr lang="en-US" sz="1800" baseline="30000" dirty="0"/>
              <a:t>2</a:t>
            </a:r>
            <a:endParaRPr lang="en-US" dirty="0"/>
          </a:p>
        </p:txBody>
      </p:sp>
      <p:pic>
        <p:nvPicPr>
          <p:cNvPr id="4" name="Content Placeholder 9" descr="ZDCImage_Fe1000.png">
            <a:extLst>
              <a:ext uri="{FF2B5EF4-FFF2-40B4-BE49-F238E27FC236}">
                <a16:creationId xmlns:a16="http://schemas.microsoft.com/office/drawing/2014/main" id="{1210DAA6-299D-9A9B-303A-EC24D3E2C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" r="691"/>
          <a:stretch>
            <a:fillRect/>
          </a:stretch>
        </p:blipFill>
        <p:spPr>
          <a:xfrm>
            <a:off x="5279140" y="1828094"/>
            <a:ext cx="3984472" cy="307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34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9024</TotalTime>
  <Words>226</Words>
  <Application>Microsoft Office PowerPoint</Application>
  <PresentationFormat>On-screen Show (4:3)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TestBeamAvailableAtBNL102424 Xiaodong Jiang </vt:lpstr>
      <vt:lpstr>Test Beam Available at BNL   at the BNL NASA Space Radiation Laboratory (NSRL) beam line</vt:lpstr>
    </vt:vector>
  </TitlesOfParts>
  <Company>Los Alamos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Here Xiaodong Jiang</dc:title>
  <dc:creator>Xiaodong Jiang</dc:creator>
  <cp:lastModifiedBy>Jiang, Xiaodong</cp:lastModifiedBy>
  <cp:revision>27</cp:revision>
  <cp:lastPrinted>2024-10-22T15:31:00Z</cp:lastPrinted>
  <dcterms:created xsi:type="dcterms:W3CDTF">2017-03-13T19:13:11Z</dcterms:created>
  <dcterms:modified xsi:type="dcterms:W3CDTF">2024-11-06T18:15:56Z</dcterms:modified>
</cp:coreProperties>
</file>