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16"/>
  </p:notesMasterIdLst>
  <p:handoutMasterIdLst>
    <p:handoutMasterId r:id="rId17"/>
  </p:handoutMasterIdLst>
  <p:sldIdLst>
    <p:sldId id="263" r:id="rId3"/>
    <p:sldId id="275" r:id="rId4"/>
    <p:sldId id="258" r:id="rId5"/>
    <p:sldId id="267" r:id="rId6"/>
    <p:sldId id="272" r:id="rId7"/>
    <p:sldId id="268" r:id="rId8"/>
    <p:sldId id="269" r:id="rId9"/>
    <p:sldId id="271" r:id="rId10"/>
    <p:sldId id="273" r:id="rId11"/>
    <p:sldId id="276" r:id="rId12"/>
    <p:sldId id="274" r:id="rId13"/>
    <p:sldId id="266" r:id="rId14"/>
    <p:sldId id="265" r:id="rId1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61" autoAdjust="0"/>
    <p:restoredTop sz="94660"/>
  </p:normalViewPr>
  <p:slideViewPr>
    <p:cSldViewPr>
      <p:cViewPr varScale="1">
        <p:scale>
          <a:sx n="65" d="100"/>
          <a:sy n="65" d="100"/>
        </p:scale>
        <p:origin x="119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37E733A-E4B7-4838-9DDF-5A5959881448}" type="datetimeFigureOut">
              <a:rPr lang="en-US" smtClean="0"/>
              <a:t>2/20/2024</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E72B0659-6DD7-4F77-9B20-04D365A1B43D}" type="slidenum">
              <a:rPr lang="en-US" smtClean="0"/>
              <a:t>‹#›</a:t>
            </a:fld>
            <a:endParaRPr lang="en-US"/>
          </a:p>
        </p:txBody>
      </p:sp>
    </p:spTree>
    <p:extLst>
      <p:ext uri="{BB962C8B-B14F-4D97-AF65-F5344CB8AC3E}">
        <p14:creationId xmlns:p14="http://schemas.microsoft.com/office/powerpoint/2010/main" val="1260954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905A17F4-7620-4403-A0DC-BD47AD18C4D6}" type="datetimeFigureOut">
              <a:rPr lang="en-US" smtClean="0"/>
              <a:t>2/20/2024</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EFD5B1EF-093C-490B-B1EF-EC776A367CA8}" type="slidenum">
              <a:rPr lang="en-US" smtClean="0"/>
              <a:t>‹#›</a:t>
            </a:fld>
            <a:endParaRPr lang="en-US"/>
          </a:p>
        </p:txBody>
      </p:sp>
    </p:spTree>
    <p:extLst>
      <p:ext uri="{BB962C8B-B14F-4D97-AF65-F5344CB8AC3E}">
        <p14:creationId xmlns:p14="http://schemas.microsoft.com/office/powerpoint/2010/main" val="4070585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Primary Audience is Technical Reps and Procurement</a:t>
            </a:r>
          </a:p>
        </p:txBody>
      </p:sp>
      <p:sp>
        <p:nvSpPr>
          <p:cNvPr id="4" name="Slide Number Placeholder 3"/>
          <p:cNvSpPr>
            <a:spLocks noGrp="1"/>
          </p:cNvSpPr>
          <p:nvPr>
            <p:ph type="sldNum" sz="quarter" idx="5"/>
          </p:nvPr>
        </p:nvSpPr>
        <p:spPr/>
        <p:txBody>
          <a:bodyPr/>
          <a:lstStyle/>
          <a:p>
            <a:fld id="{EFD5B1EF-093C-490B-B1EF-EC776A367CA8}" type="slidenum">
              <a:rPr lang="en-US" smtClean="0"/>
              <a:t>1</a:t>
            </a:fld>
            <a:endParaRPr lang="en-US"/>
          </a:p>
        </p:txBody>
      </p:sp>
    </p:spTree>
    <p:extLst>
      <p:ext uri="{BB962C8B-B14F-4D97-AF65-F5344CB8AC3E}">
        <p14:creationId xmlns:p14="http://schemas.microsoft.com/office/powerpoint/2010/main" val="521020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EFD5B1EF-093C-490B-B1EF-EC776A367CA8}"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FD5B1EF-093C-490B-B1EF-EC776A367CA8}" type="slidenum">
              <a:rPr lang="en-US" smtClean="0"/>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A439CD-A4ED-4393-833A-840FACB085C0}" type="datetimeFigureOut">
              <a:rPr lang="en-US" smtClean="0"/>
              <a:pPr/>
              <a:t>2/20/2024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D6C720B-A538-4D8B-B030-1796C03E64B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A439CD-A4ED-4393-833A-840FACB085C0}" type="datetimeFigureOut">
              <a:rPr lang="en-US" smtClean="0"/>
              <a:pPr/>
              <a:t>2/20/2024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D6C720B-A538-4D8B-B030-1796C03E64B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A439CD-A4ED-4393-833A-840FACB085C0}" type="datetimeFigureOut">
              <a:rPr lang="en-US" smtClean="0"/>
              <a:pPr/>
              <a:t>2/20/2024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D6C720B-A538-4D8B-B030-1796C03E64B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5109F8C-9F4D-5945-807D-33CC9F4EE4DF}" type="datetimeFigureOut">
              <a:rPr lang="en-US" smtClean="0">
                <a:solidFill>
                  <a:prstClr val="white"/>
                </a:solidFill>
              </a:rPr>
              <a:pPr/>
              <a:t>2/20/2024</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6" name="Slide Number Placeholder 5"/>
          <p:cNvSpPr>
            <a:spLocks noGrp="1"/>
          </p:cNvSpPr>
          <p:nvPr>
            <p:ph type="sldNum" sz="quarter" idx="12"/>
          </p:nvPr>
        </p:nvSpPr>
        <p:spPr/>
        <p:txBody>
          <a:bodyPr/>
          <a:lstStyle/>
          <a:p>
            <a:fld id="{B58F48A6-A3E1-4848-9AC3-B43F560BE4F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278570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109F8C-9F4D-5945-807D-33CC9F4EE4DF}" type="datetimeFigureOut">
              <a:rPr lang="en-US" smtClean="0">
                <a:solidFill>
                  <a:prstClr val="white"/>
                </a:solidFill>
              </a:rPr>
              <a:pPr/>
              <a:t>2/20/2024</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6" name="Slide Number Placeholder 5"/>
          <p:cNvSpPr>
            <a:spLocks noGrp="1"/>
          </p:cNvSpPr>
          <p:nvPr>
            <p:ph type="sldNum" sz="quarter" idx="12"/>
          </p:nvPr>
        </p:nvSpPr>
        <p:spPr/>
        <p:txBody>
          <a:bodyPr/>
          <a:lstStyle/>
          <a:p>
            <a:fld id="{B58F48A6-A3E1-4848-9AC3-B43F560BE4F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800329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109F8C-9F4D-5945-807D-33CC9F4EE4DF}" type="datetimeFigureOut">
              <a:rPr lang="en-US" smtClean="0">
                <a:solidFill>
                  <a:prstClr val="white"/>
                </a:solidFill>
              </a:rPr>
              <a:pPr/>
              <a:t>2/20/2024</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6" name="Slide Number Placeholder 5"/>
          <p:cNvSpPr>
            <a:spLocks noGrp="1"/>
          </p:cNvSpPr>
          <p:nvPr>
            <p:ph type="sldNum" sz="quarter" idx="12"/>
          </p:nvPr>
        </p:nvSpPr>
        <p:spPr/>
        <p:txBody>
          <a:bodyPr/>
          <a:lstStyle/>
          <a:p>
            <a:fld id="{B58F48A6-A3E1-4848-9AC3-B43F560BE4F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364710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109F8C-9F4D-5945-807D-33CC9F4EE4DF}" type="datetimeFigureOut">
              <a:rPr lang="en-US" smtClean="0">
                <a:solidFill>
                  <a:prstClr val="white"/>
                </a:solidFill>
              </a:rPr>
              <a:pPr/>
              <a:t>2/20/2024</a:t>
            </a:fld>
            <a:endParaRPr lang="en-US">
              <a:solidFill>
                <a:prstClr val="white"/>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7" name="Slide Number Placeholder 6"/>
          <p:cNvSpPr>
            <a:spLocks noGrp="1"/>
          </p:cNvSpPr>
          <p:nvPr>
            <p:ph type="sldNum" sz="quarter" idx="12"/>
          </p:nvPr>
        </p:nvSpPr>
        <p:spPr/>
        <p:txBody>
          <a:bodyPr/>
          <a:lstStyle/>
          <a:p>
            <a:fld id="{B58F48A6-A3E1-4848-9AC3-B43F560BE4F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3215952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109F8C-9F4D-5945-807D-33CC9F4EE4DF}" type="datetimeFigureOut">
              <a:rPr lang="en-US" smtClean="0">
                <a:solidFill>
                  <a:prstClr val="white"/>
                </a:solidFill>
              </a:rPr>
              <a:pPr/>
              <a:t>2/20/2024</a:t>
            </a:fld>
            <a:endParaRPr lang="en-US">
              <a:solidFill>
                <a:prstClr val="white"/>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9" name="Slide Number Placeholder 8"/>
          <p:cNvSpPr>
            <a:spLocks noGrp="1"/>
          </p:cNvSpPr>
          <p:nvPr>
            <p:ph type="sldNum" sz="quarter" idx="12"/>
          </p:nvPr>
        </p:nvSpPr>
        <p:spPr/>
        <p:txBody>
          <a:bodyPr/>
          <a:lstStyle/>
          <a:p>
            <a:fld id="{B58F48A6-A3E1-4848-9AC3-B43F560BE4F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3760252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109F8C-9F4D-5945-807D-33CC9F4EE4DF}" type="datetimeFigureOut">
              <a:rPr lang="en-US" smtClean="0">
                <a:solidFill>
                  <a:prstClr val="white"/>
                </a:solidFill>
              </a:rPr>
              <a:pPr/>
              <a:t>2/20/2024</a:t>
            </a:fld>
            <a:endParaRPr lang="en-US">
              <a:solidFill>
                <a:prstClr val="white"/>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5" name="Slide Number Placeholder 4"/>
          <p:cNvSpPr>
            <a:spLocks noGrp="1"/>
          </p:cNvSpPr>
          <p:nvPr>
            <p:ph type="sldNum" sz="quarter" idx="12"/>
          </p:nvPr>
        </p:nvSpPr>
        <p:spPr/>
        <p:txBody>
          <a:bodyPr/>
          <a:lstStyle/>
          <a:p>
            <a:fld id="{B58F48A6-A3E1-4848-9AC3-B43F560BE4F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4407022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109F8C-9F4D-5945-807D-33CC9F4EE4DF}" type="datetimeFigureOut">
              <a:rPr lang="en-US" smtClean="0">
                <a:solidFill>
                  <a:prstClr val="white"/>
                </a:solidFill>
              </a:rPr>
              <a:pPr/>
              <a:t>2/20/2024</a:t>
            </a:fld>
            <a:endParaRPr lang="en-US">
              <a:solidFill>
                <a:prstClr val="white"/>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4" name="Slide Number Placeholder 3"/>
          <p:cNvSpPr>
            <a:spLocks noGrp="1"/>
          </p:cNvSpPr>
          <p:nvPr>
            <p:ph type="sldNum" sz="quarter" idx="12"/>
          </p:nvPr>
        </p:nvSpPr>
        <p:spPr/>
        <p:txBody>
          <a:bodyPr/>
          <a:lstStyle/>
          <a:p>
            <a:fld id="{B58F48A6-A3E1-4848-9AC3-B43F560BE4F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2563431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109F8C-9F4D-5945-807D-33CC9F4EE4DF}" type="datetimeFigureOut">
              <a:rPr lang="en-US" smtClean="0">
                <a:solidFill>
                  <a:prstClr val="white"/>
                </a:solidFill>
              </a:rPr>
              <a:pPr/>
              <a:t>2/20/2024</a:t>
            </a:fld>
            <a:endParaRPr lang="en-US">
              <a:solidFill>
                <a:prstClr val="white"/>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7" name="Slide Number Placeholder 6"/>
          <p:cNvSpPr>
            <a:spLocks noGrp="1"/>
          </p:cNvSpPr>
          <p:nvPr>
            <p:ph type="sldNum" sz="quarter" idx="12"/>
          </p:nvPr>
        </p:nvSpPr>
        <p:spPr/>
        <p:txBody>
          <a:bodyPr/>
          <a:lstStyle/>
          <a:p>
            <a:fld id="{B58F48A6-A3E1-4848-9AC3-B43F560BE4F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645827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A439CD-A4ED-4393-833A-840FACB085C0}" type="datetimeFigureOut">
              <a:rPr lang="en-US" smtClean="0"/>
              <a:pPr/>
              <a:t>2/20/2024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D6C720B-A538-4D8B-B030-1796C03E64B1}"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109F8C-9F4D-5945-807D-33CC9F4EE4DF}" type="datetimeFigureOut">
              <a:rPr lang="en-US" smtClean="0">
                <a:solidFill>
                  <a:prstClr val="white"/>
                </a:solidFill>
              </a:rPr>
              <a:pPr/>
              <a:t>2/20/2024</a:t>
            </a:fld>
            <a:endParaRPr lang="en-US">
              <a:solidFill>
                <a:prstClr val="white"/>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7" name="Slide Number Placeholder 6"/>
          <p:cNvSpPr>
            <a:spLocks noGrp="1"/>
          </p:cNvSpPr>
          <p:nvPr>
            <p:ph type="sldNum" sz="quarter" idx="12"/>
          </p:nvPr>
        </p:nvSpPr>
        <p:spPr/>
        <p:txBody>
          <a:bodyPr/>
          <a:lstStyle/>
          <a:p>
            <a:fld id="{B58F48A6-A3E1-4848-9AC3-B43F560BE4F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65343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109F8C-9F4D-5945-807D-33CC9F4EE4DF}" type="datetimeFigureOut">
              <a:rPr lang="en-US" smtClean="0">
                <a:solidFill>
                  <a:prstClr val="white"/>
                </a:solidFill>
              </a:rPr>
              <a:pPr/>
              <a:t>2/20/2024</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6" name="Slide Number Placeholder 5"/>
          <p:cNvSpPr>
            <a:spLocks noGrp="1"/>
          </p:cNvSpPr>
          <p:nvPr>
            <p:ph type="sldNum" sz="quarter" idx="12"/>
          </p:nvPr>
        </p:nvSpPr>
        <p:spPr/>
        <p:txBody>
          <a:bodyPr/>
          <a:lstStyle/>
          <a:p>
            <a:fld id="{B58F48A6-A3E1-4848-9AC3-B43F560BE4F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2345082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109F8C-9F4D-5945-807D-33CC9F4EE4DF}" type="datetimeFigureOut">
              <a:rPr lang="en-US" smtClean="0">
                <a:solidFill>
                  <a:prstClr val="white"/>
                </a:solidFill>
              </a:rPr>
              <a:pPr/>
              <a:t>2/20/2024</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6" name="Slide Number Placeholder 5"/>
          <p:cNvSpPr>
            <a:spLocks noGrp="1"/>
          </p:cNvSpPr>
          <p:nvPr>
            <p:ph type="sldNum" sz="quarter" idx="12"/>
          </p:nvPr>
        </p:nvSpPr>
        <p:spPr/>
        <p:txBody>
          <a:bodyPr/>
          <a:lstStyle/>
          <a:p>
            <a:fld id="{B58F48A6-A3E1-4848-9AC3-B43F560BE4FE}"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335837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A439CD-A4ED-4393-833A-840FACB085C0}" type="datetimeFigureOut">
              <a:rPr lang="en-US" smtClean="0"/>
              <a:pPr/>
              <a:t>2/20/2024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D6C720B-A538-4D8B-B030-1796C03E64B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A439CD-A4ED-4393-833A-840FACB085C0}" type="datetimeFigureOut">
              <a:rPr lang="en-US" smtClean="0"/>
              <a:pPr/>
              <a:t>2/20/2024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2D6C720B-A538-4D8B-B030-1796C03E64B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A439CD-A4ED-4393-833A-840FACB085C0}" type="datetimeFigureOut">
              <a:rPr lang="en-US" smtClean="0"/>
              <a:pPr/>
              <a:t>2/20/2024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2D6C720B-A538-4D8B-B030-1796C03E64B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A439CD-A4ED-4393-833A-840FACB085C0}" type="datetimeFigureOut">
              <a:rPr lang="en-US" smtClean="0"/>
              <a:pPr/>
              <a:t>2/20/2024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2D6C720B-A538-4D8B-B030-1796C03E64B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A439CD-A4ED-4393-833A-840FACB085C0}" type="datetimeFigureOut">
              <a:rPr lang="en-US" smtClean="0"/>
              <a:pPr/>
              <a:t>2/20/2024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2D6C720B-A538-4D8B-B030-1796C03E64B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A439CD-A4ED-4393-833A-840FACB085C0}" type="datetimeFigureOut">
              <a:rPr lang="en-US" smtClean="0"/>
              <a:pPr/>
              <a:t>2/20/2024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2D6C720B-A538-4D8B-B030-1796C03E64B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A439CD-A4ED-4393-833A-840FACB085C0}" type="datetimeFigureOut">
              <a:rPr lang="en-US" smtClean="0"/>
              <a:pPr/>
              <a:t>2/20/2024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2D6C720B-A538-4D8B-B030-1796C03E64B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94726"/>
            <a:ext cx="8229600" cy="39793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505200" y="6394375"/>
            <a:ext cx="2133600" cy="365125"/>
          </a:xfrm>
          <a:prstGeom prst="rect">
            <a:avLst/>
          </a:prstGeom>
        </p:spPr>
        <p:txBody>
          <a:bodyPr vert="horz" lIns="91440" tIns="45720" rIns="91440" bIns="45720" rtlCol="0" anchor="ctr"/>
          <a:lstStyle>
            <a:lvl1pPr algn="ctr">
              <a:defRPr sz="1000">
                <a:solidFill>
                  <a:schemeClr val="bg1"/>
                </a:solidFill>
                <a:latin typeface="Minion Pro"/>
              </a:defRPr>
            </a:lvl1pPr>
          </a:lstStyle>
          <a:p>
            <a:fld id="{1DA439CD-A4ED-4393-833A-840FACB085C0}" type="datetimeFigureOut">
              <a:rPr lang="en-US" smtClean="0"/>
              <a:pPr/>
              <a:t>2/20/2024</a:t>
            </a:fld>
            <a:endParaRPr lang="en-US"/>
          </a:p>
        </p:txBody>
      </p:sp>
      <p:sp>
        <p:nvSpPr>
          <p:cNvPr id="6" name="Slide Number Placeholder 5"/>
          <p:cNvSpPr>
            <a:spLocks noGrp="1"/>
          </p:cNvSpPr>
          <p:nvPr>
            <p:ph type="sldNum" sz="quarter" idx="4"/>
          </p:nvPr>
        </p:nvSpPr>
        <p:spPr>
          <a:xfrm>
            <a:off x="3505200" y="6645425"/>
            <a:ext cx="2133600" cy="190125"/>
          </a:xfrm>
          <a:prstGeom prst="rect">
            <a:avLst/>
          </a:prstGeom>
        </p:spPr>
        <p:txBody>
          <a:bodyPr vert="horz" lIns="91440" tIns="45720" rIns="91440" bIns="45720" rtlCol="0" anchor="ctr"/>
          <a:lstStyle>
            <a:lvl1pPr algn="ctr">
              <a:defRPr sz="1000">
                <a:solidFill>
                  <a:schemeClr val="bg1"/>
                </a:solidFill>
                <a:latin typeface="Minion Pro"/>
              </a:defRPr>
            </a:lvl1pPr>
          </a:lstStyle>
          <a:p>
            <a:fld id="{2D6C720B-A538-4D8B-B030-1796C03E64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457200" rtl="0" eaLnBrk="1" latinLnBrk="0" hangingPunct="1">
        <a:spcBef>
          <a:spcPct val="0"/>
        </a:spcBef>
        <a:buNone/>
        <a:defRPr sz="4200" kern="1200">
          <a:solidFill>
            <a:schemeClr val="tx1"/>
          </a:solidFill>
          <a:latin typeface="Minion Pro"/>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inion Pro"/>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inion Pro"/>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inion Pro"/>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inion Pro"/>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inion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94726"/>
            <a:ext cx="8229600" cy="39793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505200" y="6394375"/>
            <a:ext cx="2133600" cy="365125"/>
          </a:xfrm>
          <a:prstGeom prst="rect">
            <a:avLst/>
          </a:prstGeom>
        </p:spPr>
        <p:txBody>
          <a:bodyPr vert="horz" lIns="91440" tIns="45720" rIns="91440" bIns="45720" rtlCol="0" anchor="ctr"/>
          <a:lstStyle>
            <a:lvl1pPr algn="ctr">
              <a:defRPr sz="1000">
                <a:solidFill>
                  <a:schemeClr val="bg1"/>
                </a:solidFill>
                <a:latin typeface="Minion Pro"/>
              </a:defRPr>
            </a:lvl1pPr>
          </a:lstStyle>
          <a:p>
            <a:pPr defTabSz="457200"/>
            <a:fld id="{65109F8C-9F4D-5945-807D-33CC9F4EE4DF}" type="datetimeFigureOut">
              <a:rPr lang="en-US" smtClean="0">
                <a:solidFill>
                  <a:prstClr val="white"/>
                </a:solidFill>
              </a:rPr>
              <a:pPr defTabSz="457200"/>
              <a:t>2/20/2024</a:t>
            </a:fld>
            <a:endParaRPr lang="en-US" dirty="0">
              <a:solidFill>
                <a:prstClr val="white"/>
              </a:solidFill>
            </a:endParaRPr>
          </a:p>
        </p:txBody>
      </p:sp>
      <p:sp>
        <p:nvSpPr>
          <p:cNvPr id="6" name="Slide Number Placeholder 5"/>
          <p:cNvSpPr>
            <a:spLocks noGrp="1"/>
          </p:cNvSpPr>
          <p:nvPr>
            <p:ph type="sldNum" sz="quarter" idx="4"/>
          </p:nvPr>
        </p:nvSpPr>
        <p:spPr>
          <a:xfrm>
            <a:off x="3505200" y="6645425"/>
            <a:ext cx="2133600" cy="190125"/>
          </a:xfrm>
          <a:prstGeom prst="rect">
            <a:avLst/>
          </a:prstGeom>
        </p:spPr>
        <p:txBody>
          <a:bodyPr vert="horz" lIns="91440" tIns="45720" rIns="91440" bIns="45720" rtlCol="0" anchor="ctr"/>
          <a:lstStyle>
            <a:lvl1pPr algn="ctr">
              <a:defRPr sz="1000">
                <a:solidFill>
                  <a:schemeClr val="bg1"/>
                </a:solidFill>
                <a:latin typeface="Minion Pro"/>
              </a:defRPr>
            </a:lvl1pPr>
          </a:lstStyle>
          <a:p>
            <a:pPr defTabSz="457200"/>
            <a:fld id="{B58F48A6-A3E1-4848-9AC3-B43F560BE4FE}"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117963529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457200" rtl="0" eaLnBrk="1" latinLnBrk="0" hangingPunct="1">
        <a:spcBef>
          <a:spcPct val="0"/>
        </a:spcBef>
        <a:buNone/>
        <a:defRPr sz="4200" kern="1200">
          <a:solidFill>
            <a:schemeClr val="tx1"/>
          </a:solidFill>
          <a:latin typeface="Minion Pro"/>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inion Pro"/>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inion Pro"/>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inion Pro"/>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inion Pro"/>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inion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cadams@ljab.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mccallum@jlab.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is.jlab.org/mis/apps/index.cfm?app_id=108" TargetMode="External"/><Relationship Id="rId2" Type="http://schemas.openxmlformats.org/officeDocument/2006/relationships/hyperlink" Target="https://mis.jlab.org/mis/apps/req/po.cfm?app_id=450" TargetMode="External"/><Relationship Id="rId1" Type="http://schemas.openxmlformats.org/officeDocument/2006/relationships/slideLayout" Target="../slideLayouts/slideLayout2.xml"/><Relationship Id="rId4" Type="http://schemas.openxmlformats.org/officeDocument/2006/relationships/hyperlink" Target="mailto:evpo@jlab.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lstStyle/>
          <a:p>
            <a:r>
              <a:rPr lang="en-US" sz="5400" dirty="0"/>
              <a:t>Purchase Order Accrual Guide</a:t>
            </a:r>
            <a:endParaRPr lang="en-US" sz="5400" dirty="0">
              <a:latin typeface="Minion Pro"/>
            </a:endParaRPr>
          </a:p>
        </p:txBody>
      </p:sp>
      <p:sp>
        <p:nvSpPr>
          <p:cNvPr id="3" name="Subtitle 2"/>
          <p:cNvSpPr>
            <a:spLocks noGrp="1"/>
          </p:cNvSpPr>
          <p:nvPr>
            <p:ph type="subTitle" idx="1"/>
          </p:nvPr>
        </p:nvSpPr>
        <p:spPr/>
        <p:txBody>
          <a:bodyPr/>
          <a:lstStyle/>
          <a:p>
            <a:r>
              <a:rPr lang="en-US" dirty="0"/>
              <a:t>September 2021</a:t>
            </a:r>
          </a:p>
        </p:txBody>
      </p:sp>
    </p:spTree>
    <p:extLst>
      <p:ext uri="{BB962C8B-B14F-4D97-AF65-F5344CB8AC3E}">
        <p14:creationId xmlns:p14="http://schemas.microsoft.com/office/powerpoint/2010/main" val="4207787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54572-3948-4CFF-9F0C-D47E3934011E}"/>
              </a:ext>
            </a:extLst>
          </p:cNvPr>
          <p:cNvSpPr>
            <a:spLocks noGrp="1"/>
          </p:cNvSpPr>
          <p:nvPr>
            <p:ph type="title"/>
          </p:nvPr>
        </p:nvSpPr>
        <p:spPr/>
        <p:txBody>
          <a:bodyPr/>
          <a:lstStyle/>
          <a:p>
            <a:r>
              <a:rPr lang="en-US" sz="3600" b="1" dirty="0"/>
              <a:t>Purchase Order / Subcontract Accruals</a:t>
            </a:r>
            <a:endParaRPr lang="en-US" sz="3600" dirty="0"/>
          </a:p>
        </p:txBody>
      </p:sp>
      <p:sp>
        <p:nvSpPr>
          <p:cNvPr id="3" name="Content Placeholder 2">
            <a:extLst>
              <a:ext uri="{FF2B5EF4-FFF2-40B4-BE49-F238E27FC236}">
                <a16:creationId xmlns:a16="http://schemas.microsoft.com/office/drawing/2014/main" id="{9702E2B4-DC17-4AE1-A15B-B2BDB4E56B9C}"/>
              </a:ext>
            </a:extLst>
          </p:cNvPr>
          <p:cNvSpPr>
            <a:spLocks noGrp="1"/>
          </p:cNvSpPr>
          <p:nvPr>
            <p:ph idx="1"/>
          </p:nvPr>
        </p:nvSpPr>
        <p:spPr>
          <a:xfrm>
            <a:off x="457200" y="1219200"/>
            <a:ext cx="8229600" cy="4906963"/>
          </a:xfrm>
        </p:spPr>
        <p:txBody>
          <a:bodyPr>
            <a:normAutofit fontScale="70000" lnSpcReduction="20000"/>
          </a:bodyPr>
          <a:lstStyle/>
          <a:p>
            <a:r>
              <a:rPr lang="en-US" dirty="0"/>
              <a:t>Quality issues – On occasion items may need to be sent back or not accepted due to a quality / performance requirement issue.  If part is complete except for those quality issues that vendor is addressing and will correct, then TR’s will need to accrue for those items.</a:t>
            </a:r>
          </a:p>
          <a:p>
            <a:r>
              <a:rPr lang="en-US" dirty="0"/>
              <a:t>Production Hold items – If manufacture chooses to perform work at their own risk then JLAB is not liable for those costs if were not authorized  In this case no accrual is needed for those costs above JLAB’s liability / authorization that manufacture is doing on their own risk.</a:t>
            </a:r>
          </a:p>
          <a:p>
            <a:r>
              <a:rPr lang="en-US" dirty="0"/>
              <a:t>Rework – If re-work is needed and </a:t>
            </a:r>
            <a:r>
              <a:rPr lang="en-US" dirty="0" err="1"/>
              <a:t>JLab</a:t>
            </a:r>
            <a:r>
              <a:rPr lang="en-US" dirty="0"/>
              <a:t> is responsible for purchasing the parts (Not able to tell vendor we don’t want them no more and vendor able to resolve nonconformity), then TR’s would need to accrue based on best estimate % of completion.</a:t>
            </a:r>
          </a:p>
        </p:txBody>
      </p:sp>
    </p:spTree>
    <p:extLst>
      <p:ext uri="{BB962C8B-B14F-4D97-AF65-F5344CB8AC3E}">
        <p14:creationId xmlns:p14="http://schemas.microsoft.com/office/powerpoint/2010/main" val="2921988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5E8AC-4ECF-4D02-8290-603442F732D9}"/>
              </a:ext>
            </a:extLst>
          </p:cNvPr>
          <p:cNvSpPr>
            <a:spLocks noGrp="1"/>
          </p:cNvSpPr>
          <p:nvPr>
            <p:ph type="title"/>
          </p:nvPr>
        </p:nvSpPr>
        <p:spPr/>
        <p:txBody>
          <a:bodyPr/>
          <a:lstStyle/>
          <a:p>
            <a:r>
              <a:rPr lang="en-US" sz="3600" b="1" dirty="0"/>
              <a:t>Purchase Order / Subcontract Accruals</a:t>
            </a:r>
            <a:endParaRPr lang="en-US" sz="3600" dirty="0"/>
          </a:p>
        </p:txBody>
      </p:sp>
      <p:sp>
        <p:nvSpPr>
          <p:cNvPr id="3" name="Content Placeholder 2">
            <a:extLst>
              <a:ext uri="{FF2B5EF4-FFF2-40B4-BE49-F238E27FC236}">
                <a16:creationId xmlns:a16="http://schemas.microsoft.com/office/drawing/2014/main" id="{14D5C615-3ADD-44D7-9740-1194781DFA2E}"/>
              </a:ext>
            </a:extLst>
          </p:cNvPr>
          <p:cNvSpPr>
            <a:spLocks noGrp="1"/>
          </p:cNvSpPr>
          <p:nvPr>
            <p:ph idx="1"/>
          </p:nvPr>
        </p:nvSpPr>
        <p:spPr>
          <a:xfrm>
            <a:off x="457200" y="1219200"/>
            <a:ext cx="8229600" cy="4906963"/>
          </a:xfrm>
        </p:spPr>
        <p:txBody>
          <a:bodyPr>
            <a:normAutofit fontScale="92500" lnSpcReduction="20000"/>
          </a:bodyPr>
          <a:lstStyle/>
          <a:p>
            <a:r>
              <a:rPr lang="en-US" dirty="0"/>
              <a:t>Example:</a:t>
            </a:r>
          </a:p>
          <a:p>
            <a:r>
              <a:rPr lang="en-US" dirty="0"/>
              <a:t>Purchased Services / URO (University Relations Officer).</a:t>
            </a:r>
          </a:p>
          <a:p>
            <a:pPr lvl="1"/>
            <a:r>
              <a:rPr lang="en-US" dirty="0"/>
              <a:t>Have an agreement (Not PO) with Hampton University to provide URO services during the life of the contract.  </a:t>
            </a:r>
          </a:p>
          <a:p>
            <a:pPr lvl="1"/>
            <a:r>
              <a:rPr lang="en-US" dirty="0"/>
              <a:t>It is anticipated that the value of the overall agreement (Not PO) will exceed 50k and last more than 3 months.</a:t>
            </a:r>
          </a:p>
          <a:p>
            <a:pPr lvl="1"/>
            <a:r>
              <a:rPr lang="en-US" dirty="0"/>
              <a:t>All orders should accrue the value of the services rendered in the month they are performed. For Example, If not invoiced for January’s work, should accrue for Januarys work.</a:t>
            </a:r>
          </a:p>
          <a:p>
            <a:pPr lvl="1"/>
            <a:endParaRPr lang="en-US" dirty="0"/>
          </a:p>
        </p:txBody>
      </p:sp>
    </p:spTree>
    <p:extLst>
      <p:ext uri="{BB962C8B-B14F-4D97-AF65-F5344CB8AC3E}">
        <p14:creationId xmlns:p14="http://schemas.microsoft.com/office/powerpoint/2010/main" val="3565417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07D0B-E801-4B7D-8614-6D6798DF9754}"/>
              </a:ext>
            </a:extLst>
          </p:cNvPr>
          <p:cNvSpPr>
            <a:spLocks noGrp="1"/>
          </p:cNvSpPr>
          <p:nvPr>
            <p:ph type="title"/>
          </p:nvPr>
        </p:nvSpPr>
        <p:spPr/>
        <p:txBody>
          <a:bodyPr/>
          <a:lstStyle/>
          <a:p>
            <a:r>
              <a:rPr lang="en-US" sz="3600" b="1" dirty="0"/>
              <a:t>Purchase Order / Subcontract Accruals</a:t>
            </a:r>
            <a:endParaRPr lang="en-US" sz="3600" dirty="0"/>
          </a:p>
        </p:txBody>
      </p:sp>
      <p:sp>
        <p:nvSpPr>
          <p:cNvPr id="3" name="Content Placeholder 2">
            <a:extLst>
              <a:ext uri="{FF2B5EF4-FFF2-40B4-BE49-F238E27FC236}">
                <a16:creationId xmlns:a16="http://schemas.microsoft.com/office/drawing/2014/main" id="{013EBEBF-BE33-4DAE-B911-04FC2789E993}"/>
              </a:ext>
            </a:extLst>
          </p:cNvPr>
          <p:cNvSpPr>
            <a:spLocks noGrp="1"/>
          </p:cNvSpPr>
          <p:nvPr>
            <p:ph idx="1"/>
          </p:nvPr>
        </p:nvSpPr>
        <p:spPr>
          <a:xfrm>
            <a:off x="457200" y="1295400"/>
            <a:ext cx="8229600" cy="4830763"/>
          </a:xfrm>
        </p:spPr>
        <p:txBody>
          <a:bodyPr/>
          <a:lstStyle/>
          <a:p>
            <a:r>
              <a:rPr lang="en-US" sz="2800" b="1" dirty="0"/>
              <a:t>Lab Directed Research &amp; Development (LDRD)</a:t>
            </a:r>
          </a:p>
          <a:p>
            <a:pPr lvl="1"/>
            <a:r>
              <a:rPr lang="en-US" dirty="0"/>
              <a:t>At Year End All received or Invoiced Commitments Must be Accrued no matter cost or type.</a:t>
            </a:r>
          </a:p>
          <a:p>
            <a:pPr lvl="2"/>
            <a:r>
              <a:rPr lang="en-US" sz="2000" dirty="0"/>
              <a:t>As the end of the fiscal year approaches, LDRD project managers are reminded that </a:t>
            </a:r>
            <a:r>
              <a:rPr lang="en-US" sz="2000" u="sng" dirty="0"/>
              <a:t>all costs</a:t>
            </a:r>
            <a:r>
              <a:rPr lang="en-US" sz="2000" dirty="0"/>
              <a:t> for material and services purchased in support of FY21 LDRD projects </a:t>
            </a:r>
            <a:r>
              <a:rPr lang="en-US" sz="2000" u="sng" dirty="0"/>
              <a:t>MUST</a:t>
            </a:r>
            <a:r>
              <a:rPr lang="en-US" sz="2000" dirty="0"/>
              <a:t> be incurred (</a:t>
            </a:r>
            <a:r>
              <a:rPr lang="en-US" sz="2000" i="1" dirty="0"/>
              <a:t>meaning fully received or invoiced</a:t>
            </a:r>
            <a:r>
              <a:rPr lang="en-US" sz="2000" dirty="0"/>
              <a:t>) before the end of the Fiscal Year per DOE Order 413.2C, Attachment 1, paragraph (1)(g).  </a:t>
            </a:r>
          </a:p>
          <a:p>
            <a:pPr lvl="2"/>
            <a:endParaRPr lang="en-US" dirty="0"/>
          </a:p>
        </p:txBody>
      </p:sp>
    </p:spTree>
    <p:extLst>
      <p:ext uri="{BB962C8B-B14F-4D97-AF65-F5344CB8AC3E}">
        <p14:creationId xmlns:p14="http://schemas.microsoft.com/office/powerpoint/2010/main" val="2598367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a:t>Purchase Order </a:t>
            </a:r>
            <a:r>
              <a:rPr lang="en-US" sz="4400" b="1" dirty="0" err="1"/>
              <a:t>Acccruals</a:t>
            </a:r>
            <a:endParaRPr lang="en-US" b="1" dirty="0"/>
          </a:p>
        </p:txBody>
      </p:sp>
      <p:sp>
        <p:nvSpPr>
          <p:cNvPr id="3" name="Content Placeholder 2"/>
          <p:cNvSpPr>
            <a:spLocks noGrp="1"/>
          </p:cNvSpPr>
          <p:nvPr>
            <p:ph idx="1"/>
          </p:nvPr>
        </p:nvSpPr>
        <p:spPr>
          <a:xfrm>
            <a:off x="457200" y="914400"/>
            <a:ext cx="8229600" cy="5211763"/>
          </a:xfrm>
          <a:noFill/>
        </p:spPr>
        <p:txBody>
          <a:bodyPr>
            <a:normAutofit fontScale="85000" lnSpcReduction="10000"/>
          </a:bodyPr>
          <a:lstStyle/>
          <a:p>
            <a:pPr marL="0" indent="0" algn="ctr">
              <a:buNone/>
            </a:pPr>
            <a:endParaRPr lang="en-US" sz="2400" dirty="0"/>
          </a:p>
          <a:p>
            <a:pPr marL="0" indent="0" algn="ctr">
              <a:buNone/>
            </a:pPr>
            <a:endParaRPr lang="en-US" sz="2400" dirty="0"/>
          </a:p>
          <a:p>
            <a:pPr marL="0" indent="0" algn="ctr">
              <a:buNone/>
            </a:pPr>
            <a:endParaRPr lang="en-US" sz="2400" dirty="0"/>
          </a:p>
          <a:p>
            <a:pPr marL="0" indent="0" algn="ctr">
              <a:buNone/>
            </a:pPr>
            <a:endParaRPr lang="en-US" sz="2400" dirty="0"/>
          </a:p>
          <a:p>
            <a:pPr marL="0" indent="0" algn="ctr">
              <a:buNone/>
            </a:pPr>
            <a:r>
              <a:rPr lang="en-US" sz="6000" dirty="0"/>
              <a:t>QUESTIONS?</a:t>
            </a:r>
          </a:p>
          <a:p>
            <a:pPr marL="0" indent="0" algn="ctr">
              <a:buNone/>
            </a:pPr>
            <a:endParaRPr lang="en-US" sz="6000" dirty="0"/>
          </a:p>
          <a:p>
            <a:pPr marL="0" indent="0">
              <a:buNone/>
            </a:pPr>
            <a:r>
              <a:rPr lang="en-US" sz="3300" dirty="0"/>
              <a:t>            Call #:  757-269-5108   </a:t>
            </a:r>
          </a:p>
          <a:p>
            <a:pPr marL="0" indent="0">
              <a:buNone/>
            </a:pPr>
            <a:r>
              <a:rPr lang="en-US" sz="3300" dirty="0"/>
              <a:t>            Email: </a:t>
            </a:r>
            <a:r>
              <a:rPr lang="en-US" sz="3300" dirty="0">
                <a:solidFill>
                  <a:srgbClr val="3333CC"/>
                </a:solidFill>
                <a:hlinkClick r:id="rId3">
                  <a:extLst>
                    <a:ext uri="{A12FA001-AC4F-418D-AE19-62706E023703}">
                      <ahyp:hlinkClr xmlns="" xmlns:ahyp="http://schemas.microsoft.com/office/drawing/2018/hyperlinkcolor" val="tx"/>
                    </a:ext>
                  </a:extLst>
                </a:hlinkClick>
              </a:rPr>
              <a:t>cadams@ljab.org</a:t>
            </a:r>
            <a:r>
              <a:rPr lang="en-US" sz="3300" dirty="0">
                <a:solidFill>
                  <a:srgbClr val="3333CC"/>
                </a:solidFill>
              </a:rPr>
              <a:t> </a:t>
            </a:r>
            <a:r>
              <a:rPr lang="en-US" sz="3300" dirty="0"/>
              <a:t>(Connie Adams)</a:t>
            </a:r>
          </a:p>
          <a:p>
            <a:pPr marL="0" indent="0">
              <a:buNone/>
            </a:pPr>
            <a:r>
              <a:rPr lang="en-US" sz="3300" dirty="0"/>
              <a:t>                               or</a:t>
            </a:r>
          </a:p>
          <a:p>
            <a:pPr marL="0" indent="0">
              <a:buNone/>
            </a:pPr>
            <a:r>
              <a:rPr lang="en-US" sz="3300" dirty="0"/>
              <a:t>              </a:t>
            </a:r>
            <a:r>
              <a:rPr lang="en-US" sz="3300" u="sng" dirty="0">
                <a:hlinkClick r:id="rId4"/>
              </a:rPr>
              <a:t>mccallum@jlab.org</a:t>
            </a:r>
            <a:r>
              <a:rPr lang="en-US" sz="3300" u="sng" dirty="0"/>
              <a:t> (Shareen </a:t>
            </a:r>
            <a:r>
              <a:rPr lang="en-US" sz="3300" u="sng" dirty="0" err="1"/>
              <a:t>Mccallum</a:t>
            </a:r>
            <a:r>
              <a:rPr lang="en-US" sz="3300" u="sng" dirty="0"/>
              <a:t>)</a:t>
            </a:r>
          </a:p>
          <a:p>
            <a:pPr marL="0" indent="0" algn="ctr">
              <a:buNone/>
            </a:pPr>
            <a:endParaRPr lang="en-US" sz="6000" dirty="0"/>
          </a:p>
          <a:p>
            <a:pPr marL="0" indent="0" algn="ctr">
              <a:buNone/>
            </a:pPr>
            <a:endParaRPr lang="en-US" sz="1400" dirty="0"/>
          </a:p>
          <a:p>
            <a:pPr marL="0" indent="0" algn="ctr">
              <a:buNone/>
            </a:pPr>
            <a:endParaRPr lang="en-US" sz="1400" dirty="0"/>
          </a:p>
          <a:p>
            <a:pPr marL="0" indent="0">
              <a:buNone/>
            </a:pPr>
            <a:endParaRPr lang="en-US" sz="2400" dirty="0"/>
          </a:p>
        </p:txBody>
      </p:sp>
    </p:spTree>
    <p:extLst>
      <p:ext uri="{BB962C8B-B14F-4D97-AF65-F5344CB8AC3E}">
        <p14:creationId xmlns:p14="http://schemas.microsoft.com/office/powerpoint/2010/main" val="307155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BA9EB-4E78-487F-A0C3-1F64FB9DE920}"/>
              </a:ext>
            </a:extLst>
          </p:cNvPr>
          <p:cNvSpPr>
            <a:spLocks noGrp="1"/>
          </p:cNvSpPr>
          <p:nvPr>
            <p:ph type="title"/>
          </p:nvPr>
        </p:nvSpPr>
        <p:spPr/>
        <p:txBody>
          <a:bodyPr/>
          <a:lstStyle/>
          <a:p>
            <a:r>
              <a:rPr lang="en-US" sz="3200" b="1" dirty="0"/>
              <a:t>Purchase Order / Subcontract Accruals</a:t>
            </a:r>
            <a:endParaRPr lang="en-US" sz="3200" dirty="0"/>
          </a:p>
        </p:txBody>
      </p:sp>
      <p:sp>
        <p:nvSpPr>
          <p:cNvPr id="3" name="Content Placeholder 2">
            <a:extLst>
              <a:ext uri="{FF2B5EF4-FFF2-40B4-BE49-F238E27FC236}">
                <a16:creationId xmlns:a16="http://schemas.microsoft.com/office/drawing/2014/main" id="{1B6C251C-0AF9-4CD5-BB35-316E7BF8FDFA}"/>
              </a:ext>
            </a:extLst>
          </p:cNvPr>
          <p:cNvSpPr>
            <a:spLocks noGrp="1"/>
          </p:cNvSpPr>
          <p:nvPr>
            <p:ph idx="1"/>
          </p:nvPr>
        </p:nvSpPr>
        <p:spPr>
          <a:xfrm>
            <a:off x="457200" y="1219200"/>
            <a:ext cx="8229600" cy="4906963"/>
          </a:xfrm>
        </p:spPr>
        <p:txBody>
          <a:bodyPr>
            <a:normAutofit/>
          </a:bodyPr>
          <a:lstStyle/>
          <a:p>
            <a:r>
              <a:rPr lang="en-US" dirty="0"/>
              <a:t>Accruals definition: </a:t>
            </a:r>
          </a:p>
          <a:p>
            <a:pPr marL="400050" lvl="1" indent="0">
              <a:buNone/>
            </a:pPr>
            <a:r>
              <a:rPr lang="en-US" sz="2400" dirty="0"/>
              <a:t>Accounting method where expenses are recorded when a transaction liability occurs rather than when payment is made.</a:t>
            </a:r>
          </a:p>
          <a:p>
            <a:endParaRPr lang="en-US" dirty="0"/>
          </a:p>
          <a:p>
            <a:r>
              <a:rPr lang="en-US" dirty="0"/>
              <a:t>Why Accruals are Needed:</a:t>
            </a:r>
          </a:p>
          <a:p>
            <a:pPr marL="400050" lvl="1" indent="0" fontAlgn="base">
              <a:buNone/>
            </a:pPr>
            <a:r>
              <a:rPr lang="en-US" sz="2400" dirty="0"/>
              <a:t>To record the expenses and their related liabilities which were incurred during the month, but the transactions (Invoice, receipt, etc..) had not been recorded in the Accounting books as of the end of the month</a:t>
            </a:r>
            <a:r>
              <a:rPr lang="en-US" dirty="0"/>
              <a:t>.</a:t>
            </a:r>
          </a:p>
        </p:txBody>
      </p:sp>
    </p:spTree>
    <p:extLst>
      <p:ext uri="{BB962C8B-B14F-4D97-AF65-F5344CB8AC3E}">
        <p14:creationId xmlns:p14="http://schemas.microsoft.com/office/powerpoint/2010/main" val="585612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Purchase Order / Subcontract Accruals</a:t>
            </a:r>
          </a:p>
        </p:txBody>
      </p:sp>
      <p:sp>
        <p:nvSpPr>
          <p:cNvPr id="3" name="Content Placeholder 2"/>
          <p:cNvSpPr>
            <a:spLocks noGrp="1"/>
          </p:cNvSpPr>
          <p:nvPr>
            <p:ph idx="1"/>
          </p:nvPr>
        </p:nvSpPr>
        <p:spPr>
          <a:xfrm>
            <a:off x="457200" y="914400"/>
            <a:ext cx="8229600" cy="5211763"/>
          </a:xfrm>
        </p:spPr>
        <p:txBody>
          <a:bodyPr>
            <a:normAutofit lnSpcReduction="10000"/>
          </a:bodyPr>
          <a:lstStyle/>
          <a:p>
            <a:r>
              <a:rPr lang="en-US" dirty="0"/>
              <a:t>Subcontract Accrual Threshold</a:t>
            </a:r>
          </a:p>
          <a:p>
            <a:pPr lvl="1"/>
            <a:r>
              <a:rPr lang="en-US" dirty="0"/>
              <a:t>Subcontract or Order that are longer than 3 months and Greater than $50k.</a:t>
            </a:r>
          </a:p>
          <a:p>
            <a:pPr marL="457200" lvl="1" indent="0">
              <a:buNone/>
            </a:pPr>
            <a:endParaRPr lang="en-US" dirty="0"/>
          </a:p>
          <a:p>
            <a:pPr lvl="1"/>
            <a:r>
              <a:rPr lang="en-US" dirty="0"/>
              <a:t>Above applies to Subcontractor PO’s where services have been performed or customized parts ordered.</a:t>
            </a:r>
          </a:p>
          <a:p>
            <a:pPr marL="457200" lvl="1" indent="0">
              <a:buNone/>
            </a:pPr>
            <a:endParaRPr lang="en-US" dirty="0"/>
          </a:p>
          <a:p>
            <a:pPr lvl="1"/>
            <a:r>
              <a:rPr lang="en-US" dirty="0"/>
              <a:t>Delivery does not drive Accrual.  The value of the work performed by the vendor, needs to be accrued based on % completed each month. </a:t>
            </a:r>
          </a:p>
          <a:p>
            <a:pPr lvl="1"/>
            <a:endParaRPr lang="en-US" dirty="0">
              <a:solidFill>
                <a:schemeClr val="accent2">
                  <a:lumMod val="75000"/>
                </a:schemeClr>
              </a:solidFill>
            </a:endParaRPr>
          </a:p>
          <a:p>
            <a:endParaRPr lang="en-US" dirty="0">
              <a:solidFill>
                <a:schemeClr val="accent2">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55662-08D2-4917-8C58-17D75481DE0B}"/>
              </a:ext>
            </a:extLst>
          </p:cNvPr>
          <p:cNvSpPr>
            <a:spLocks noGrp="1"/>
          </p:cNvSpPr>
          <p:nvPr>
            <p:ph type="title"/>
          </p:nvPr>
        </p:nvSpPr>
        <p:spPr/>
        <p:txBody>
          <a:bodyPr/>
          <a:lstStyle/>
          <a:p>
            <a:r>
              <a:rPr lang="en-US" sz="3600" b="1" dirty="0"/>
              <a:t>Purchase Order / Subcontractor Accruals</a:t>
            </a:r>
            <a:endParaRPr lang="en-US" sz="3600" dirty="0"/>
          </a:p>
        </p:txBody>
      </p:sp>
      <p:sp>
        <p:nvSpPr>
          <p:cNvPr id="3" name="Content Placeholder 2">
            <a:extLst>
              <a:ext uri="{FF2B5EF4-FFF2-40B4-BE49-F238E27FC236}">
                <a16:creationId xmlns:a16="http://schemas.microsoft.com/office/drawing/2014/main" id="{228C69D8-4129-42BF-A368-52B5313E6F81}"/>
              </a:ext>
            </a:extLst>
          </p:cNvPr>
          <p:cNvSpPr>
            <a:spLocks noGrp="1"/>
          </p:cNvSpPr>
          <p:nvPr>
            <p:ph idx="1"/>
          </p:nvPr>
        </p:nvSpPr>
        <p:spPr/>
        <p:txBody>
          <a:bodyPr>
            <a:normAutofit fontScale="77500" lnSpcReduction="20000"/>
          </a:bodyPr>
          <a:lstStyle/>
          <a:p>
            <a:r>
              <a:rPr lang="en-US" sz="2800" dirty="0"/>
              <a:t>Accrue for Services performed during the period but no Invoice yet processed.</a:t>
            </a:r>
          </a:p>
          <a:p>
            <a:r>
              <a:rPr lang="en-US" sz="2800" dirty="0"/>
              <a:t>Accrue value of production of all build-to-spec products in the month the production occurred regardless of delivery or invoicing.  Since custom parts cannot be returned or orders cancelled, JLAB is responsible for the costs during the production process and should be accrued.</a:t>
            </a:r>
          </a:p>
          <a:p>
            <a:pPr lvl="1"/>
            <a:r>
              <a:rPr lang="en-US" sz="2400" dirty="0"/>
              <a:t>This would include anything being built to our design specification.  </a:t>
            </a:r>
          </a:p>
          <a:p>
            <a:pPr lvl="1"/>
            <a:r>
              <a:rPr lang="en-US" sz="2400" dirty="0"/>
              <a:t>Commercial off-the-shelf (COTS) are items such as computers, nuts, bolts, </a:t>
            </a:r>
            <a:r>
              <a:rPr lang="en-US" sz="2400" dirty="0" err="1"/>
              <a:t>etc</a:t>
            </a:r>
            <a:r>
              <a:rPr lang="en-US" sz="2400" dirty="0"/>
              <a:t>… that can be acquired on the open market and commercially available would not need to be accrued each month.</a:t>
            </a:r>
          </a:p>
          <a:p>
            <a:pPr lvl="1"/>
            <a:r>
              <a:rPr lang="en-US" sz="2400" dirty="0"/>
              <a:t>Technical Representatives (TR’s) should submit Accruals for any work performed during the month for items such as fabricated parts, custom items, services performed, etc...</a:t>
            </a:r>
          </a:p>
        </p:txBody>
      </p:sp>
    </p:spTree>
    <p:extLst>
      <p:ext uri="{BB962C8B-B14F-4D97-AF65-F5344CB8AC3E}">
        <p14:creationId xmlns:p14="http://schemas.microsoft.com/office/powerpoint/2010/main" val="1869951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FD647-3CDB-488E-8A18-840F355FE5E6}"/>
              </a:ext>
            </a:extLst>
          </p:cNvPr>
          <p:cNvSpPr>
            <a:spLocks noGrp="1"/>
          </p:cNvSpPr>
          <p:nvPr>
            <p:ph type="title"/>
          </p:nvPr>
        </p:nvSpPr>
        <p:spPr/>
        <p:txBody>
          <a:bodyPr/>
          <a:lstStyle/>
          <a:p>
            <a:r>
              <a:rPr lang="en-US" sz="3600" b="1" dirty="0"/>
              <a:t>Purchase Order / Subcontract Accruals</a:t>
            </a:r>
            <a:endParaRPr lang="en-US" sz="3600" dirty="0"/>
          </a:p>
        </p:txBody>
      </p:sp>
      <p:sp>
        <p:nvSpPr>
          <p:cNvPr id="3" name="Content Placeholder 2">
            <a:extLst>
              <a:ext uri="{FF2B5EF4-FFF2-40B4-BE49-F238E27FC236}">
                <a16:creationId xmlns:a16="http://schemas.microsoft.com/office/drawing/2014/main" id="{76A297EC-1AD7-4B5C-8D08-21C7461320ED}"/>
              </a:ext>
            </a:extLst>
          </p:cNvPr>
          <p:cNvSpPr>
            <a:spLocks noGrp="1"/>
          </p:cNvSpPr>
          <p:nvPr>
            <p:ph idx="1"/>
          </p:nvPr>
        </p:nvSpPr>
        <p:spPr>
          <a:xfrm>
            <a:off x="457200" y="1295400"/>
            <a:ext cx="8229600" cy="4830763"/>
          </a:xfrm>
        </p:spPr>
        <p:txBody>
          <a:bodyPr>
            <a:normAutofit fontScale="92500"/>
          </a:bodyPr>
          <a:lstStyle/>
          <a:p>
            <a:r>
              <a:rPr lang="en-US" sz="2800" dirty="0"/>
              <a:t>Because of the nature of the Work we do at Jefferson Lab, most items meet the threshold of requiring a monthly accrual.</a:t>
            </a:r>
          </a:p>
          <a:p>
            <a:pPr marL="0" indent="0">
              <a:buNone/>
            </a:pPr>
            <a:endParaRPr lang="en-US" sz="2800" dirty="0"/>
          </a:p>
          <a:p>
            <a:r>
              <a:rPr lang="en-US" sz="2800" dirty="0"/>
              <a:t>Product delivery/invoicing has nothing to do with Accruals for custom/built-to-spec orders (most larger orders at the Lab).  </a:t>
            </a:r>
          </a:p>
          <a:p>
            <a:pPr marL="0" indent="0">
              <a:buNone/>
            </a:pPr>
            <a:endParaRPr lang="en-US" sz="2800" dirty="0"/>
          </a:p>
          <a:p>
            <a:r>
              <a:rPr lang="en-US" sz="2800" dirty="0"/>
              <a:t>Accruals are based on the value of the production that the vendor has completed to date (Liability starts when the vendor begins work).</a:t>
            </a:r>
          </a:p>
          <a:p>
            <a:endParaRPr lang="en-US" dirty="0"/>
          </a:p>
        </p:txBody>
      </p:sp>
    </p:spTree>
    <p:extLst>
      <p:ext uri="{BB962C8B-B14F-4D97-AF65-F5344CB8AC3E}">
        <p14:creationId xmlns:p14="http://schemas.microsoft.com/office/powerpoint/2010/main" val="4139431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C82D-C997-457F-AB86-3559CCFA1ABE}"/>
              </a:ext>
            </a:extLst>
          </p:cNvPr>
          <p:cNvSpPr>
            <a:spLocks noGrp="1"/>
          </p:cNvSpPr>
          <p:nvPr>
            <p:ph type="title"/>
          </p:nvPr>
        </p:nvSpPr>
        <p:spPr/>
        <p:txBody>
          <a:bodyPr/>
          <a:lstStyle/>
          <a:p>
            <a:r>
              <a:rPr lang="en-US" sz="3600" b="1" dirty="0"/>
              <a:t>Purchase Order / Subcontract Accruals</a:t>
            </a:r>
            <a:endParaRPr lang="en-US" sz="3600" dirty="0"/>
          </a:p>
        </p:txBody>
      </p:sp>
      <p:sp>
        <p:nvSpPr>
          <p:cNvPr id="3" name="Content Placeholder 2">
            <a:extLst>
              <a:ext uri="{FF2B5EF4-FFF2-40B4-BE49-F238E27FC236}">
                <a16:creationId xmlns:a16="http://schemas.microsoft.com/office/drawing/2014/main" id="{42729F75-8BF2-4395-BDBF-BDAE5C82D943}"/>
              </a:ext>
            </a:extLst>
          </p:cNvPr>
          <p:cNvSpPr>
            <a:spLocks noGrp="1"/>
          </p:cNvSpPr>
          <p:nvPr>
            <p:ph idx="1"/>
          </p:nvPr>
        </p:nvSpPr>
        <p:spPr>
          <a:xfrm>
            <a:off x="457200" y="1143000"/>
            <a:ext cx="8229600" cy="4983163"/>
          </a:xfrm>
        </p:spPr>
        <p:txBody>
          <a:bodyPr>
            <a:normAutofit fontScale="85000" lnSpcReduction="20000"/>
          </a:bodyPr>
          <a:lstStyle/>
          <a:p>
            <a:r>
              <a:rPr lang="en-US" sz="2800" dirty="0"/>
              <a:t>Technical Representatives (TRs) will need to look at their POs / PRs each month and determine if an Accrual is needed. </a:t>
            </a:r>
          </a:p>
          <a:p>
            <a:pPr lvl="1"/>
            <a:r>
              <a:rPr lang="en-US" sz="1900" dirty="0"/>
              <a:t>Can talk to Finance if they have any questions on if to accrue.</a:t>
            </a:r>
          </a:p>
          <a:p>
            <a:pPr lvl="1"/>
            <a:r>
              <a:rPr lang="en-US" sz="1900" dirty="0"/>
              <a:t>You can  review details of your Line item with the report located at</a:t>
            </a:r>
          </a:p>
          <a:p>
            <a:pPr lvl="1"/>
            <a:r>
              <a:rPr lang="en-US" sz="2100" u="sng" dirty="0">
                <a:hlinkClick r:id="rId2"/>
              </a:rPr>
              <a:t>https://mis.jlab.org/mis/apps/req/po.cfm?app_id=450</a:t>
            </a:r>
            <a:r>
              <a:rPr lang="en-US" sz="2100" dirty="0"/>
              <a:t>   or</a:t>
            </a:r>
          </a:p>
          <a:p>
            <a:pPr lvl="1"/>
            <a:r>
              <a:rPr lang="en-US" sz="2100" dirty="0"/>
              <a:t> </a:t>
            </a:r>
            <a:r>
              <a:rPr lang="en-US" sz="2100" u="sng" dirty="0">
                <a:hlinkClick r:id="rId3"/>
              </a:rPr>
              <a:t>https://mis.jlab.org/mis/apps/index.cfm?app_id=108</a:t>
            </a:r>
            <a:r>
              <a:rPr lang="en-US" sz="2100" u="sng" dirty="0"/>
              <a:t> </a:t>
            </a:r>
            <a:r>
              <a:rPr lang="en-US" sz="2100" dirty="0"/>
              <a:t>to find various reports with PO detail</a:t>
            </a:r>
          </a:p>
          <a:p>
            <a:pPr lvl="1"/>
            <a:r>
              <a:rPr lang="en-US" sz="1900" dirty="0"/>
              <a:t>If any questions regarding PO lines, please talk to Procurement officer (Buyer).</a:t>
            </a:r>
          </a:p>
          <a:p>
            <a:pPr marL="457200" lvl="1" indent="0">
              <a:buNone/>
            </a:pPr>
            <a:endParaRPr lang="en-US" sz="1900" dirty="0"/>
          </a:p>
          <a:p>
            <a:r>
              <a:rPr lang="en-US" sz="2800" dirty="0"/>
              <a:t>TR’s will need to submit PO line # and Percentage % of work complete from inception to Date on a monthly basis.</a:t>
            </a:r>
          </a:p>
          <a:p>
            <a:pPr lvl="1"/>
            <a:r>
              <a:rPr lang="en-US" sz="1900" dirty="0"/>
              <a:t>If no Accrual is being Submitted, you are saying no work is being done that month.  Need to confirm via submittal even if No Accrual is needed for the period.</a:t>
            </a:r>
          </a:p>
          <a:p>
            <a:pPr lvl="1"/>
            <a:r>
              <a:rPr lang="en-US" sz="1900" dirty="0"/>
              <a:t>Submit Accruals and confirmation of no work performed to </a:t>
            </a:r>
            <a:r>
              <a:rPr lang="en-US" sz="1900" dirty="0">
                <a:hlinkClick r:id="rId4"/>
              </a:rPr>
              <a:t>evpo@jlab.org</a:t>
            </a:r>
            <a:r>
              <a:rPr lang="en-US" sz="1900" dirty="0"/>
              <a:t> </a:t>
            </a:r>
          </a:p>
          <a:p>
            <a:pPr lvl="1"/>
            <a:r>
              <a:rPr lang="en-US" sz="1900" dirty="0"/>
              <a:t>TR’s should base % on best estimate (Does not have to be exact if TR’s do not have the exact %).    Example would be estimate of 50% complete as of June, 70% completed as of July.</a:t>
            </a:r>
          </a:p>
        </p:txBody>
      </p:sp>
    </p:spTree>
    <p:extLst>
      <p:ext uri="{BB962C8B-B14F-4D97-AF65-F5344CB8AC3E}">
        <p14:creationId xmlns:p14="http://schemas.microsoft.com/office/powerpoint/2010/main" val="2271154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5182A-9265-4CD5-8FCA-67929B375C3A}"/>
              </a:ext>
            </a:extLst>
          </p:cNvPr>
          <p:cNvSpPr>
            <a:spLocks noGrp="1"/>
          </p:cNvSpPr>
          <p:nvPr>
            <p:ph type="title"/>
          </p:nvPr>
        </p:nvSpPr>
        <p:spPr/>
        <p:txBody>
          <a:bodyPr/>
          <a:lstStyle/>
          <a:p>
            <a:r>
              <a:rPr lang="en-US" sz="3600" b="1" dirty="0"/>
              <a:t>Purchase Order / Subcontract Accruals</a:t>
            </a:r>
            <a:endParaRPr lang="en-US" sz="3600" dirty="0"/>
          </a:p>
        </p:txBody>
      </p:sp>
      <p:sp>
        <p:nvSpPr>
          <p:cNvPr id="3" name="Content Placeholder 2">
            <a:extLst>
              <a:ext uri="{FF2B5EF4-FFF2-40B4-BE49-F238E27FC236}">
                <a16:creationId xmlns:a16="http://schemas.microsoft.com/office/drawing/2014/main" id="{6B9FA10A-B1A0-4652-A03D-CC711F517FB9}"/>
              </a:ext>
            </a:extLst>
          </p:cNvPr>
          <p:cNvSpPr>
            <a:spLocks noGrp="1"/>
          </p:cNvSpPr>
          <p:nvPr>
            <p:ph idx="1"/>
          </p:nvPr>
        </p:nvSpPr>
        <p:spPr/>
        <p:txBody>
          <a:bodyPr/>
          <a:lstStyle/>
          <a:p>
            <a:r>
              <a:rPr lang="en-US" dirty="0"/>
              <a:t>Example:</a:t>
            </a:r>
          </a:p>
          <a:p>
            <a:pPr lvl="1"/>
            <a:r>
              <a:rPr lang="en-US" dirty="0"/>
              <a:t>Build-to-Spec or custom orders by definition are not Commercial over the Counter (COTS), Commodities or Material Orders.  If the total duration and cost of the order to design, develop, produce, and receive the finish custom product exceeds the thresholds provided, accruals are </a:t>
            </a:r>
            <a:r>
              <a:rPr lang="en-US" b="1" dirty="0"/>
              <a:t>required.  </a:t>
            </a:r>
            <a:r>
              <a:rPr lang="en-US" sz="2400" dirty="0"/>
              <a:t>(COTS items are not required to be accrued monthly if those orders can be cancelled at anytime with no liability to JLAB)</a:t>
            </a:r>
          </a:p>
          <a:p>
            <a:pPr marL="457200" lvl="1" indent="0">
              <a:buNone/>
            </a:pPr>
            <a:endParaRPr lang="en-US" b="1" dirty="0"/>
          </a:p>
        </p:txBody>
      </p:sp>
    </p:spTree>
    <p:extLst>
      <p:ext uri="{BB962C8B-B14F-4D97-AF65-F5344CB8AC3E}">
        <p14:creationId xmlns:p14="http://schemas.microsoft.com/office/powerpoint/2010/main" val="852081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6E3B4-E20B-4C22-A8E4-FDC70C6E1337}"/>
              </a:ext>
            </a:extLst>
          </p:cNvPr>
          <p:cNvSpPr>
            <a:spLocks noGrp="1"/>
          </p:cNvSpPr>
          <p:nvPr>
            <p:ph type="title"/>
          </p:nvPr>
        </p:nvSpPr>
        <p:spPr/>
        <p:txBody>
          <a:bodyPr/>
          <a:lstStyle/>
          <a:p>
            <a:r>
              <a:rPr lang="en-US" sz="3600" b="1" dirty="0"/>
              <a:t>Purchase Order / Subcontract Accruals</a:t>
            </a:r>
            <a:endParaRPr lang="en-US" sz="3600" dirty="0"/>
          </a:p>
        </p:txBody>
      </p:sp>
      <p:sp>
        <p:nvSpPr>
          <p:cNvPr id="3" name="Content Placeholder 2">
            <a:extLst>
              <a:ext uri="{FF2B5EF4-FFF2-40B4-BE49-F238E27FC236}">
                <a16:creationId xmlns:a16="http://schemas.microsoft.com/office/drawing/2014/main" id="{D274D994-95EB-4959-960D-1E07FA6094D3}"/>
              </a:ext>
            </a:extLst>
          </p:cNvPr>
          <p:cNvSpPr>
            <a:spLocks noGrp="1"/>
          </p:cNvSpPr>
          <p:nvPr>
            <p:ph idx="1"/>
          </p:nvPr>
        </p:nvSpPr>
        <p:spPr/>
        <p:txBody>
          <a:bodyPr>
            <a:normAutofit fontScale="70000" lnSpcReduction="20000"/>
          </a:bodyPr>
          <a:lstStyle/>
          <a:p>
            <a:r>
              <a:rPr lang="en-US" sz="4100" dirty="0"/>
              <a:t>Example:</a:t>
            </a:r>
          </a:p>
          <a:p>
            <a:pPr fontAlgn="base"/>
            <a:r>
              <a:rPr lang="en-US" dirty="0"/>
              <a:t>Build to Specification, five Helium vessels $600K, nine month project </a:t>
            </a:r>
          </a:p>
          <a:p>
            <a:pPr lvl="1" fontAlgn="base"/>
            <a:r>
              <a:rPr lang="en-US" dirty="0"/>
              <a:t>We pay $100K at the kickoff meeting for materials and $100K every 45 days based upon the delivery of each vessel. </a:t>
            </a:r>
          </a:p>
          <a:p>
            <a:pPr lvl="1" fontAlgn="base"/>
            <a:r>
              <a:rPr lang="en-US" dirty="0"/>
              <a:t>Accrue based upon the value of the materials purchased and the services performed at the end of each month. </a:t>
            </a:r>
          </a:p>
          <a:p>
            <a:pPr lvl="1" fontAlgn="base"/>
            <a:r>
              <a:rPr lang="en-US" dirty="0"/>
              <a:t>If they are producing one every 1.5 months, the value of the material and work performed each month needs to be accrued.  First month, assuming they are on schedule there would be an accrual of 100K for materials + (30 days average in month/45 days to produce * $100K = #66,666k) for the first vessel, assuming they are building them serially. </a:t>
            </a:r>
          </a:p>
          <a:p>
            <a:pPr lvl="1"/>
            <a:endParaRPr lang="en-US" dirty="0"/>
          </a:p>
        </p:txBody>
      </p:sp>
    </p:spTree>
    <p:extLst>
      <p:ext uri="{BB962C8B-B14F-4D97-AF65-F5344CB8AC3E}">
        <p14:creationId xmlns:p14="http://schemas.microsoft.com/office/powerpoint/2010/main" val="2073541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6E3B4-E20B-4C22-A8E4-FDC70C6E1337}"/>
              </a:ext>
            </a:extLst>
          </p:cNvPr>
          <p:cNvSpPr>
            <a:spLocks noGrp="1"/>
          </p:cNvSpPr>
          <p:nvPr>
            <p:ph type="title"/>
          </p:nvPr>
        </p:nvSpPr>
        <p:spPr/>
        <p:txBody>
          <a:bodyPr/>
          <a:lstStyle/>
          <a:p>
            <a:r>
              <a:rPr lang="en-US" sz="3600" b="1" dirty="0"/>
              <a:t>Purchase Order / Subcontract Accruals</a:t>
            </a:r>
            <a:endParaRPr lang="en-US" sz="3600" dirty="0"/>
          </a:p>
        </p:txBody>
      </p:sp>
      <p:sp>
        <p:nvSpPr>
          <p:cNvPr id="3" name="Content Placeholder 2">
            <a:extLst>
              <a:ext uri="{FF2B5EF4-FFF2-40B4-BE49-F238E27FC236}">
                <a16:creationId xmlns:a16="http://schemas.microsoft.com/office/drawing/2014/main" id="{D274D994-95EB-4959-960D-1E07FA6094D3}"/>
              </a:ext>
            </a:extLst>
          </p:cNvPr>
          <p:cNvSpPr>
            <a:spLocks noGrp="1"/>
          </p:cNvSpPr>
          <p:nvPr>
            <p:ph idx="1"/>
          </p:nvPr>
        </p:nvSpPr>
        <p:spPr>
          <a:xfrm>
            <a:off x="457200" y="1143000"/>
            <a:ext cx="8229600" cy="4983163"/>
          </a:xfrm>
        </p:spPr>
        <p:txBody>
          <a:bodyPr>
            <a:normAutofit fontScale="92500" lnSpcReduction="10000"/>
          </a:bodyPr>
          <a:lstStyle/>
          <a:p>
            <a:r>
              <a:rPr lang="en-US" sz="4100" dirty="0"/>
              <a:t>Example:</a:t>
            </a:r>
          </a:p>
          <a:p>
            <a:pPr fontAlgn="base"/>
            <a:r>
              <a:rPr lang="en-US" dirty="0"/>
              <a:t>Build Waveguides </a:t>
            </a:r>
          </a:p>
          <a:p>
            <a:pPr lvl="1"/>
            <a:r>
              <a:rPr lang="en-US" dirty="0"/>
              <a:t>Building x number of Waveguides.  Provided statement of work with all the specifics for the design for the Wave Guide.  PO was structured to receive 2 wave guides every month.  In this case, accruals should include the value of the manufacturing done on a monthly basis despite delivery.  So if for example 20 Waveguides are ordered, accrual would include value of parts/services and production for each PO line to date.</a:t>
            </a:r>
          </a:p>
          <a:p>
            <a:pPr marL="457200" lvl="1" indent="0">
              <a:buNone/>
            </a:pPr>
            <a:endParaRPr lang="en-US" dirty="0"/>
          </a:p>
        </p:txBody>
      </p:sp>
    </p:spTree>
    <p:extLst>
      <p:ext uri="{BB962C8B-B14F-4D97-AF65-F5344CB8AC3E}">
        <p14:creationId xmlns:p14="http://schemas.microsoft.com/office/powerpoint/2010/main" val="1738553179"/>
      </p:ext>
    </p:extLst>
  </p:cSld>
  <p:clrMapOvr>
    <a:masterClrMapping/>
  </p:clrMapOvr>
</p:sld>
</file>

<file path=ppt/theme/theme1.xml><?xml version="1.0" encoding="utf-8"?>
<a:theme xmlns:a="http://schemas.openxmlformats.org/drawingml/2006/main" name="JLabPowerpoint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JLabPowerPoint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JLabPowerPointMain</Template>
  <TotalTime>2797</TotalTime>
  <Words>1241</Words>
  <Application>Microsoft Office PowerPoint</Application>
  <PresentationFormat>On-screen Show (4:3)</PresentationFormat>
  <Paragraphs>83</Paragraphs>
  <Slides>13</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Minion Pro</vt:lpstr>
      <vt:lpstr>JLabPowerpointMain</vt:lpstr>
      <vt:lpstr>1_JLabPowerPointMain</vt:lpstr>
      <vt:lpstr>Purchase Order Accrual Guide</vt:lpstr>
      <vt:lpstr>Purchase Order / Subcontract Accruals</vt:lpstr>
      <vt:lpstr>Purchase Order / Subcontract Accruals</vt:lpstr>
      <vt:lpstr>Purchase Order / Subcontractor Accruals</vt:lpstr>
      <vt:lpstr>Purchase Order / Subcontract Accruals</vt:lpstr>
      <vt:lpstr>Purchase Order / Subcontract Accruals</vt:lpstr>
      <vt:lpstr>Purchase Order / Subcontract Accruals</vt:lpstr>
      <vt:lpstr>Purchase Order / Subcontract Accruals</vt:lpstr>
      <vt:lpstr>Purchase Order / Subcontract Accruals</vt:lpstr>
      <vt:lpstr>Purchase Order / Subcontract Accruals</vt:lpstr>
      <vt:lpstr>Purchase Order / Subcontract Accruals</vt:lpstr>
      <vt:lpstr>Purchase Order / Subcontract Accruals</vt:lpstr>
      <vt:lpstr>Purchase Order Acccruals</vt:lpstr>
    </vt:vector>
  </TitlesOfParts>
  <Company>Jefferson Science Associates,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 Accrual Procedure</dc:title>
  <dc:creator>derby</dc:creator>
  <cp:lastModifiedBy>Connie Adams</cp:lastModifiedBy>
  <cp:revision>151</cp:revision>
  <cp:lastPrinted>2015-06-26T15:35:19Z</cp:lastPrinted>
  <dcterms:created xsi:type="dcterms:W3CDTF">2008-05-05T18:32:48Z</dcterms:created>
  <dcterms:modified xsi:type="dcterms:W3CDTF">2024-02-20T16:07:34Z</dcterms:modified>
</cp:coreProperties>
</file>