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1" r:id="rId2"/>
  </p:sldMasterIdLst>
  <p:notesMasterIdLst>
    <p:notesMasterId r:id="rId5"/>
  </p:notesMasterIdLst>
  <p:handoutMasterIdLst>
    <p:handoutMasterId r:id="rId6"/>
  </p:handoutMasterIdLst>
  <p:sldIdLst>
    <p:sldId id="800" r:id="rId3"/>
    <p:sldId id="801" r:id="rId4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0000"/>
    <a:srgbClr val="7F7F7F"/>
    <a:srgbClr val="D99694"/>
    <a:srgbClr val="FFFFFF"/>
    <a:srgbClr val="0080FF"/>
    <a:srgbClr val="99FF66"/>
    <a:srgbClr val="00FF00"/>
    <a:srgbClr val="FF00FF"/>
    <a:srgbClr val="C0504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316" autoAdjust="0"/>
    <p:restoredTop sz="96005" autoAdjust="0"/>
  </p:normalViewPr>
  <p:slideViewPr>
    <p:cSldViewPr>
      <p:cViewPr varScale="1">
        <p:scale>
          <a:sx n="114" d="100"/>
          <a:sy n="114" d="100"/>
        </p:scale>
        <p:origin x="1602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notesViewPr>
    <p:cSldViewPr>
      <p:cViewPr varScale="1">
        <p:scale>
          <a:sx n="58" d="100"/>
          <a:sy n="58" d="100"/>
        </p:scale>
        <p:origin x="-3012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EE8CE96F-9641-4202-B9F0-B2E2AD14F4BD}" type="datetimeFigureOut">
              <a:rPr lang="en-US"/>
              <a:pPr>
                <a:defRPr/>
              </a:pPr>
              <a:t>3/11/2022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52F2E411-6695-4ACB-AE03-92CB8347E17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3243708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DF3A463C-B3F1-4D95-AAE7-A01F53C12740}" type="datetimeFigureOut">
              <a:rPr lang="en-GB"/>
              <a:pPr>
                <a:defRPr/>
              </a:pPr>
              <a:t>2022-Mar-11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7967DA4B-B3FA-4324-8CF5-89A932D8686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8007123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30,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Stephen Brooks, FFA@CEBAF Meeting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DAA19B-55B7-43F6-A431-B5698B9D349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590157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7030A0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2pPr>
              <a:defRPr>
                <a:solidFill>
                  <a:srgbClr val="0070C0"/>
                </a:solidFill>
              </a:defRPr>
            </a:lvl2pPr>
            <a:lvl3pPr>
              <a:defRPr>
                <a:solidFill>
                  <a:srgbClr val="00B050"/>
                </a:solidFill>
              </a:defRPr>
            </a:lvl3pPr>
            <a:lvl4pPr>
              <a:defRPr>
                <a:solidFill>
                  <a:schemeClr val="accent6">
                    <a:lumMod val="75000"/>
                  </a:schemeClr>
                </a:solidFill>
              </a:defRPr>
            </a:lvl4pPr>
            <a:lvl5pPr>
              <a:defRPr>
                <a:solidFill>
                  <a:srgbClr val="C00000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30,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Stephen Brooks, FFA@CEBAF Meeting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19DEF3-38EA-44F2-924B-3AA3B76DF1B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516515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ustom Layou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86200" y="0"/>
            <a:ext cx="5257800" cy="1066800"/>
          </a:xfrm>
          <a:prstGeom prst="rect">
            <a:avLst/>
          </a:prstGeom>
          <a:noFill/>
          <a:effectLst/>
          <a:scene3d>
            <a:camera prst="orthographicFront"/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dk1">
                <a:satMod val="300000"/>
              </a:schemeClr>
            </a:contourClr>
          </a:sp3d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none"/>
        </p:style>
        <p:txBody>
          <a:bodyPr anchor="t">
            <a:normAutofit/>
          </a:bodyPr>
          <a:lstStyle>
            <a:lvl1pPr algn="r">
              <a:defRPr sz="3200">
                <a:ln>
                  <a:noFill/>
                </a:ln>
                <a:solidFill>
                  <a:srgbClr val="FFFFCC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Slide Number Placeholder 5"/>
          <p:cNvSpPr txBox="1">
            <a:spLocks/>
          </p:cNvSpPr>
          <p:nvPr userDrawn="1"/>
        </p:nvSpPr>
        <p:spPr>
          <a:xfrm>
            <a:off x="8077200" y="6492875"/>
            <a:ext cx="1066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rgbClr val="99FF99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rgbClr val="FFFFCC"/>
                </a:solidFill>
                <a:latin typeface="+mj-lt"/>
              </a:rPr>
              <a:t> Page </a:t>
            </a:r>
            <a:fld id="{77AA60D7-E052-4FF8-8EB3-82792E6B1490}" type="slidenum">
              <a:rPr lang="en-US" smtClean="0">
                <a:solidFill>
                  <a:srgbClr val="FFFFCC"/>
                </a:solidFill>
                <a:latin typeface="+mj-lt"/>
              </a:rPr>
              <a:pPr/>
              <a:t>‹#›</a:t>
            </a:fld>
            <a:endParaRPr lang="en-US" dirty="0">
              <a:solidFill>
                <a:srgbClr val="FFFFCC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5898809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30,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Stephen Brooks, FFA@CEBAF Meeting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6EC404-890E-41D9-B785-78F74B1E75A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723170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A080C0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2pPr>
              <a:defRPr>
                <a:solidFill>
                  <a:srgbClr val="00B0F0"/>
                </a:solidFill>
              </a:defRPr>
            </a:lvl2pPr>
            <a:lvl3pPr>
              <a:defRPr>
                <a:solidFill>
                  <a:srgbClr val="00DC64"/>
                </a:solidFill>
              </a:defRPr>
            </a:lvl3pPr>
            <a:lvl4pPr>
              <a:defRPr>
                <a:solidFill>
                  <a:schemeClr val="accent6">
                    <a:lumMod val="75000"/>
                  </a:schemeClr>
                </a:solidFill>
              </a:defRPr>
            </a:lvl4pPr>
            <a:lvl5pPr>
              <a:defRPr>
                <a:solidFill>
                  <a:srgbClr val="C00000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30,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Stephen Brooks, FFA@CEBAF Meeting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CE1426-49D9-4400-AE85-1D8D350657F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913807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 rot="10800000">
            <a:off x="7596188" y="0"/>
            <a:ext cx="1547812" cy="6858000"/>
          </a:xfrm>
          <a:prstGeom prst="rect">
            <a:avLst/>
          </a:prstGeom>
          <a:gradFill>
            <a:gsLst>
              <a:gs pos="0">
                <a:schemeClr val="accent5">
                  <a:lumMod val="40000"/>
                  <a:lumOff val="60000"/>
                </a:schemeClr>
              </a:gs>
              <a:gs pos="100000">
                <a:schemeClr val="bg1">
                  <a:alpha val="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1547813" cy="6858000"/>
          </a:xfrm>
          <a:prstGeom prst="rect">
            <a:avLst/>
          </a:prstGeom>
          <a:gradFill>
            <a:gsLst>
              <a:gs pos="0">
                <a:schemeClr val="accent5">
                  <a:lumMod val="40000"/>
                  <a:lumOff val="60000"/>
                </a:schemeClr>
              </a:gs>
              <a:gs pos="100000">
                <a:schemeClr val="bg1">
                  <a:alpha val="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GB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July 30,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GB"/>
              <a:t>Stephen Brooks, FFA@CEBAF Meeting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9D7176B4-3FF4-42B2-A64D-8907BC728C1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59" r:id="rId2"/>
    <p:sldLayoutId id="2147483663" r:id="rId3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lang="en-GB" sz="4400" kern="1200" dirty="0">
          <a:solidFill>
            <a:srgbClr val="7030A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7030A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7030A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7030A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7030A0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lang="en-US" sz="2800" kern="1200" dirty="0">
          <a:solidFill>
            <a:srgbClr val="0070C0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lang="en-US" sz="2400" kern="1200" dirty="0">
          <a:solidFill>
            <a:srgbClr val="00B050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lang="en-US" sz="2000" kern="1200" dirty="0">
          <a:solidFill>
            <a:srgbClr val="E46C0A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lang="en-GB" sz="2000" kern="1200" dirty="0">
          <a:solidFill>
            <a:srgbClr val="C0000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 rot="10800000">
            <a:off x="7596188" y="0"/>
            <a:ext cx="1547812" cy="6858000"/>
          </a:xfrm>
          <a:prstGeom prst="rect">
            <a:avLst/>
          </a:prstGeom>
          <a:gradFill>
            <a:gsLst>
              <a:gs pos="0">
                <a:schemeClr val="tx2"/>
              </a:gs>
              <a:gs pos="100000">
                <a:schemeClr val="tx2">
                  <a:alpha val="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1547813" cy="6858000"/>
          </a:xfrm>
          <a:prstGeom prst="rect">
            <a:avLst/>
          </a:prstGeom>
          <a:gradFill>
            <a:gsLst>
              <a:gs pos="0">
                <a:schemeClr val="tx2"/>
              </a:gs>
              <a:gs pos="100000">
                <a:schemeClr val="tx2">
                  <a:alpha val="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2052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205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GB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Calibri Light" panose="020F0302020204030204" pitchFamily="34" charset="0"/>
                <a:cs typeface="+mn-cs"/>
              </a:defRPr>
            </a:lvl1pPr>
          </a:lstStyle>
          <a:p>
            <a:pPr>
              <a:defRPr/>
            </a:pPr>
            <a:r>
              <a:rPr lang="en-US"/>
              <a:t>July 30,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Calibri Light" panose="020F0302020204030204" pitchFamily="34" charset="0"/>
                <a:cs typeface="+mn-cs"/>
              </a:defRPr>
            </a:lvl1pPr>
          </a:lstStyle>
          <a:p>
            <a:pPr>
              <a:defRPr/>
            </a:pPr>
            <a:r>
              <a:rPr lang="en-GB"/>
              <a:t>Stephen Brooks, FFA@CEBAF Meeting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 Light" pitchFamily="34" charset="0"/>
              </a:defRPr>
            </a:lvl1pPr>
          </a:lstStyle>
          <a:p>
            <a:pPr>
              <a:defRPr/>
            </a:pPr>
            <a:fld id="{6FD7CC7B-9D0C-4FC1-993A-D4FA53C1AD4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lang="en-GB" sz="4400" kern="1200" dirty="0">
          <a:solidFill>
            <a:srgbClr val="A080C0"/>
          </a:solidFill>
          <a:latin typeface="Calibri Light" panose="020F0302020204030204" pitchFamily="34" charset="0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080C0"/>
          </a:solidFill>
          <a:latin typeface="Calibri Light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080C0"/>
          </a:solidFill>
          <a:latin typeface="Calibri Light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080C0"/>
          </a:solidFill>
          <a:latin typeface="Calibri Light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080C0"/>
          </a:solidFill>
          <a:latin typeface="Calibri Light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bg1"/>
          </a:solidFill>
          <a:latin typeface="Calibri Light" panose="020F0302020204030204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lang="en-US" sz="2800" kern="1200" dirty="0">
          <a:solidFill>
            <a:srgbClr val="00B0F0"/>
          </a:solidFill>
          <a:latin typeface="Calibri Light" panose="020F0302020204030204" pitchFamily="34" charset="0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lang="en-US" sz="2400" kern="1200" dirty="0">
          <a:solidFill>
            <a:srgbClr val="00DC64"/>
          </a:solidFill>
          <a:latin typeface="Calibri Light" panose="020F0302020204030204" pitchFamily="34" charset="0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lang="en-US" sz="2000" kern="1200" dirty="0">
          <a:solidFill>
            <a:srgbClr val="E46C0A"/>
          </a:solidFill>
          <a:latin typeface="Calibri Light" panose="020F0302020204030204" pitchFamily="34" charset="0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lang="en-GB" sz="2000" kern="1200" dirty="0">
          <a:solidFill>
            <a:srgbClr val="C00000"/>
          </a:solidFill>
          <a:latin typeface="Calibri Light" panose="020F030202020403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5368EC50-146B-41BF-A32B-4EF3C6F2D804}"/>
              </a:ext>
            </a:extLst>
          </p:cNvPr>
          <p:cNvCxnSpPr>
            <a:cxnSpLocks/>
            <a:stCxn id="7" idx="3"/>
          </p:cNvCxnSpPr>
          <p:nvPr/>
        </p:nvCxnSpPr>
        <p:spPr>
          <a:xfrm>
            <a:off x="2627784" y="5027476"/>
            <a:ext cx="4104456" cy="0"/>
          </a:xfrm>
          <a:prstGeom prst="line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92596F46-58E3-4B1C-BAAD-C94748D231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Upgraded Injector Energy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B2F572-D528-489F-BA6F-BDAAEBCC19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Three new RF modules of 90MeV each</a:t>
            </a:r>
          </a:p>
          <a:p>
            <a:r>
              <a:rPr lang="en-GB" dirty="0"/>
              <a:t>Two passes through these with a single conventional return loop</a:t>
            </a:r>
          </a:p>
          <a:p>
            <a:r>
              <a:rPr lang="en-GB" dirty="0"/>
              <a:t>Use existing injector at 110MeV</a:t>
            </a:r>
          </a:p>
          <a:p>
            <a:r>
              <a:rPr lang="en-GB" dirty="0"/>
              <a:t>Total energy: 110+2*(3*90) = 650MeV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1BA3F2-C175-4A9C-B9EA-0FDAE4ACD8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March 11, 2022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6B0C7A-F830-467C-8194-BD80EA60A8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Stephen Brooks, FFA@CEBAF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407169-C727-4E8A-B39E-2D31BA7400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19DEF3-38EA-44F2-924B-3AA3B76DF1B8}" type="slidenum">
              <a:rPr lang="en-GB" altLang="en-US" smtClean="0"/>
              <a:pPr>
                <a:defRPr/>
              </a:pPr>
              <a:t>1</a:t>
            </a:fld>
            <a:endParaRPr lang="en-GB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F5C4C67-EE29-49AA-9D61-9566615FC83A}"/>
              </a:ext>
            </a:extLst>
          </p:cNvPr>
          <p:cNvSpPr/>
          <p:nvPr/>
        </p:nvSpPr>
        <p:spPr>
          <a:xfrm>
            <a:off x="1691680" y="4941168"/>
            <a:ext cx="936104" cy="1726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678409EB-77CC-4448-92F8-7D8659FB33AA}"/>
              </a:ext>
            </a:extLst>
          </p:cNvPr>
          <p:cNvSpPr/>
          <p:nvPr/>
        </p:nvSpPr>
        <p:spPr>
          <a:xfrm>
            <a:off x="3322204" y="4941168"/>
            <a:ext cx="673732" cy="172616"/>
          </a:xfrm>
          <a:prstGeom prst="rect">
            <a:avLst/>
          </a:prstGeom>
          <a:solidFill>
            <a:schemeClr val="accent5"/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8AA4C5D-F8DF-4DBD-9EE7-35AEC799C2FD}"/>
              </a:ext>
            </a:extLst>
          </p:cNvPr>
          <p:cNvSpPr/>
          <p:nvPr/>
        </p:nvSpPr>
        <p:spPr>
          <a:xfrm>
            <a:off x="4139952" y="4941168"/>
            <a:ext cx="673732" cy="172616"/>
          </a:xfrm>
          <a:prstGeom prst="rect">
            <a:avLst/>
          </a:prstGeom>
          <a:solidFill>
            <a:schemeClr val="accent5"/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EA2FF48-17AD-4F49-940D-FDD1AB9D33CB}"/>
              </a:ext>
            </a:extLst>
          </p:cNvPr>
          <p:cNvSpPr/>
          <p:nvPr/>
        </p:nvSpPr>
        <p:spPr>
          <a:xfrm>
            <a:off x="4957700" y="4941168"/>
            <a:ext cx="673732" cy="172616"/>
          </a:xfrm>
          <a:prstGeom prst="rect">
            <a:avLst/>
          </a:prstGeom>
          <a:solidFill>
            <a:schemeClr val="accent5"/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E91A8F7F-DCAA-4A65-9222-BB0B63BD8C3F}"/>
              </a:ext>
            </a:extLst>
          </p:cNvPr>
          <p:cNvCxnSpPr>
            <a:cxnSpLocks/>
            <a:stCxn id="17" idx="0"/>
          </p:cNvCxnSpPr>
          <p:nvPr/>
        </p:nvCxnSpPr>
        <p:spPr>
          <a:xfrm>
            <a:off x="3095837" y="5818894"/>
            <a:ext cx="2772307" cy="0"/>
          </a:xfrm>
          <a:prstGeom prst="line">
            <a:avLst/>
          </a:prstGeom>
          <a:ln w="25400">
            <a:solidFill>
              <a:schemeClr val="tx1"/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Arc 14">
            <a:extLst>
              <a:ext uri="{FF2B5EF4-FFF2-40B4-BE49-F238E27FC236}">
                <a16:creationId xmlns:a16="http://schemas.microsoft.com/office/drawing/2014/main" id="{E05C6032-BC84-4C41-8A44-3BA44CE58176}"/>
              </a:ext>
            </a:extLst>
          </p:cNvPr>
          <p:cNvSpPr/>
          <p:nvPr/>
        </p:nvSpPr>
        <p:spPr>
          <a:xfrm>
            <a:off x="5472100" y="5027476"/>
            <a:ext cx="792088" cy="792088"/>
          </a:xfrm>
          <a:prstGeom prst="arc">
            <a:avLst>
              <a:gd name="adj1" fmla="val 16200000"/>
              <a:gd name="adj2" fmla="val 5562326"/>
            </a:avLst>
          </a:prstGeom>
          <a:ln w="25400">
            <a:solidFill>
              <a:schemeClr val="tx1"/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Arc 16">
            <a:extLst>
              <a:ext uri="{FF2B5EF4-FFF2-40B4-BE49-F238E27FC236}">
                <a16:creationId xmlns:a16="http://schemas.microsoft.com/office/drawing/2014/main" id="{12D4695F-0476-4D11-9046-70B701976FD8}"/>
              </a:ext>
            </a:extLst>
          </p:cNvPr>
          <p:cNvSpPr/>
          <p:nvPr/>
        </p:nvSpPr>
        <p:spPr>
          <a:xfrm rot="10800000">
            <a:off x="2699793" y="5026806"/>
            <a:ext cx="792088" cy="792088"/>
          </a:xfrm>
          <a:prstGeom prst="arc">
            <a:avLst>
              <a:gd name="adj1" fmla="val 16200000"/>
              <a:gd name="adj2" fmla="val 5562326"/>
            </a:avLst>
          </a:prstGeom>
          <a:ln w="25400">
            <a:solidFill>
              <a:schemeClr val="tx1"/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76334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5368EC50-146B-41BF-A32B-4EF3C6F2D804}"/>
              </a:ext>
            </a:extLst>
          </p:cNvPr>
          <p:cNvCxnSpPr>
            <a:cxnSpLocks/>
            <a:stCxn id="7" idx="3"/>
          </p:cNvCxnSpPr>
          <p:nvPr/>
        </p:nvCxnSpPr>
        <p:spPr>
          <a:xfrm>
            <a:off x="2627784" y="1772816"/>
            <a:ext cx="4104456" cy="0"/>
          </a:xfrm>
          <a:prstGeom prst="line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92596F46-58E3-4B1C-BAAD-C94748D231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</a:t>
            </a:r>
            <a:r>
              <a:rPr lang="en-GB" dirty="0" err="1"/>
              <a:t>ertical</a:t>
            </a:r>
            <a:r>
              <a:rPr lang="en-GB" dirty="0"/>
              <a:t> Splitting with Positrons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1BA3F2-C175-4A9C-B9EA-0FDAE4ACD8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March 11, 2022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6B0C7A-F830-467C-8194-BD80EA60A8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Stephen Brooks, FFA@CEBAF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407169-C727-4E8A-B39E-2D31BA7400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19DEF3-38EA-44F2-924B-3AA3B76DF1B8}" type="slidenum">
              <a:rPr lang="en-GB" altLang="en-US" smtClean="0"/>
              <a:pPr>
                <a:defRPr/>
              </a:pPr>
              <a:t>2</a:t>
            </a:fld>
            <a:endParaRPr lang="en-GB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F5C4C67-EE29-49AA-9D61-9566615FC83A}"/>
              </a:ext>
            </a:extLst>
          </p:cNvPr>
          <p:cNvSpPr/>
          <p:nvPr/>
        </p:nvSpPr>
        <p:spPr>
          <a:xfrm>
            <a:off x="1691680" y="1686508"/>
            <a:ext cx="936104" cy="1726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678409EB-77CC-4448-92F8-7D8659FB33AA}"/>
              </a:ext>
            </a:extLst>
          </p:cNvPr>
          <p:cNvSpPr/>
          <p:nvPr/>
        </p:nvSpPr>
        <p:spPr>
          <a:xfrm>
            <a:off x="3322204" y="1686508"/>
            <a:ext cx="673732" cy="172616"/>
          </a:xfrm>
          <a:prstGeom prst="rect">
            <a:avLst/>
          </a:prstGeom>
          <a:solidFill>
            <a:schemeClr val="accent5"/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8AA4C5D-F8DF-4DBD-9EE7-35AEC799C2FD}"/>
              </a:ext>
            </a:extLst>
          </p:cNvPr>
          <p:cNvSpPr/>
          <p:nvPr/>
        </p:nvSpPr>
        <p:spPr>
          <a:xfrm>
            <a:off x="4139952" y="1686508"/>
            <a:ext cx="673732" cy="172616"/>
          </a:xfrm>
          <a:prstGeom prst="rect">
            <a:avLst/>
          </a:prstGeom>
          <a:solidFill>
            <a:schemeClr val="accent5"/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EA2FF48-17AD-4F49-940D-FDD1AB9D33CB}"/>
              </a:ext>
            </a:extLst>
          </p:cNvPr>
          <p:cNvSpPr/>
          <p:nvPr/>
        </p:nvSpPr>
        <p:spPr>
          <a:xfrm>
            <a:off x="4957700" y="1686508"/>
            <a:ext cx="673732" cy="172616"/>
          </a:xfrm>
          <a:prstGeom prst="rect">
            <a:avLst/>
          </a:prstGeom>
          <a:solidFill>
            <a:schemeClr val="accent5"/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E91A8F7F-DCAA-4A65-9222-BB0B63BD8C3F}"/>
              </a:ext>
            </a:extLst>
          </p:cNvPr>
          <p:cNvCxnSpPr>
            <a:cxnSpLocks/>
            <a:stCxn id="17" idx="0"/>
          </p:cNvCxnSpPr>
          <p:nvPr/>
        </p:nvCxnSpPr>
        <p:spPr>
          <a:xfrm>
            <a:off x="3095837" y="2564234"/>
            <a:ext cx="2772307" cy="0"/>
          </a:xfrm>
          <a:prstGeom prst="line">
            <a:avLst/>
          </a:prstGeom>
          <a:ln w="25400">
            <a:solidFill>
              <a:schemeClr val="tx1"/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Arc 14">
            <a:extLst>
              <a:ext uri="{FF2B5EF4-FFF2-40B4-BE49-F238E27FC236}">
                <a16:creationId xmlns:a16="http://schemas.microsoft.com/office/drawing/2014/main" id="{E05C6032-BC84-4C41-8A44-3BA44CE58176}"/>
              </a:ext>
            </a:extLst>
          </p:cNvPr>
          <p:cNvSpPr/>
          <p:nvPr/>
        </p:nvSpPr>
        <p:spPr>
          <a:xfrm>
            <a:off x="5472100" y="1772816"/>
            <a:ext cx="792088" cy="792088"/>
          </a:xfrm>
          <a:prstGeom prst="arc">
            <a:avLst>
              <a:gd name="adj1" fmla="val 16200000"/>
              <a:gd name="adj2" fmla="val 5562326"/>
            </a:avLst>
          </a:prstGeom>
          <a:ln w="25400">
            <a:solidFill>
              <a:schemeClr val="tx1"/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Arc 16">
            <a:extLst>
              <a:ext uri="{FF2B5EF4-FFF2-40B4-BE49-F238E27FC236}">
                <a16:creationId xmlns:a16="http://schemas.microsoft.com/office/drawing/2014/main" id="{12D4695F-0476-4D11-9046-70B701976FD8}"/>
              </a:ext>
            </a:extLst>
          </p:cNvPr>
          <p:cNvSpPr/>
          <p:nvPr/>
        </p:nvSpPr>
        <p:spPr>
          <a:xfrm rot="10800000">
            <a:off x="2699793" y="1772146"/>
            <a:ext cx="792088" cy="792088"/>
          </a:xfrm>
          <a:prstGeom prst="arc">
            <a:avLst>
              <a:gd name="adj1" fmla="val 16200000"/>
              <a:gd name="adj2" fmla="val 5562326"/>
            </a:avLst>
          </a:prstGeom>
          <a:ln w="25400">
            <a:solidFill>
              <a:schemeClr val="tx1"/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1D7A228-0067-4637-8A9F-0C04802AC5CD}"/>
              </a:ext>
            </a:extLst>
          </p:cNvPr>
          <p:cNvSpPr txBox="1"/>
          <p:nvPr/>
        </p:nvSpPr>
        <p:spPr>
          <a:xfrm>
            <a:off x="2601988" y="1394297"/>
            <a:ext cx="5522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110</a:t>
            </a:r>
            <a:endParaRPr lang="en-GB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25F72257-73DB-4E7C-A977-7640C07F7AA3}"/>
              </a:ext>
            </a:extLst>
          </p:cNvPr>
          <p:cNvSpPr txBox="1"/>
          <p:nvPr/>
        </p:nvSpPr>
        <p:spPr>
          <a:xfrm>
            <a:off x="6028068" y="1417638"/>
            <a:ext cx="569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650</a:t>
            </a:r>
            <a:endParaRPr lang="en-GB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D9BA1960-DCF7-4B15-B132-A9744A778420}"/>
              </a:ext>
            </a:extLst>
          </p:cNvPr>
          <p:cNvSpPr txBox="1"/>
          <p:nvPr/>
        </p:nvSpPr>
        <p:spPr>
          <a:xfrm>
            <a:off x="4208312" y="2214302"/>
            <a:ext cx="569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380</a:t>
            </a:r>
            <a:endParaRPr lang="en-GB" dirty="0"/>
          </a:p>
        </p:txBody>
      </p:sp>
      <p:sp>
        <p:nvSpPr>
          <p:cNvPr id="20" name="Content Placeholder 2">
            <a:extLst>
              <a:ext uri="{FF2B5EF4-FFF2-40B4-BE49-F238E27FC236}">
                <a16:creationId xmlns:a16="http://schemas.microsoft.com/office/drawing/2014/main" id="{513D619F-FCD3-46E1-9BEF-FDCE4E5E28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944375"/>
            <a:ext cx="8229600" cy="1420729"/>
          </a:xfrm>
        </p:spPr>
        <p:txBody>
          <a:bodyPr/>
          <a:lstStyle/>
          <a:p>
            <a:r>
              <a:rPr lang="en-GB" dirty="0"/>
              <a:t>Side view with vertical split and merge dipoles</a:t>
            </a:r>
          </a:p>
          <a:p>
            <a:r>
              <a:rPr lang="en-GB" dirty="0"/>
              <a:t>Two stacked 380MeV return loops</a:t>
            </a:r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2AA21BE2-54E7-4955-A19F-3BD0C0DF956D}"/>
              </a:ext>
            </a:extLst>
          </p:cNvPr>
          <p:cNvCxnSpPr>
            <a:cxnSpLocks/>
          </p:cNvCxnSpPr>
          <p:nvPr/>
        </p:nvCxnSpPr>
        <p:spPr>
          <a:xfrm>
            <a:off x="7740352" y="5283254"/>
            <a:ext cx="1080120" cy="0"/>
          </a:xfrm>
          <a:prstGeom prst="line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angle 21">
            <a:extLst>
              <a:ext uri="{FF2B5EF4-FFF2-40B4-BE49-F238E27FC236}">
                <a16:creationId xmlns:a16="http://schemas.microsoft.com/office/drawing/2014/main" id="{EEE1C626-D698-46DF-A134-992B2C6C6A1C}"/>
              </a:ext>
            </a:extLst>
          </p:cNvPr>
          <p:cNvSpPr/>
          <p:nvPr/>
        </p:nvSpPr>
        <p:spPr>
          <a:xfrm>
            <a:off x="-108520" y="5196946"/>
            <a:ext cx="936104" cy="1726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D43CC7D3-4850-46D3-83F2-530F61DEB6CB}"/>
              </a:ext>
            </a:extLst>
          </p:cNvPr>
          <p:cNvCxnSpPr>
            <a:cxnSpLocks/>
          </p:cNvCxnSpPr>
          <p:nvPr/>
        </p:nvCxnSpPr>
        <p:spPr>
          <a:xfrm>
            <a:off x="3154255" y="5283254"/>
            <a:ext cx="2641881" cy="0"/>
          </a:xfrm>
          <a:prstGeom prst="line">
            <a:avLst/>
          </a:prstGeom>
          <a:ln w="254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ectangle 22">
            <a:extLst>
              <a:ext uri="{FF2B5EF4-FFF2-40B4-BE49-F238E27FC236}">
                <a16:creationId xmlns:a16="http://schemas.microsoft.com/office/drawing/2014/main" id="{D679762D-4C06-4E13-B209-0ADD12183569}"/>
              </a:ext>
            </a:extLst>
          </p:cNvPr>
          <p:cNvSpPr/>
          <p:nvPr/>
        </p:nvSpPr>
        <p:spPr>
          <a:xfrm>
            <a:off x="3322204" y="5196946"/>
            <a:ext cx="673732" cy="172616"/>
          </a:xfrm>
          <a:prstGeom prst="rect">
            <a:avLst/>
          </a:prstGeom>
          <a:solidFill>
            <a:schemeClr val="accent5"/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52157F13-5FB3-42A1-B9D1-CE6C33416BA4}"/>
              </a:ext>
            </a:extLst>
          </p:cNvPr>
          <p:cNvSpPr/>
          <p:nvPr/>
        </p:nvSpPr>
        <p:spPr>
          <a:xfrm>
            <a:off x="4139952" y="5196946"/>
            <a:ext cx="673732" cy="172616"/>
          </a:xfrm>
          <a:prstGeom prst="rect">
            <a:avLst/>
          </a:prstGeom>
          <a:solidFill>
            <a:schemeClr val="accent5"/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1126E55F-82B7-45DC-9B18-C700FBC31C9D}"/>
              </a:ext>
            </a:extLst>
          </p:cNvPr>
          <p:cNvSpPr/>
          <p:nvPr/>
        </p:nvSpPr>
        <p:spPr>
          <a:xfrm>
            <a:off x="4957700" y="5196946"/>
            <a:ext cx="673732" cy="172616"/>
          </a:xfrm>
          <a:prstGeom prst="rect">
            <a:avLst/>
          </a:prstGeom>
          <a:solidFill>
            <a:schemeClr val="accent5"/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8FA729BC-73A4-4442-81CD-E12D585C1ABE}"/>
              </a:ext>
            </a:extLst>
          </p:cNvPr>
          <p:cNvCxnSpPr>
            <a:cxnSpLocks/>
          </p:cNvCxnSpPr>
          <p:nvPr/>
        </p:nvCxnSpPr>
        <p:spPr>
          <a:xfrm>
            <a:off x="6372200" y="5032948"/>
            <a:ext cx="792088" cy="0"/>
          </a:xfrm>
          <a:prstGeom prst="line">
            <a:avLst/>
          </a:prstGeom>
          <a:ln w="25400"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BECFC637-D2EC-4D7E-A4FD-1A426B62A3DE}"/>
              </a:ext>
            </a:extLst>
          </p:cNvPr>
          <p:cNvCxnSpPr>
            <a:cxnSpLocks/>
          </p:cNvCxnSpPr>
          <p:nvPr/>
        </p:nvCxnSpPr>
        <p:spPr>
          <a:xfrm>
            <a:off x="6372200" y="5537004"/>
            <a:ext cx="786526" cy="0"/>
          </a:xfrm>
          <a:prstGeom prst="line">
            <a:avLst/>
          </a:prstGeom>
          <a:ln w="25400">
            <a:solidFill>
              <a:srgbClr val="0000FF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2" name="Group 61">
            <a:extLst>
              <a:ext uri="{FF2B5EF4-FFF2-40B4-BE49-F238E27FC236}">
                <a16:creationId xmlns:a16="http://schemas.microsoft.com/office/drawing/2014/main" id="{5A05B3A3-39EF-431F-90BA-92828C279BC3}"/>
              </a:ext>
            </a:extLst>
          </p:cNvPr>
          <p:cNvGrpSpPr/>
          <p:nvPr/>
        </p:nvGrpSpPr>
        <p:grpSpPr>
          <a:xfrm>
            <a:off x="5796136" y="4782643"/>
            <a:ext cx="576064" cy="974007"/>
            <a:chOff x="5796136" y="3898775"/>
            <a:chExt cx="576064" cy="974007"/>
          </a:xfrm>
        </p:grpSpPr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224117E8-8FCC-44A9-9442-13EDD668EE54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796136" y="4149080"/>
              <a:ext cx="576064" cy="250306"/>
            </a:xfrm>
            <a:prstGeom prst="line">
              <a:avLst/>
            </a:prstGeom>
            <a:ln w="25400">
              <a:solidFill>
                <a:srgbClr val="FF000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0324DB3F-581F-45AB-936E-6CF29F6D97A8}"/>
                </a:ext>
              </a:extLst>
            </p:cNvPr>
            <p:cNvCxnSpPr>
              <a:cxnSpLocks/>
            </p:cNvCxnSpPr>
            <p:nvPr/>
          </p:nvCxnSpPr>
          <p:spPr>
            <a:xfrm>
              <a:off x="5796136" y="4399386"/>
              <a:ext cx="576064" cy="257195"/>
            </a:xfrm>
            <a:prstGeom prst="line">
              <a:avLst/>
            </a:prstGeom>
            <a:ln w="25400">
              <a:solidFill>
                <a:srgbClr val="0000FF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>
              <a:extLst>
                <a:ext uri="{FF2B5EF4-FFF2-40B4-BE49-F238E27FC236}">
                  <a16:creationId xmlns:a16="http://schemas.microsoft.com/office/drawing/2014/main" id="{C54DB0BE-8547-43D9-9391-364E681B9C37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796136" y="3898775"/>
              <a:ext cx="576064" cy="500610"/>
            </a:xfrm>
            <a:prstGeom prst="line">
              <a:avLst/>
            </a:prstGeom>
            <a:ln w="25400">
              <a:solidFill>
                <a:srgbClr val="FF000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>
              <a:extLst>
                <a:ext uri="{FF2B5EF4-FFF2-40B4-BE49-F238E27FC236}">
                  <a16:creationId xmlns:a16="http://schemas.microsoft.com/office/drawing/2014/main" id="{DE528C86-F972-4BA2-BA93-E01894F36196}"/>
                </a:ext>
              </a:extLst>
            </p:cNvPr>
            <p:cNvCxnSpPr>
              <a:cxnSpLocks/>
            </p:cNvCxnSpPr>
            <p:nvPr/>
          </p:nvCxnSpPr>
          <p:spPr>
            <a:xfrm>
              <a:off x="5796136" y="4395940"/>
              <a:ext cx="576064" cy="476842"/>
            </a:xfrm>
            <a:prstGeom prst="line">
              <a:avLst/>
            </a:prstGeom>
            <a:ln w="25400">
              <a:solidFill>
                <a:srgbClr val="0000FF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3" name="Group 62">
            <a:extLst>
              <a:ext uri="{FF2B5EF4-FFF2-40B4-BE49-F238E27FC236}">
                <a16:creationId xmlns:a16="http://schemas.microsoft.com/office/drawing/2014/main" id="{FA2A7BA1-2836-4F05-94C0-EB5AF39880DE}"/>
              </a:ext>
            </a:extLst>
          </p:cNvPr>
          <p:cNvGrpSpPr/>
          <p:nvPr/>
        </p:nvGrpSpPr>
        <p:grpSpPr>
          <a:xfrm flipH="1">
            <a:off x="7161347" y="5032948"/>
            <a:ext cx="573443" cy="507501"/>
            <a:chOff x="5796136" y="4149080"/>
            <a:chExt cx="576064" cy="507501"/>
          </a:xfrm>
        </p:grpSpPr>
        <p:cxnSp>
          <p:nvCxnSpPr>
            <p:cNvPr id="64" name="Straight Connector 63">
              <a:extLst>
                <a:ext uri="{FF2B5EF4-FFF2-40B4-BE49-F238E27FC236}">
                  <a16:creationId xmlns:a16="http://schemas.microsoft.com/office/drawing/2014/main" id="{A6FC9A61-8E07-4289-AAFD-32D4E6050839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796136" y="4149080"/>
              <a:ext cx="576064" cy="250306"/>
            </a:xfrm>
            <a:prstGeom prst="line">
              <a:avLst/>
            </a:prstGeom>
            <a:ln w="25400">
              <a:solidFill>
                <a:srgbClr val="FF000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>
              <a:extLst>
                <a:ext uri="{FF2B5EF4-FFF2-40B4-BE49-F238E27FC236}">
                  <a16:creationId xmlns:a16="http://schemas.microsoft.com/office/drawing/2014/main" id="{31B4AB03-B7F7-4FBC-8370-D922F8262C18}"/>
                </a:ext>
              </a:extLst>
            </p:cNvPr>
            <p:cNvCxnSpPr>
              <a:cxnSpLocks/>
            </p:cNvCxnSpPr>
            <p:nvPr/>
          </p:nvCxnSpPr>
          <p:spPr>
            <a:xfrm>
              <a:off x="5796136" y="4399386"/>
              <a:ext cx="576064" cy="257195"/>
            </a:xfrm>
            <a:prstGeom prst="line">
              <a:avLst/>
            </a:prstGeom>
            <a:ln w="25400">
              <a:solidFill>
                <a:srgbClr val="0000FF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8" name="Group 67">
            <a:extLst>
              <a:ext uri="{FF2B5EF4-FFF2-40B4-BE49-F238E27FC236}">
                <a16:creationId xmlns:a16="http://schemas.microsoft.com/office/drawing/2014/main" id="{8F6B3011-9DAF-484F-9E5D-66E9413ADA0B}"/>
              </a:ext>
            </a:extLst>
          </p:cNvPr>
          <p:cNvGrpSpPr/>
          <p:nvPr/>
        </p:nvGrpSpPr>
        <p:grpSpPr>
          <a:xfrm flipH="1">
            <a:off x="2584057" y="4782643"/>
            <a:ext cx="573443" cy="974007"/>
            <a:chOff x="5796136" y="3898775"/>
            <a:chExt cx="576064" cy="974007"/>
          </a:xfrm>
        </p:grpSpPr>
        <p:cxnSp>
          <p:nvCxnSpPr>
            <p:cNvPr id="69" name="Straight Connector 68">
              <a:extLst>
                <a:ext uri="{FF2B5EF4-FFF2-40B4-BE49-F238E27FC236}">
                  <a16:creationId xmlns:a16="http://schemas.microsoft.com/office/drawing/2014/main" id="{2400BABA-9E05-4EB4-B9EE-28A9660B2258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796136" y="4149080"/>
              <a:ext cx="576064" cy="250306"/>
            </a:xfrm>
            <a:prstGeom prst="line">
              <a:avLst/>
            </a:prstGeom>
            <a:ln w="25400">
              <a:solidFill>
                <a:srgbClr val="FF000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>
              <a:extLst>
                <a:ext uri="{FF2B5EF4-FFF2-40B4-BE49-F238E27FC236}">
                  <a16:creationId xmlns:a16="http://schemas.microsoft.com/office/drawing/2014/main" id="{854A5307-B8F8-40A9-8631-B46E2B614DBC}"/>
                </a:ext>
              </a:extLst>
            </p:cNvPr>
            <p:cNvCxnSpPr>
              <a:cxnSpLocks/>
            </p:cNvCxnSpPr>
            <p:nvPr/>
          </p:nvCxnSpPr>
          <p:spPr>
            <a:xfrm>
              <a:off x="5796136" y="4399386"/>
              <a:ext cx="576064" cy="257195"/>
            </a:xfrm>
            <a:prstGeom prst="line">
              <a:avLst/>
            </a:prstGeom>
            <a:ln w="25400">
              <a:solidFill>
                <a:srgbClr val="0000FF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>
              <a:extLst>
                <a:ext uri="{FF2B5EF4-FFF2-40B4-BE49-F238E27FC236}">
                  <a16:creationId xmlns:a16="http://schemas.microsoft.com/office/drawing/2014/main" id="{24663E3F-2FA9-4D82-9694-A0B57AB9339B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796136" y="3898775"/>
              <a:ext cx="576064" cy="500610"/>
            </a:xfrm>
            <a:prstGeom prst="line">
              <a:avLst/>
            </a:prstGeom>
            <a:ln w="25400">
              <a:solidFill>
                <a:srgbClr val="FF000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>
              <a:extLst>
                <a:ext uri="{FF2B5EF4-FFF2-40B4-BE49-F238E27FC236}">
                  <a16:creationId xmlns:a16="http://schemas.microsoft.com/office/drawing/2014/main" id="{F3576611-651A-437D-8013-AFA7E1251E6F}"/>
                </a:ext>
              </a:extLst>
            </p:cNvPr>
            <p:cNvCxnSpPr>
              <a:cxnSpLocks/>
            </p:cNvCxnSpPr>
            <p:nvPr/>
          </p:nvCxnSpPr>
          <p:spPr>
            <a:xfrm>
              <a:off x="5796136" y="4395940"/>
              <a:ext cx="576064" cy="476842"/>
            </a:xfrm>
            <a:prstGeom prst="line">
              <a:avLst/>
            </a:prstGeom>
            <a:ln w="25400">
              <a:solidFill>
                <a:srgbClr val="0000FF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3" name="Group 72">
            <a:extLst>
              <a:ext uri="{FF2B5EF4-FFF2-40B4-BE49-F238E27FC236}">
                <a16:creationId xmlns:a16="http://schemas.microsoft.com/office/drawing/2014/main" id="{FB80D9D8-9BD1-4FB4-AE66-3D60ABB09DA3}"/>
              </a:ext>
            </a:extLst>
          </p:cNvPr>
          <p:cNvGrpSpPr/>
          <p:nvPr/>
        </p:nvGrpSpPr>
        <p:grpSpPr>
          <a:xfrm>
            <a:off x="1244603" y="4782643"/>
            <a:ext cx="576064" cy="974007"/>
            <a:chOff x="5796136" y="3898775"/>
            <a:chExt cx="576064" cy="974007"/>
          </a:xfrm>
        </p:grpSpPr>
        <p:cxnSp>
          <p:nvCxnSpPr>
            <p:cNvPr id="76" name="Straight Connector 75">
              <a:extLst>
                <a:ext uri="{FF2B5EF4-FFF2-40B4-BE49-F238E27FC236}">
                  <a16:creationId xmlns:a16="http://schemas.microsoft.com/office/drawing/2014/main" id="{6F6021AD-D724-4CF3-91E9-43026B97F1B3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796136" y="3898775"/>
              <a:ext cx="576064" cy="500610"/>
            </a:xfrm>
            <a:prstGeom prst="line">
              <a:avLst/>
            </a:prstGeom>
            <a:ln w="25400">
              <a:solidFill>
                <a:srgbClr val="FF000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>
              <a:extLst>
                <a:ext uri="{FF2B5EF4-FFF2-40B4-BE49-F238E27FC236}">
                  <a16:creationId xmlns:a16="http://schemas.microsoft.com/office/drawing/2014/main" id="{8736D5D2-1772-4805-8C7B-A23DF58B668E}"/>
                </a:ext>
              </a:extLst>
            </p:cNvPr>
            <p:cNvCxnSpPr>
              <a:cxnSpLocks/>
            </p:cNvCxnSpPr>
            <p:nvPr/>
          </p:nvCxnSpPr>
          <p:spPr>
            <a:xfrm>
              <a:off x="5796136" y="4395940"/>
              <a:ext cx="576064" cy="476842"/>
            </a:xfrm>
            <a:prstGeom prst="line">
              <a:avLst/>
            </a:prstGeom>
            <a:ln w="25400">
              <a:solidFill>
                <a:srgbClr val="0000FF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78" name="Straight Connector 77">
            <a:extLst>
              <a:ext uri="{FF2B5EF4-FFF2-40B4-BE49-F238E27FC236}">
                <a16:creationId xmlns:a16="http://schemas.microsoft.com/office/drawing/2014/main" id="{8828A319-A926-4227-8D40-45D738ED83AE}"/>
              </a:ext>
            </a:extLst>
          </p:cNvPr>
          <p:cNvCxnSpPr>
            <a:cxnSpLocks/>
          </p:cNvCxnSpPr>
          <p:nvPr/>
        </p:nvCxnSpPr>
        <p:spPr>
          <a:xfrm>
            <a:off x="1820667" y="4782643"/>
            <a:ext cx="763390" cy="0"/>
          </a:xfrm>
          <a:prstGeom prst="line">
            <a:avLst/>
          </a:prstGeom>
          <a:ln w="25400"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>
            <a:extLst>
              <a:ext uri="{FF2B5EF4-FFF2-40B4-BE49-F238E27FC236}">
                <a16:creationId xmlns:a16="http://schemas.microsoft.com/office/drawing/2014/main" id="{4465EDDE-6BB4-4C75-B24E-160AE89CF538}"/>
              </a:ext>
            </a:extLst>
          </p:cNvPr>
          <p:cNvCxnSpPr>
            <a:cxnSpLocks/>
          </p:cNvCxnSpPr>
          <p:nvPr/>
        </p:nvCxnSpPr>
        <p:spPr>
          <a:xfrm>
            <a:off x="1797531" y="5753028"/>
            <a:ext cx="786526" cy="0"/>
          </a:xfrm>
          <a:prstGeom prst="line">
            <a:avLst/>
          </a:prstGeom>
          <a:ln w="25400">
            <a:solidFill>
              <a:srgbClr val="0000FF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>
            <a:extLst>
              <a:ext uri="{FF2B5EF4-FFF2-40B4-BE49-F238E27FC236}">
                <a16:creationId xmlns:a16="http://schemas.microsoft.com/office/drawing/2014/main" id="{BC3E2434-2C4B-49EC-8113-E626CF58B278}"/>
              </a:ext>
            </a:extLst>
          </p:cNvPr>
          <p:cNvCxnSpPr>
            <a:cxnSpLocks/>
            <a:stCxn id="22" idx="3"/>
          </p:cNvCxnSpPr>
          <p:nvPr/>
        </p:nvCxnSpPr>
        <p:spPr>
          <a:xfrm flipV="1">
            <a:off x="827584" y="5279808"/>
            <a:ext cx="417019" cy="3446"/>
          </a:xfrm>
          <a:prstGeom prst="line">
            <a:avLst/>
          </a:prstGeom>
          <a:ln w="254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>
            <a:extLst>
              <a:ext uri="{FF2B5EF4-FFF2-40B4-BE49-F238E27FC236}">
                <a16:creationId xmlns:a16="http://schemas.microsoft.com/office/drawing/2014/main" id="{AF4EBCAC-B463-4FF6-8591-33CB46D9522C}"/>
              </a:ext>
            </a:extLst>
          </p:cNvPr>
          <p:cNvCxnSpPr>
            <a:cxnSpLocks/>
          </p:cNvCxnSpPr>
          <p:nvPr/>
        </p:nvCxnSpPr>
        <p:spPr>
          <a:xfrm flipV="1">
            <a:off x="2601988" y="4782643"/>
            <a:ext cx="3770212" cy="246861"/>
          </a:xfrm>
          <a:prstGeom prst="line">
            <a:avLst/>
          </a:prstGeom>
          <a:ln w="25400"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Connector 87">
            <a:extLst>
              <a:ext uri="{FF2B5EF4-FFF2-40B4-BE49-F238E27FC236}">
                <a16:creationId xmlns:a16="http://schemas.microsoft.com/office/drawing/2014/main" id="{058C2CEB-1BB7-4860-9568-A46D582451BE}"/>
              </a:ext>
            </a:extLst>
          </p:cNvPr>
          <p:cNvCxnSpPr>
            <a:cxnSpLocks/>
          </p:cNvCxnSpPr>
          <p:nvPr/>
        </p:nvCxnSpPr>
        <p:spPr>
          <a:xfrm>
            <a:off x="2601988" y="5537003"/>
            <a:ext cx="3770212" cy="216025"/>
          </a:xfrm>
          <a:prstGeom prst="line">
            <a:avLst/>
          </a:prstGeom>
          <a:ln w="25400">
            <a:solidFill>
              <a:srgbClr val="0000FF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TextBox 90">
            <a:extLst>
              <a:ext uri="{FF2B5EF4-FFF2-40B4-BE49-F238E27FC236}">
                <a16:creationId xmlns:a16="http://schemas.microsoft.com/office/drawing/2014/main" id="{0FE1F6D9-FA08-49DA-8858-1D252ED71433}"/>
              </a:ext>
            </a:extLst>
          </p:cNvPr>
          <p:cNvSpPr txBox="1"/>
          <p:nvPr/>
        </p:nvSpPr>
        <p:spPr>
          <a:xfrm>
            <a:off x="4057059" y="4516073"/>
            <a:ext cx="8515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380 e</a:t>
            </a:r>
            <a:r>
              <a:rPr lang="en-US" baseline="30000" dirty="0">
                <a:solidFill>
                  <a:srgbClr val="FF0000"/>
                </a:solidFill>
              </a:rPr>
              <a:t>+</a:t>
            </a:r>
            <a:endParaRPr lang="en-GB" baseline="30000" dirty="0">
              <a:solidFill>
                <a:srgbClr val="FF0000"/>
              </a:solidFill>
            </a:endParaRPr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093528BA-CD04-4B32-B634-91A7BC2D1B82}"/>
              </a:ext>
            </a:extLst>
          </p:cNvPr>
          <p:cNvSpPr txBox="1"/>
          <p:nvPr/>
        </p:nvSpPr>
        <p:spPr>
          <a:xfrm>
            <a:off x="4076295" y="5681020"/>
            <a:ext cx="8130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380 e</a:t>
            </a:r>
            <a:r>
              <a:rPr lang="en-US" baseline="30000" dirty="0">
                <a:solidFill>
                  <a:srgbClr val="0000FF"/>
                </a:solidFill>
              </a:rPr>
              <a:t>-</a:t>
            </a:r>
            <a:endParaRPr lang="en-GB" baseline="30000" dirty="0">
              <a:solidFill>
                <a:srgbClr val="0000FF"/>
              </a:solidFill>
            </a:endParaRPr>
          </a:p>
        </p:txBody>
      </p:sp>
      <p:sp>
        <p:nvSpPr>
          <p:cNvPr id="93" name="TextBox 92">
            <a:extLst>
              <a:ext uri="{FF2B5EF4-FFF2-40B4-BE49-F238E27FC236}">
                <a16:creationId xmlns:a16="http://schemas.microsoft.com/office/drawing/2014/main" id="{28F1F798-3971-4CCB-A5C4-E729F1513F7E}"/>
              </a:ext>
            </a:extLst>
          </p:cNvPr>
          <p:cNvSpPr txBox="1"/>
          <p:nvPr/>
        </p:nvSpPr>
        <p:spPr>
          <a:xfrm>
            <a:off x="1793388" y="4437112"/>
            <a:ext cx="8343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110 e</a:t>
            </a:r>
            <a:r>
              <a:rPr lang="en-US" baseline="30000" dirty="0">
                <a:solidFill>
                  <a:srgbClr val="FF0000"/>
                </a:solidFill>
              </a:rPr>
              <a:t>+</a:t>
            </a:r>
            <a:endParaRPr lang="en-GB" baseline="30000" dirty="0">
              <a:solidFill>
                <a:srgbClr val="FF0000"/>
              </a:solidFill>
            </a:endParaRPr>
          </a:p>
        </p:txBody>
      </p:sp>
      <p:sp>
        <p:nvSpPr>
          <p:cNvPr id="94" name="TextBox 93">
            <a:extLst>
              <a:ext uri="{FF2B5EF4-FFF2-40B4-BE49-F238E27FC236}">
                <a16:creationId xmlns:a16="http://schemas.microsoft.com/office/drawing/2014/main" id="{43F7BA5B-5804-49EA-9A84-D64620436C2B}"/>
              </a:ext>
            </a:extLst>
          </p:cNvPr>
          <p:cNvSpPr txBox="1"/>
          <p:nvPr/>
        </p:nvSpPr>
        <p:spPr>
          <a:xfrm>
            <a:off x="1812624" y="5750892"/>
            <a:ext cx="7959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110 e</a:t>
            </a:r>
            <a:r>
              <a:rPr lang="en-US" baseline="30000" dirty="0">
                <a:solidFill>
                  <a:srgbClr val="0000FF"/>
                </a:solidFill>
              </a:rPr>
              <a:t>-</a:t>
            </a:r>
            <a:endParaRPr lang="en-GB" baseline="30000" dirty="0">
              <a:solidFill>
                <a:srgbClr val="0000FF"/>
              </a:solidFill>
            </a:endParaRPr>
          </a:p>
        </p:txBody>
      </p:sp>
      <p:sp>
        <p:nvSpPr>
          <p:cNvPr id="95" name="TextBox 94">
            <a:extLst>
              <a:ext uri="{FF2B5EF4-FFF2-40B4-BE49-F238E27FC236}">
                <a16:creationId xmlns:a16="http://schemas.microsoft.com/office/drawing/2014/main" id="{31DA9C70-AAA8-4D40-BFD0-EB3E52C9861C}"/>
              </a:ext>
            </a:extLst>
          </p:cNvPr>
          <p:cNvSpPr txBox="1"/>
          <p:nvPr/>
        </p:nvSpPr>
        <p:spPr>
          <a:xfrm>
            <a:off x="6660232" y="4679288"/>
            <a:ext cx="8515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650 e</a:t>
            </a:r>
            <a:r>
              <a:rPr lang="en-US" baseline="30000" dirty="0">
                <a:solidFill>
                  <a:srgbClr val="FF0000"/>
                </a:solidFill>
              </a:rPr>
              <a:t>+</a:t>
            </a:r>
            <a:endParaRPr lang="en-GB" baseline="30000" dirty="0">
              <a:solidFill>
                <a:srgbClr val="FF0000"/>
              </a:solidFill>
            </a:endParaRPr>
          </a:p>
        </p:txBody>
      </p:sp>
      <p:sp>
        <p:nvSpPr>
          <p:cNvPr id="96" name="TextBox 95">
            <a:extLst>
              <a:ext uri="{FF2B5EF4-FFF2-40B4-BE49-F238E27FC236}">
                <a16:creationId xmlns:a16="http://schemas.microsoft.com/office/drawing/2014/main" id="{A723CB51-1DAE-49AB-85E5-17D636F96846}"/>
              </a:ext>
            </a:extLst>
          </p:cNvPr>
          <p:cNvSpPr txBox="1"/>
          <p:nvPr/>
        </p:nvSpPr>
        <p:spPr>
          <a:xfrm>
            <a:off x="6679467" y="5540449"/>
            <a:ext cx="8130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650 e</a:t>
            </a:r>
            <a:r>
              <a:rPr lang="en-US" baseline="30000" dirty="0">
                <a:solidFill>
                  <a:srgbClr val="0000FF"/>
                </a:solidFill>
              </a:rPr>
              <a:t>-</a:t>
            </a:r>
            <a:endParaRPr lang="en-GB" baseline="300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95345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85460</TotalTime>
  <Words>92</Words>
  <Application>Microsoft Office PowerPoint</Application>
  <PresentationFormat>On-screen Show (4:3)</PresentationFormat>
  <Paragraphs>23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1_Office Theme</vt:lpstr>
      <vt:lpstr>Upgraded Injector Energy</vt:lpstr>
      <vt:lpstr>Vertical Splitting with Positrons</vt:lpstr>
    </vt:vector>
  </TitlesOfParts>
  <Company>STFC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Magnet?</dc:title>
  <dc:creator>Stephen Brooks</dc:creator>
  <cp:lastModifiedBy>Brooks, Stephen</cp:lastModifiedBy>
  <cp:revision>1554</cp:revision>
  <dcterms:created xsi:type="dcterms:W3CDTF">2012-11-14T19:21:06Z</dcterms:created>
  <dcterms:modified xsi:type="dcterms:W3CDTF">2022-03-11T21:13:52Z</dcterms:modified>
</cp:coreProperties>
</file>