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2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22748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4276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1184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22748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4276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8CE8BD-D699-42B8-B1DC-46188A6A97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AF7DCB-4957-4D2F-8728-338C9ECCDD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E427208-CC2E-400D-B21F-F32DB57F76A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EFFA75-BADE-469B-B81F-7581278541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341F9D1-6037-441C-8053-9E18525F5E9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11840" y="240480"/>
            <a:ext cx="11285280" cy="22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0B21ED-1227-41B9-9A03-9F3E7737AF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F1CCA4D-2066-4C4E-A1DE-99FA4B700E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0A973E8-326C-437B-9440-07BBBB31E5A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B36731-78EC-4C47-8266-18CD0844C00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5A2C26-5ADD-41D6-8AFF-95B8ED14BE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A5942E-EE63-4D44-B9C9-DAAB6A5406B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22748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4276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1184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22748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4276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438F19-D603-4CF4-95F4-065F7CD451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220E9EB-46D4-420D-812D-44D0BE8300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4A4A73-3D38-403C-AAF1-6540534CC6F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B87B4A2-382E-4422-9AB2-6146FC6A7F5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A4CA1FD-D586-4CA6-B6CA-26286E4417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5D2687-F47B-4CD0-822E-36EB7799DC5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11840" y="240480"/>
            <a:ext cx="11285280" cy="22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29EF25-DBB2-49F3-8D33-4479B021577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C147D9C-EBF5-439C-BE8B-2294E302A9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59D6589-8A1C-4CF1-91CE-196245EB646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A213CE-B317-4CEC-9850-5A81ACF71B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1AEBEC-12CB-4756-B39E-C6F354C89EB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B6614D3-A942-425C-B1ED-6ED9AD91216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22748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42760" y="96588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41184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22748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42760" y="3776400"/>
            <a:ext cx="36334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FB5C7C2-B844-45CE-9E42-EF1F938DA8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11840" y="240480"/>
            <a:ext cx="11285280" cy="22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194520" y="377640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11840" y="171360"/>
            <a:ext cx="1128528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194520" y="965880"/>
            <a:ext cx="550692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11840" y="3776400"/>
            <a:ext cx="11285280" cy="256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/>
          <p:nvPr/>
        </p:nvPicPr>
        <p:blipFill>
          <a:blip r:embed="rId14"/>
          <a:stretch/>
        </p:blipFill>
        <p:spPr>
          <a:xfrm>
            <a:off x="-212400" y="2866680"/>
            <a:ext cx="4316760" cy="4316760"/>
          </a:xfrm>
          <a:prstGeom prst="rect">
            <a:avLst/>
          </a:prstGeom>
          <a:ln w="0">
            <a:noFill/>
          </a:ln>
        </p:spPr>
      </p:pic>
      <p:pic>
        <p:nvPicPr>
          <p:cNvPr id="9" name="Picture 3"/>
          <p:cNvPicPr/>
          <p:nvPr/>
        </p:nvPicPr>
        <p:blipFill>
          <a:blip r:embed="rId15"/>
          <a:stretch/>
        </p:blipFill>
        <p:spPr>
          <a:xfrm>
            <a:off x="0" y="0"/>
            <a:ext cx="12191400" cy="12819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5"/>
          <p:cNvPicPr/>
          <p:nvPr/>
        </p:nvPicPr>
        <p:blipFill>
          <a:blip r:embed="rId16"/>
          <a:stretch/>
        </p:blipFill>
        <p:spPr>
          <a:xfrm>
            <a:off x="443160" y="6177960"/>
            <a:ext cx="1947600" cy="630000"/>
          </a:xfrm>
          <a:prstGeom prst="rect">
            <a:avLst/>
          </a:prstGeom>
          <a:ln w="0">
            <a:noFill/>
          </a:ln>
        </p:spPr>
      </p:pic>
      <p:pic>
        <p:nvPicPr>
          <p:cNvPr id="3" name="Picture 6"/>
          <p:cNvPicPr/>
          <p:nvPr/>
        </p:nvPicPr>
        <p:blipFill>
          <a:blip r:embed="rId17"/>
          <a:stretch/>
        </p:blipFill>
        <p:spPr>
          <a:xfrm>
            <a:off x="9511560" y="6434280"/>
            <a:ext cx="1622160" cy="271800"/>
          </a:xfrm>
          <a:prstGeom prst="rect">
            <a:avLst/>
          </a:prstGeom>
          <a:ln w="0">
            <a:noFill/>
          </a:ln>
        </p:spPr>
      </p:pic>
      <p:pic>
        <p:nvPicPr>
          <p:cNvPr id="4" name="Picture 7"/>
          <p:cNvPicPr/>
          <p:nvPr/>
        </p:nvPicPr>
        <p:blipFill>
          <a:blip r:embed="rId18"/>
          <a:stretch/>
        </p:blipFill>
        <p:spPr>
          <a:xfrm>
            <a:off x="11364840" y="6425640"/>
            <a:ext cx="505440" cy="33912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43160" y="5560560"/>
            <a:ext cx="32072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traight Connector 8"/>
          <p:cNvSpPr/>
          <p:nvPr/>
        </p:nvSpPr>
        <p:spPr>
          <a:xfrm>
            <a:off x="-16200" y="735840"/>
            <a:ext cx="12207960" cy="3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Picture 7"/>
          <p:cNvPicPr/>
          <p:nvPr/>
        </p:nvPicPr>
        <p:blipFill>
          <a:blip r:embed="rId14"/>
          <a:stretch/>
        </p:blipFill>
        <p:spPr>
          <a:xfrm>
            <a:off x="10352160" y="6387480"/>
            <a:ext cx="1427400" cy="46188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ftr" idx="2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&lt;footer&gt;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3"/>
          </p:nvPr>
        </p:nvSpPr>
        <p:spPr>
          <a:xfrm>
            <a:off x="5635800" y="6467400"/>
            <a:ext cx="71424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895FA092-92C1-42BB-8B1B-551F050009D4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traight Connector 8"/>
          <p:cNvSpPr/>
          <p:nvPr/>
        </p:nvSpPr>
        <p:spPr>
          <a:xfrm>
            <a:off x="-16200" y="735840"/>
            <a:ext cx="12207960" cy="3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Picture 7"/>
          <p:cNvPicPr/>
          <p:nvPr/>
        </p:nvPicPr>
        <p:blipFill>
          <a:blip r:embed="rId14"/>
          <a:stretch/>
        </p:blipFill>
        <p:spPr>
          <a:xfrm>
            <a:off x="10352160" y="6387480"/>
            <a:ext cx="1427400" cy="46188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ftr" idx="4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&lt;footer&gt;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sldNum" idx="5"/>
          </p:nvPr>
        </p:nvSpPr>
        <p:spPr>
          <a:xfrm>
            <a:off x="5635800" y="6467400"/>
            <a:ext cx="71424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A46A5284-A445-41DC-9F5A-10DBC814E505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43160" y="505440"/>
            <a:ext cx="10582200" cy="61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22 GeV CEBAF Energy Upgrade – State of the Concept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43160" y="1720800"/>
            <a:ext cx="5875200" cy="324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rgbClr val="002060"/>
                </a:solidFill>
                <a:latin typeface="Arial"/>
              </a:rPr>
              <a:t>Feasibility study for additional FFA racetrack in the existing CEBAF tunnel to reach the top energy of about 22 GeV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6"/>
          </p:nvPr>
        </p:nvSpPr>
        <p:spPr>
          <a:xfrm>
            <a:off x="443160" y="5560560"/>
            <a:ext cx="32072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2400" b="0" strike="noStrike" spc="-1">
                <a:latin typeface="Times New Roman"/>
              </a:defRPr>
            </a:lvl1pPr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443160" y="5126760"/>
            <a:ext cx="6294960" cy="420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200" b="0" strike="noStrike" spc="-1">
                <a:solidFill>
                  <a:srgbClr val="002060"/>
                </a:solidFill>
                <a:latin typeface="Arial"/>
              </a:rPr>
              <a:t>Alex Bogacz (first nine slides) Jay Benesch (last four)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200" b="0" strike="noStrike" spc="-1">
              <a:latin typeface="Arial"/>
            </a:endParaRPr>
          </a:p>
        </p:txBody>
      </p:sp>
      <p:grpSp>
        <p:nvGrpSpPr>
          <p:cNvPr id="132" name="Group 24"/>
          <p:cNvGrpSpPr/>
          <p:nvPr/>
        </p:nvGrpSpPr>
        <p:grpSpPr>
          <a:xfrm>
            <a:off x="7070400" y="1939680"/>
            <a:ext cx="4433400" cy="3750840"/>
            <a:chOff x="7070400" y="1939680"/>
            <a:chExt cx="4433400" cy="3750840"/>
          </a:xfrm>
        </p:grpSpPr>
        <p:pic>
          <p:nvPicPr>
            <p:cNvPr id="133" name="Picture 25"/>
            <p:cNvPicPr/>
            <p:nvPr/>
          </p:nvPicPr>
          <p:blipFill>
            <a:blip r:embed="rId2"/>
            <a:stretch/>
          </p:blipFill>
          <p:spPr>
            <a:xfrm>
              <a:off x="7778520" y="1939680"/>
              <a:ext cx="3709080" cy="37508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34" name="Group 26"/>
            <p:cNvGrpSpPr/>
            <p:nvPr/>
          </p:nvGrpSpPr>
          <p:grpSpPr>
            <a:xfrm>
              <a:off x="8049240" y="3993120"/>
              <a:ext cx="1640520" cy="1064520"/>
              <a:chOff x="8049240" y="3993120"/>
              <a:chExt cx="1640520" cy="1064520"/>
            </a:xfrm>
          </p:grpSpPr>
          <p:sp>
            <p:nvSpPr>
              <p:cNvPr id="135" name="Arc 37"/>
              <p:cNvSpPr/>
              <p:nvPr/>
            </p:nvSpPr>
            <p:spPr>
              <a:xfrm rot="10350600">
                <a:off x="8099280" y="4084560"/>
                <a:ext cx="1463400" cy="869400"/>
              </a:xfrm>
              <a:prstGeom prst="arc">
                <a:avLst>
                  <a:gd name="adj1" fmla="val 16464433"/>
                  <a:gd name="adj2" fmla="val 2637663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6" name="Arc 38"/>
              <p:cNvSpPr/>
              <p:nvPr/>
            </p:nvSpPr>
            <p:spPr>
              <a:xfrm rot="9586200">
                <a:off x="8646480" y="4521240"/>
                <a:ext cx="1009800" cy="372960"/>
              </a:xfrm>
              <a:prstGeom prst="arc">
                <a:avLst>
                  <a:gd name="adj1" fmla="val 15802743"/>
                  <a:gd name="adj2" fmla="val 20513079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7" name="Freeform: Shape 39"/>
              <p:cNvSpPr/>
              <p:nvPr/>
            </p:nvSpPr>
            <p:spPr>
              <a:xfrm>
                <a:off x="8397360" y="4143240"/>
                <a:ext cx="19692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8" name="Freeform: Shape 40"/>
              <p:cNvSpPr/>
              <p:nvPr/>
            </p:nvSpPr>
            <p:spPr>
              <a:xfrm>
                <a:off x="9347760" y="4643640"/>
                <a:ext cx="33912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39" name="Group 27"/>
            <p:cNvGrpSpPr/>
            <p:nvPr/>
          </p:nvGrpSpPr>
          <p:grpSpPr>
            <a:xfrm>
              <a:off x="9348480" y="2753640"/>
              <a:ext cx="2155320" cy="1806840"/>
              <a:chOff x="9348480" y="2753640"/>
              <a:chExt cx="2155320" cy="1806840"/>
            </a:xfrm>
          </p:grpSpPr>
          <p:sp>
            <p:nvSpPr>
              <p:cNvPr id="140" name="Arc 33"/>
              <p:cNvSpPr/>
              <p:nvPr/>
            </p:nvSpPr>
            <p:spPr>
              <a:xfrm rot="19996800">
                <a:off x="9491760" y="3115800"/>
                <a:ext cx="1868400" cy="1082160"/>
              </a:xfrm>
              <a:prstGeom prst="arc">
                <a:avLst>
                  <a:gd name="adj1" fmla="val 16183185"/>
                  <a:gd name="adj2" fmla="val 20355686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1" name="Arc 34"/>
              <p:cNvSpPr/>
              <p:nvPr/>
            </p:nvSpPr>
            <p:spPr>
              <a:xfrm rot="21396000">
                <a:off x="10244880" y="3030840"/>
                <a:ext cx="1229760" cy="810720"/>
              </a:xfrm>
              <a:prstGeom prst="arc">
                <a:avLst>
                  <a:gd name="adj1" fmla="val 17179224"/>
                  <a:gd name="adj2" fmla="val 1735560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2" name="Freeform: Shape 35"/>
              <p:cNvSpPr/>
              <p:nvPr/>
            </p:nvSpPr>
            <p:spPr>
              <a:xfrm rot="10800000">
                <a:off x="11033280" y="3669480"/>
                <a:ext cx="31536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3" name="Freeform: Shape 36"/>
              <p:cNvSpPr/>
              <p:nvPr/>
            </p:nvSpPr>
            <p:spPr>
              <a:xfrm rot="21342600">
                <a:off x="9912600" y="3177000"/>
                <a:ext cx="297000" cy="1623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44" name="Rectangle: Diagonal Corners Snipped 28"/>
            <p:cNvSpPr/>
            <p:nvPr/>
          </p:nvSpPr>
          <p:spPr>
            <a:xfrm rot="19941600">
              <a:off x="10038600" y="316008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" name="Rectangle: Diagonal Corners Snipped 29"/>
            <p:cNvSpPr/>
            <p:nvPr/>
          </p:nvSpPr>
          <p:spPr>
            <a:xfrm rot="19941600">
              <a:off x="9439920" y="468540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" name="TextBox 30"/>
            <p:cNvSpPr/>
            <p:nvPr/>
          </p:nvSpPr>
          <p:spPr>
            <a:xfrm rot="19834800">
              <a:off x="9411120" y="470124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47" name="TextBox 31"/>
            <p:cNvSpPr/>
            <p:nvPr/>
          </p:nvSpPr>
          <p:spPr>
            <a:xfrm rot="20005200">
              <a:off x="10012320" y="319608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48" name="TextBox 32"/>
            <p:cNvSpPr/>
            <p:nvPr/>
          </p:nvSpPr>
          <p:spPr>
            <a:xfrm>
              <a:off x="7070400" y="4377240"/>
              <a:ext cx="94104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200" b="0" strike="noStrike" spc="-1">
                  <a:solidFill>
                    <a:srgbClr val="002060"/>
                  </a:solidFill>
                  <a:latin typeface="Arial"/>
                  <a:ea typeface="DejaVu Sans"/>
                </a:rPr>
                <a:t>650 MeV  </a:t>
              </a:r>
              <a:endParaRPr lang="en-US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Splitter status (Ryan Bodenstein plot)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64" name="Picture 5"/>
          <p:cNvPicPr/>
          <p:nvPr/>
        </p:nvPicPr>
        <p:blipFill>
          <a:blip r:embed="rId2"/>
          <a:stretch/>
        </p:blipFill>
        <p:spPr>
          <a:xfrm>
            <a:off x="857160" y="924480"/>
            <a:ext cx="10057680" cy="461268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264"/>
          <p:cNvSpPr/>
          <p:nvPr/>
        </p:nvSpPr>
        <p:spPr>
          <a:xfrm>
            <a:off x="558000" y="5478120"/>
            <a:ext cx="1052928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</a:rPr>
              <a:t>Partial dipole layout for a splitter.  Tunnel is 3.96 m wide.  Orbit closure, optics and pathlength compensation not yet completed.   Raised floor and ramps will be required for cryomodule transport. 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858F4E6-4DA4-4F13-BA76-C0FA67080E57}" type="slidenum"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Reality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The working group does not yet have an end-to-end layout. 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The emittance values previously provided are not valid and will not be until there is a layout. We don’t know how big the beam will be.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The magnets cannot be enlarged because the field is already at the limit for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NdFeB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.  Radiation damage may be amplified by choosing higher fields.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latin typeface="Arial"/>
              </a:rPr>
              <a:t>Permanent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magnets have good field region sufficient for only six passes at exactly 1100 MeV/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linac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and not lower. 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smtClean="0">
                <a:solidFill>
                  <a:srgbClr val="000000"/>
                </a:solidFill>
                <a:latin typeface="Arial"/>
              </a:rPr>
              <a:t>Reduced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linac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energy is not compatible with this design. </a:t>
            </a:r>
            <a:endParaRPr lang="en-US" sz="2800" b="0" strike="noStrike" spc="-1" dirty="0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C100 in SL23 suffered a major helium leak, 94 MeV lost. More than 100 MeV headroom needed in each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linac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6FA10A6-66D6-469D-BAB8-009E1ACB8243}" type="slidenum">
              <a:r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Reality II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Extraction will take place from NE splitter to D at a half-pass below the other halls. 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</a:rPr>
              <a:t>If it can be managed at all.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800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Extraction to A/B/C will occur in SW splitter and may require physically moving magnets, aka all halls get same energy. </a:t>
            </a:r>
            <a:endParaRPr lang="en-US" sz="2800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The permanent magnet layout can only accommodate six passes at exactly 1100 MeV/linac, giving discrete output energies of ~12, 14, 16, 18, 20 or 22GeV.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If the number of passes were reduced to five, 1000-1100 MeV/linac possible.  One might be able to stretch this range so a continuous range of energies 10-20 GeV are available (TBD)</a:t>
            </a:r>
            <a:endParaRPr lang="en-US" sz="2800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Electromagnet and optics designs for 22 GeV to A/B/C exist.  D will copy B.  20 GeV would reduce saturation.  See Jay’s TNs.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6FA573-E111-4B5B-B403-0DF1E63A2925}" type="slidenum">
              <a:r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Question for Users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280" cy="538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What is more important,	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>
                <a:solidFill>
                  <a:srgbClr val="000000"/>
                </a:solidFill>
                <a:latin typeface="Arial"/>
              </a:rPr>
              <a:t>22 GeV maximum with discrete energies (~12, 14, 16, 18, 20 or 22GeV) </a:t>
            </a:r>
          </a:p>
          <a:p>
            <a:pPr marL="889200" lvl="1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>
                <a:solidFill>
                  <a:srgbClr val="000000"/>
                </a:solidFill>
                <a:latin typeface="Arial"/>
              </a:rPr>
              <a:t>or 20 GeV maximum with substantial continuous flexibility?  </a:t>
            </a:r>
            <a:endParaRPr lang="en-US" b="0" strike="noStrike" spc="-1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FFA working group does not expect an answer today.  We would appreciate an answer by the end of the fiscal year.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40BB506-A6AF-46F7-9410-673FA46CCA6C}" type="slidenum">
              <a:rPr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ftr" idx="7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50" name="TextBox 326"/>
          <p:cNvSpPr/>
          <p:nvPr/>
        </p:nvSpPr>
        <p:spPr>
          <a:xfrm>
            <a:off x="1832760" y="165240"/>
            <a:ext cx="680724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The FFA@CEBAF Collaboration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51" name="Picture 15"/>
          <p:cNvPicPr/>
          <p:nvPr/>
        </p:nvPicPr>
        <p:blipFill>
          <a:blip r:embed="rId2"/>
          <a:stretch/>
        </p:blipFill>
        <p:spPr>
          <a:xfrm>
            <a:off x="4481280" y="4847760"/>
            <a:ext cx="1202760" cy="4399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16"/>
          <p:cNvPicPr/>
          <p:nvPr/>
        </p:nvPicPr>
        <p:blipFill>
          <a:blip r:embed="rId3"/>
          <a:stretch/>
        </p:blipFill>
        <p:spPr>
          <a:xfrm>
            <a:off x="8033400" y="4755960"/>
            <a:ext cx="1652040" cy="44352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8"/>
          <p:cNvPicPr/>
          <p:nvPr/>
        </p:nvPicPr>
        <p:blipFill>
          <a:blip r:embed="rId4"/>
          <a:stretch/>
        </p:blipFill>
        <p:spPr>
          <a:xfrm>
            <a:off x="1963800" y="4736880"/>
            <a:ext cx="2044800" cy="44388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10"/>
          <p:cNvPicPr/>
          <p:nvPr/>
        </p:nvPicPr>
        <p:blipFill>
          <a:blip r:embed="rId5"/>
          <a:stretch/>
        </p:blipFill>
        <p:spPr>
          <a:xfrm>
            <a:off x="6507000" y="4736880"/>
            <a:ext cx="866880" cy="506880"/>
          </a:xfrm>
          <a:prstGeom prst="rect">
            <a:avLst/>
          </a:prstGeom>
          <a:ln w="0">
            <a:noFill/>
          </a:ln>
        </p:spPr>
      </p:pic>
      <p:grpSp>
        <p:nvGrpSpPr>
          <p:cNvPr id="155" name="Group 19"/>
          <p:cNvGrpSpPr/>
          <p:nvPr/>
        </p:nvGrpSpPr>
        <p:grpSpPr>
          <a:xfrm>
            <a:off x="1004400" y="1498320"/>
            <a:ext cx="10306080" cy="2876760"/>
            <a:chOff x="1004400" y="1498320"/>
            <a:chExt cx="10306080" cy="2876760"/>
          </a:xfrm>
        </p:grpSpPr>
        <p:grpSp>
          <p:nvGrpSpPr>
            <p:cNvPr id="156" name="Group 14"/>
            <p:cNvGrpSpPr/>
            <p:nvPr/>
          </p:nvGrpSpPr>
          <p:grpSpPr>
            <a:xfrm>
              <a:off x="1004400" y="1498320"/>
              <a:ext cx="10306080" cy="2876760"/>
              <a:chOff x="1004400" y="1498320"/>
              <a:chExt cx="10306080" cy="2876760"/>
            </a:xfrm>
          </p:grpSpPr>
          <p:pic>
            <p:nvPicPr>
              <p:cNvPr id="157" name="Picture 6"/>
              <p:cNvPicPr/>
              <p:nvPr/>
            </p:nvPicPr>
            <p:blipFill>
              <a:blip r:embed="rId6"/>
              <a:stretch/>
            </p:blipFill>
            <p:spPr>
              <a:xfrm>
                <a:off x="1004400" y="1498320"/>
                <a:ext cx="10306080" cy="28767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58" name="Rectangle 7"/>
              <p:cNvSpPr/>
              <p:nvPr/>
            </p:nvSpPr>
            <p:spPr>
              <a:xfrm>
                <a:off x="2859120" y="1507680"/>
                <a:ext cx="100800" cy="290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59" name="TextBox 17"/>
            <p:cNvSpPr/>
            <p:nvPr/>
          </p:nvSpPr>
          <p:spPr>
            <a:xfrm>
              <a:off x="5580360" y="2247480"/>
              <a:ext cx="125280" cy="31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5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†</a:t>
              </a:r>
              <a:endParaRPr lang="en-US" sz="1500" b="0" strike="noStrike" spc="-1">
                <a:latin typeface="Arial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146EC0-027D-4B26-B052-1480BF468F32}" type="slidenum"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068200" y="210600"/>
            <a:ext cx="63475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Overview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161" name="Group 3"/>
          <p:cNvGrpSpPr/>
          <p:nvPr/>
        </p:nvGrpSpPr>
        <p:grpSpPr>
          <a:xfrm>
            <a:off x="1633320" y="1107720"/>
            <a:ext cx="8718840" cy="5074200"/>
            <a:chOff x="1633320" y="1107720"/>
            <a:chExt cx="8718840" cy="5074200"/>
          </a:xfrm>
        </p:grpSpPr>
        <p:sp>
          <p:nvSpPr>
            <p:cNvPr id="162" name="Content Placeholder 4"/>
            <p:cNvSpPr/>
            <p:nvPr/>
          </p:nvSpPr>
          <p:spPr>
            <a:xfrm>
              <a:off x="1633320" y="1107720"/>
              <a:ext cx="8718840" cy="507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343080" indent="-343080">
                <a:lnSpc>
                  <a:spcPct val="11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Current baseline: 650 MeV inj + 4-pass CEBAF + 6.5-pass FFA </a:t>
              </a:r>
              <a:endParaRPr lang="en-US" sz="2000" b="0" strike="noStrike" spc="-1">
                <a:latin typeface="Arial"/>
              </a:endParaRPr>
            </a:p>
            <a:p>
              <a:pPr marL="343080" indent="-343080">
                <a:lnSpc>
                  <a:spcPct val="11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FFA Arc Architecture  –                -style</a:t>
              </a:r>
              <a:endParaRPr lang="en-US" sz="2000" b="0" strike="noStrike" spc="-1">
                <a:latin typeface="Arial"/>
              </a:endParaRPr>
            </a:p>
            <a:p>
              <a:pPr marL="743040" lvl="1" indent="-28584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112"/>
                <a:buBlip>
                  <a:blip r:embed="rId3"/>
                </a:buBlip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Non-scaling FFA based on high-gradient permanent magnets </a:t>
              </a:r>
              <a:endParaRPr lang="en-US" sz="1800" b="0" strike="noStrike" spc="-1">
                <a:latin typeface="Arial"/>
              </a:endParaRPr>
            </a:p>
            <a:p>
              <a:pPr marL="743040" lvl="1" indent="-28584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112"/>
                <a:buBlip>
                  <a:blip r:embed="rId3"/>
                </a:buBlip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650 MeV injector upgrade</a:t>
              </a:r>
              <a:endParaRPr lang="en-US" sz="1800" b="0" strike="noStrike" spc="-1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Modified CEBAF ‘switchyard’, Arcs 1-8 and TOF correction ‘splitters’</a:t>
              </a:r>
              <a:endParaRPr lang="en-US" sz="2000" b="0" strike="noStrike" spc="-1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Reality (Benesch)</a:t>
              </a:r>
              <a:endParaRPr lang="en-US" sz="2000" b="0" strike="noStrike" spc="-1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lang="en-US" sz="20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Question for Users</a:t>
              </a:r>
              <a:endParaRPr lang="en-US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None/>
              </a:pPr>
              <a:endParaRPr lang="en-US" sz="2000" b="0" strike="noStrike" spc="-1">
                <a:latin typeface="Arial"/>
              </a:endParaRPr>
            </a:p>
          </p:txBody>
        </p:sp>
        <p:pic>
          <p:nvPicPr>
            <p:cNvPr id="163" name="Picture 13" descr="Logo_RR6.jpeg"/>
            <p:cNvPicPr/>
            <p:nvPr/>
          </p:nvPicPr>
          <p:blipFill>
            <a:blip r:embed="rId4"/>
            <a:stretch/>
          </p:blipFill>
          <p:spPr>
            <a:xfrm>
              <a:off x="4939560" y="1669320"/>
              <a:ext cx="857160" cy="211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4" name="PlaceHolder 2"/>
          <p:cNvSpPr>
            <a:spLocks noGrp="1"/>
          </p:cNvSpPr>
          <p:nvPr>
            <p:ph type="ftr" idx="8"/>
          </p:nvPr>
        </p:nvSpPr>
        <p:spPr>
          <a:xfrm>
            <a:off x="1665360" y="648216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C9A2D6-0E42-4996-9822-15607DE66841}" type="slidenum"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810440" y="217800"/>
            <a:ext cx="89521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CEBAF FFA Upgrade – Baseline under Study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9"/>
          </p:nvPr>
        </p:nvSpPr>
        <p:spPr>
          <a:xfrm>
            <a:off x="1665360" y="646488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67" name="Content Placeholder 4"/>
          <p:cNvSpPr/>
          <p:nvPr/>
        </p:nvSpPr>
        <p:spPr>
          <a:xfrm>
            <a:off x="485280" y="831240"/>
            <a:ext cx="6010200" cy="437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None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Starting with 12 GeV CEBAF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NO new SRF (1.1 GeV per linac)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New 650 MeV recirculating injector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Remove the highest recirculation pass (Arc 9 &amp; A) and replace them with two FFA arcs including time-of-flight chicanes aka splitters</a:t>
            </a:r>
            <a:endParaRPr lang="en-US" sz="1800" b="0" strike="noStrike" spc="-1">
              <a:latin typeface="Arial"/>
            </a:endParaRPr>
          </a:p>
          <a:p>
            <a:pPr marL="743040" lvl="1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Recirculate 4 + </a:t>
            </a:r>
            <a:r>
              <a:rPr lang="en-US" sz="1800" b="1" strike="noStrike" spc="-1">
                <a:solidFill>
                  <a:srgbClr val="00B050"/>
                </a:solidFill>
                <a:latin typeface="Arial"/>
                <a:ea typeface="MS PGothic"/>
              </a:rPr>
              <a:t>6.5</a:t>
            </a: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MS PGothic"/>
              </a:rPr>
              <a:t>  times to get to </a:t>
            </a:r>
            <a:r>
              <a:rPr lang="en-US" sz="1800" b="1" strike="noStrike" spc="-1">
                <a:solidFill>
                  <a:srgbClr val="002060"/>
                </a:solidFill>
                <a:latin typeface="Arial"/>
                <a:ea typeface="MS PGothic"/>
              </a:rPr>
              <a:t>22 GeV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168" name="Group 5"/>
          <p:cNvGrpSpPr/>
          <p:nvPr/>
        </p:nvGrpSpPr>
        <p:grpSpPr>
          <a:xfrm>
            <a:off x="6992640" y="899280"/>
            <a:ext cx="4433400" cy="3750840"/>
            <a:chOff x="6992640" y="899280"/>
            <a:chExt cx="4433400" cy="3750840"/>
          </a:xfrm>
        </p:grpSpPr>
        <p:pic>
          <p:nvPicPr>
            <p:cNvPr id="169" name="Picture 28"/>
            <p:cNvPicPr/>
            <p:nvPr/>
          </p:nvPicPr>
          <p:blipFill>
            <a:blip r:embed="rId3"/>
            <a:stretch/>
          </p:blipFill>
          <p:spPr>
            <a:xfrm>
              <a:off x="7700760" y="899280"/>
              <a:ext cx="3709080" cy="37508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70" name="Group 34"/>
            <p:cNvGrpSpPr/>
            <p:nvPr/>
          </p:nvGrpSpPr>
          <p:grpSpPr>
            <a:xfrm>
              <a:off x="7971480" y="2952720"/>
              <a:ext cx="1640880" cy="1064520"/>
              <a:chOff x="7971480" y="2952720"/>
              <a:chExt cx="1640880" cy="1064520"/>
            </a:xfrm>
          </p:grpSpPr>
          <p:sp>
            <p:nvSpPr>
              <p:cNvPr id="171" name="Arc 44"/>
              <p:cNvSpPr/>
              <p:nvPr/>
            </p:nvSpPr>
            <p:spPr>
              <a:xfrm rot="10350600">
                <a:off x="8021520" y="3044160"/>
                <a:ext cx="1463400" cy="869400"/>
              </a:xfrm>
              <a:prstGeom prst="arc">
                <a:avLst>
                  <a:gd name="adj1" fmla="val 16464433"/>
                  <a:gd name="adj2" fmla="val 2637663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2" name="Arc 45"/>
              <p:cNvSpPr/>
              <p:nvPr/>
            </p:nvSpPr>
            <p:spPr>
              <a:xfrm rot="9586200">
                <a:off x="8569080" y="3480840"/>
                <a:ext cx="1009800" cy="372960"/>
              </a:xfrm>
              <a:prstGeom prst="arc">
                <a:avLst>
                  <a:gd name="adj1" fmla="val 15802743"/>
                  <a:gd name="adj2" fmla="val 20513079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3" name="Freeform: Shape 46"/>
              <p:cNvSpPr/>
              <p:nvPr/>
            </p:nvSpPr>
            <p:spPr>
              <a:xfrm>
                <a:off x="8319600" y="3102840"/>
                <a:ext cx="196920" cy="5832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4" name="Freeform: Shape 47"/>
              <p:cNvSpPr/>
              <p:nvPr/>
            </p:nvSpPr>
            <p:spPr>
              <a:xfrm>
                <a:off x="9270360" y="3603240"/>
                <a:ext cx="33912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75" name="Group 35"/>
            <p:cNvGrpSpPr/>
            <p:nvPr/>
          </p:nvGrpSpPr>
          <p:grpSpPr>
            <a:xfrm>
              <a:off x="9270720" y="1713240"/>
              <a:ext cx="2155320" cy="1806840"/>
              <a:chOff x="9270720" y="1713240"/>
              <a:chExt cx="2155320" cy="1806840"/>
            </a:xfrm>
          </p:grpSpPr>
          <p:sp>
            <p:nvSpPr>
              <p:cNvPr id="176" name="Arc 40"/>
              <p:cNvSpPr/>
              <p:nvPr/>
            </p:nvSpPr>
            <p:spPr>
              <a:xfrm rot="19996800">
                <a:off x="9414000" y="2075400"/>
                <a:ext cx="1868400" cy="1082160"/>
              </a:xfrm>
              <a:prstGeom prst="arc">
                <a:avLst>
                  <a:gd name="adj1" fmla="val 16183185"/>
                  <a:gd name="adj2" fmla="val 20355686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7" name="Arc 41"/>
              <p:cNvSpPr/>
              <p:nvPr/>
            </p:nvSpPr>
            <p:spPr>
              <a:xfrm rot="21396000">
                <a:off x="10167120" y="1990440"/>
                <a:ext cx="1229760" cy="810720"/>
              </a:xfrm>
              <a:prstGeom prst="arc">
                <a:avLst>
                  <a:gd name="adj1" fmla="val 17179224"/>
                  <a:gd name="adj2" fmla="val 1735560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8" name="Freeform: Shape 42"/>
              <p:cNvSpPr/>
              <p:nvPr/>
            </p:nvSpPr>
            <p:spPr>
              <a:xfrm rot="10800000">
                <a:off x="10955880" y="2629080"/>
                <a:ext cx="31536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9" name="Freeform: Shape 43"/>
              <p:cNvSpPr/>
              <p:nvPr/>
            </p:nvSpPr>
            <p:spPr>
              <a:xfrm rot="21342600">
                <a:off x="9834840" y="2136600"/>
                <a:ext cx="297000" cy="162360"/>
              </a:xfrm>
              <a:custGeom>
                <a:avLst/>
                <a:gdLst/>
                <a:ahLst/>
                <a:cxn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80" name="Rectangle: Diagonal Corners Snipped 36"/>
            <p:cNvSpPr/>
            <p:nvPr/>
          </p:nvSpPr>
          <p:spPr>
            <a:xfrm rot="19941600">
              <a:off x="9960840" y="211968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" name="Rectangle: Diagonal Corners Snipped 37"/>
            <p:cNvSpPr/>
            <p:nvPr/>
          </p:nvSpPr>
          <p:spPr>
            <a:xfrm rot="19941600">
              <a:off x="9362160" y="3645000"/>
              <a:ext cx="204840" cy="7668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" name="TextBox 38"/>
            <p:cNvSpPr/>
            <p:nvPr/>
          </p:nvSpPr>
          <p:spPr>
            <a:xfrm rot="19834800">
              <a:off x="9333360" y="366084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83" name="TextBox 39"/>
            <p:cNvSpPr/>
            <p:nvPr/>
          </p:nvSpPr>
          <p:spPr>
            <a:xfrm rot="20005200">
              <a:off x="9934560" y="2155680"/>
              <a:ext cx="41832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TOF</a:t>
              </a:r>
              <a:endParaRPr lang="en-US" sz="900" b="0" strike="noStrike" spc="-1">
                <a:latin typeface="Arial"/>
              </a:endParaRPr>
            </a:p>
          </p:txBody>
        </p:sp>
        <p:sp>
          <p:nvSpPr>
            <p:cNvPr id="184" name="TextBox 48"/>
            <p:cNvSpPr/>
            <p:nvPr/>
          </p:nvSpPr>
          <p:spPr>
            <a:xfrm>
              <a:off x="6992640" y="3336840"/>
              <a:ext cx="94104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200" b="0" strike="noStrike" spc="-1">
                  <a:solidFill>
                    <a:srgbClr val="002060"/>
                  </a:solidFill>
                  <a:latin typeface="Arial"/>
                  <a:ea typeface="DejaVu Sans"/>
                </a:rPr>
                <a:t>650 MeV  </a:t>
              </a:r>
              <a:endParaRPr lang="en-US" sz="1200" b="0" strike="noStrike" spc="-1">
                <a:latin typeface="Arial"/>
              </a:endParaRPr>
            </a:p>
          </p:txBody>
        </p:sp>
      </p:grpSp>
      <p:grpSp>
        <p:nvGrpSpPr>
          <p:cNvPr id="185" name="Group 3"/>
          <p:cNvGrpSpPr/>
          <p:nvPr/>
        </p:nvGrpSpPr>
        <p:grpSpPr>
          <a:xfrm>
            <a:off x="7084800" y="5079960"/>
            <a:ext cx="4709520" cy="1181520"/>
            <a:chOff x="7084800" y="5079960"/>
            <a:chExt cx="4709520" cy="1181520"/>
          </a:xfrm>
        </p:grpSpPr>
        <p:sp>
          <p:nvSpPr>
            <p:cNvPr id="186" name="Content Placeholder 4"/>
            <p:cNvSpPr/>
            <p:nvPr/>
          </p:nvSpPr>
          <p:spPr>
            <a:xfrm>
              <a:off x="7084800" y="5079960"/>
              <a:ext cx="4709520" cy="1181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marL="85680">
                <a:lnSpc>
                  <a:spcPts val="1573"/>
                </a:lnSpc>
                <a:spcBef>
                  <a:spcPts val="451"/>
                </a:spcBef>
                <a:buNone/>
                <a:tabLst>
                  <a:tab pos="0" algn="l"/>
                </a:tabLst>
              </a:pPr>
              <a:r>
                <a:rPr lang="en-US" sz="1800" b="1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Enabling Technology</a:t>
              </a: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:</a:t>
              </a:r>
              <a:endParaRPr lang="en-US" sz="1800" b="0" strike="noStrike" spc="-1">
                <a:latin typeface="Arial"/>
              </a:endParaRPr>
            </a:p>
            <a:p>
              <a:pPr marL="85680">
                <a:lnSpc>
                  <a:spcPct val="150000"/>
                </a:lnSpc>
                <a:spcBef>
                  <a:spcPts val="451"/>
                </a:spcBef>
                <a:buNone/>
                <a:tabLst>
                  <a:tab pos="0" algn="l"/>
                </a:tabLst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MS PGothic"/>
                </a:rPr>
                <a:t>Novel permanent magnets,             -like used for power and cost savings</a:t>
              </a:r>
              <a:endParaRPr lang="en-US" sz="1800" b="0" strike="noStrike" spc="-1">
                <a:latin typeface="Arial"/>
              </a:endParaRPr>
            </a:p>
          </p:txBody>
        </p:sp>
        <p:pic>
          <p:nvPicPr>
            <p:cNvPr id="187" name="Picture 26" descr="Logo_RR6.jpeg"/>
            <p:cNvPicPr/>
            <p:nvPr/>
          </p:nvPicPr>
          <p:blipFill>
            <a:blip r:embed="rId4"/>
            <a:stretch/>
          </p:blipFill>
          <p:spPr>
            <a:xfrm>
              <a:off x="10074960" y="5529600"/>
              <a:ext cx="752040" cy="168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894AC8D-3AA1-4CA4-87E3-8452D87DE1CC}" type="slidenum"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974240" y="192960"/>
            <a:ext cx="671256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FFA Arc </a:t>
            </a:r>
            <a:r>
              <a:rPr lang="en-US" sz="2400" b="1" strike="noStrike" spc="-1">
                <a:solidFill>
                  <a:srgbClr val="000000"/>
                </a:solidFill>
                <a:latin typeface="Symbol"/>
              </a:rPr>
              <a:t>-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 Compact FODO Cell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89" name="Content Placeholder 2"/>
          <p:cNvSpPr/>
          <p:nvPr/>
        </p:nvSpPr>
        <p:spPr>
          <a:xfrm>
            <a:off x="6244920" y="1591920"/>
            <a:ext cx="5236560" cy="437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30040" indent="-230040"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Clr>
                <a:srgbClr val="1E76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DejaVu Sans"/>
              </a:rPr>
              <a:t>Large momentum acceptance FFA cell, configured with combined function magnets capable of transporting six beams with energies spanning a factor of two</a:t>
            </a:r>
            <a:endParaRPr lang="en-US" sz="1800" b="0" strike="noStrike" spc="-1">
              <a:latin typeface="Arial"/>
            </a:endParaRPr>
          </a:p>
          <a:p>
            <a:pPr marL="230040" indent="-230040"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Clr>
                <a:srgbClr val="1E76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DejaVu Sans"/>
              </a:rPr>
              <a:t>Arc composed of 86 cells, L</a:t>
            </a:r>
            <a:r>
              <a:rPr lang="en-US" sz="1800" b="0" strike="noStrike" spc="-1" baseline="-25000">
                <a:solidFill>
                  <a:srgbClr val="002060"/>
                </a:solidFill>
                <a:latin typeface="Arial"/>
                <a:ea typeface="DejaVu Sans"/>
              </a:rPr>
              <a:t>cell </a:t>
            </a: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DejaVu Sans"/>
              </a:rPr>
              <a:t>= 2.8 m</a:t>
            </a:r>
            <a:endParaRPr lang="en-US" sz="1800" b="0" strike="noStrike" spc="-1">
              <a:latin typeface="Arial"/>
            </a:endParaRPr>
          </a:p>
          <a:p>
            <a:pPr marL="230040" indent="-230040"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Clr>
                <a:srgbClr val="1E76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DejaVu Sans"/>
              </a:rPr>
              <a:t>Closely spaced orbits for all six beams (~ 5 cm)</a:t>
            </a:r>
            <a:endParaRPr lang="en-US" sz="1800" b="0" strike="noStrike" spc="-1">
              <a:latin typeface="Arial"/>
            </a:endParaRPr>
          </a:p>
          <a:p>
            <a:pPr marL="230040" indent="-230040"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Clr>
                <a:srgbClr val="1E76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DejaVu Sans"/>
              </a:rPr>
              <a:t>Low betas (~ 5 m)</a:t>
            </a:r>
            <a:endParaRPr lang="en-US" sz="1800" b="0" strike="noStrike" spc="-1">
              <a:latin typeface="Arial"/>
            </a:endParaRPr>
          </a:p>
          <a:p>
            <a:pPr marL="230040" indent="-230040"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Clr>
                <a:srgbClr val="1E764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DejaVu Sans"/>
              </a:rPr>
              <a:t>Extremely low dispersions (a few cm) - Virtue of combined function FFA magnets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None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None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190" name="TextBox 66"/>
          <p:cNvSpPr/>
          <p:nvPr/>
        </p:nvSpPr>
        <p:spPr>
          <a:xfrm>
            <a:off x="4958280" y="5001120"/>
            <a:ext cx="7995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7A38C4"/>
                </a:solidFill>
                <a:latin typeface="Calibri"/>
                <a:ea typeface="DejaVu Sans"/>
              </a:rPr>
              <a:t>E=22.65 GeV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B0F0"/>
                </a:solidFill>
                <a:latin typeface="Calibri"/>
                <a:ea typeface="DejaVu Sans"/>
              </a:rPr>
              <a:t>E=20.45 GeV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70C0"/>
                </a:solidFill>
                <a:latin typeface="Calibri"/>
                <a:ea typeface="DejaVu Sans"/>
              </a:rPr>
              <a:t>E=18.25 GeV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B050"/>
                </a:solidFill>
                <a:latin typeface="Calibri"/>
                <a:ea typeface="DejaVu Sans"/>
              </a:rPr>
              <a:t>E=16.05 GeV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FF0000"/>
                </a:solidFill>
                <a:latin typeface="Calibri"/>
                <a:ea typeface="DejaVu Sans"/>
              </a:rPr>
              <a:t>E= 13.85 GeV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E=11.65 GeV</a:t>
            </a:r>
            <a:endParaRPr lang="en-US" sz="900" b="0" strike="noStrike" spc="-1">
              <a:latin typeface="Arial"/>
            </a:endParaRPr>
          </a:p>
        </p:txBody>
      </p:sp>
      <p:pic>
        <p:nvPicPr>
          <p:cNvPr id="191" name="Picture 3"/>
          <p:cNvPicPr/>
          <p:nvPr/>
        </p:nvPicPr>
        <p:blipFill>
          <a:blip r:embed="rId2"/>
          <a:stretch/>
        </p:blipFill>
        <p:spPr>
          <a:xfrm>
            <a:off x="1636920" y="1431360"/>
            <a:ext cx="3186360" cy="160668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4"/>
          <p:cNvPicPr/>
          <p:nvPr/>
        </p:nvPicPr>
        <p:blipFill>
          <a:blip r:embed="rId3"/>
          <a:stretch/>
        </p:blipFill>
        <p:spPr>
          <a:xfrm>
            <a:off x="1635840" y="2995560"/>
            <a:ext cx="3164040" cy="1275840"/>
          </a:xfrm>
          <a:prstGeom prst="rect">
            <a:avLst/>
          </a:prstGeom>
          <a:ln w="0">
            <a:noFill/>
          </a:ln>
        </p:spPr>
      </p:pic>
      <p:grpSp>
        <p:nvGrpSpPr>
          <p:cNvPr id="193" name="Group 10"/>
          <p:cNvGrpSpPr/>
          <p:nvPr/>
        </p:nvGrpSpPr>
        <p:grpSpPr>
          <a:xfrm>
            <a:off x="1773720" y="1563480"/>
            <a:ext cx="3004200" cy="4401000"/>
            <a:chOff x="1773720" y="1563480"/>
            <a:chExt cx="3004200" cy="4401000"/>
          </a:xfrm>
        </p:grpSpPr>
        <p:pic>
          <p:nvPicPr>
            <p:cNvPr id="194" name="Picture 5"/>
            <p:cNvPicPr/>
            <p:nvPr/>
          </p:nvPicPr>
          <p:blipFill>
            <a:blip r:embed="rId4"/>
            <a:stretch/>
          </p:blipFill>
          <p:spPr>
            <a:xfrm>
              <a:off x="1773720" y="4264920"/>
              <a:ext cx="3004200" cy="1275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5" name="Picture 6"/>
            <p:cNvPicPr/>
            <p:nvPr/>
          </p:nvPicPr>
          <p:blipFill>
            <a:blip r:embed="rId5"/>
            <a:stretch/>
          </p:blipFill>
          <p:spPr>
            <a:xfrm>
              <a:off x="1974240" y="5589360"/>
              <a:ext cx="2737440" cy="160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6" name="Rectangle 72"/>
            <p:cNvSpPr/>
            <p:nvPr/>
          </p:nvSpPr>
          <p:spPr>
            <a:xfrm>
              <a:off x="2012040" y="4339440"/>
              <a:ext cx="746280" cy="102384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" name="Rectangle 28"/>
            <p:cNvSpPr/>
            <p:nvPr/>
          </p:nvSpPr>
          <p:spPr>
            <a:xfrm>
              <a:off x="2856960" y="4341240"/>
              <a:ext cx="970560" cy="102384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" name="Rectangle 8"/>
            <p:cNvSpPr/>
            <p:nvPr/>
          </p:nvSpPr>
          <p:spPr>
            <a:xfrm>
              <a:off x="2012760" y="5598000"/>
              <a:ext cx="746280" cy="1234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" name="Rectangle 30"/>
            <p:cNvSpPr/>
            <p:nvPr/>
          </p:nvSpPr>
          <p:spPr>
            <a:xfrm>
              <a:off x="2856960" y="5604480"/>
              <a:ext cx="970560" cy="1123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" name="Rectangle 31"/>
            <p:cNvSpPr/>
            <p:nvPr/>
          </p:nvSpPr>
          <p:spPr>
            <a:xfrm>
              <a:off x="3925800" y="5601960"/>
              <a:ext cx="746280" cy="1234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1" name="Rectangle 32"/>
            <p:cNvSpPr/>
            <p:nvPr/>
          </p:nvSpPr>
          <p:spPr>
            <a:xfrm>
              <a:off x="2012040" y="3051720"/>
              <a:ext cx="746280" cy="107820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2" name="Rectangle 33"/>
            <p:cNvSpPr/>
            <p:nvPr/>
          </p:nvSpPr>
          <p:spPr>
            <a:xfrm>
              <a:off x="2012040" y="1563480"/>
              <a:ext cx="746280" cy="127512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" name="Rectangle 34"/>
            <p:cNvSpPr/>
            <p:nvPr/>
          </p:nvSpPr>
          <p:spPr>
            <a:xfrm>
              <a:off x="3891960" y="1563480"/>
              <a:ext cx="746280" cy="127512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" name="Rectangle 35"/>
            <p:cNvSpPr/>
            <p:nvPr/>
          </p:nvSpPr>
          <p:spPr>
            <a:xfrm>
              <a:off x="3904560" y="3056760"/>
              <a:ext cx="746280" cy="107820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5" name="Rectangle 36"/>
            <p:cNvSpPr/>
            <p:nvPr/>
          </p:nvSpPr>
          <p:spPr>
            <a:xfrm>
              <a:off x="3914280" y="4341240"/>
              <a:ext cx="746280" cy="102384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" name="Rectangle 37"/>
            <p:cNvSpPr/>
            <p:nvPr/>
          </p:nvSpPr>
          <p:spPr>
            <a:xfrm>
              <a:off x="2846520" y="3051720"/>
              <a:ext cx="970560" cy="107748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" name="Rectangle 38"/>
            <p:cNvSpPr/>
            <p:nvPr/>
          </p:nvSpPr>
          <p:spPr>
            <a:xfrm>
              <a:off x="2836080" y="1563480"/>
              <a:ext cx="970560" cy="127512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" name="TextBox 9"/>
            <p:cNvSpPr/>
            <p:nvPr/>
          </p:nvSpPr>
          <p:spPr>
            <a:xfrm>
              <a:off x="2241360" y="5667480"/>
              <a:ext cx="37080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B</a:t>
              </a:r>
              <a:r>
                <a:rPr lang="en-US" sz="1200" b="0" strike="noStrike" spc="-1" baseline="-25000">
                  <a:solidFill>
                    <a:srgbClr val="000000"/>
                  </a:solidFill>
                  <a:latin typeface="Calibri"/>
                  <a:ea typeface="DejaVu Sans"/>
                </a:rPr>
                <a:t>F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209" name="TextBox 40"/>
            <p:cNvSpPr/>
            <p:nvPr/>
          </p:nvSpPr>
          <p:spPr>
            <a:xfrm>
              <a:off x="3204720" y="5659560"/>
              <a:ext cx="35604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B</a:t>
              </a:r>
              <a:r>
                <a:rPr lang="en-US" sz="1200" b="0" strike="noStrike" spc="-1" baseline="-25000">
                  <a:solidFill>
                    <a:srgbClr val="000000"/>
                  </a:solidFill>
                  <a:latin typeface="Calibri"/>
                  <a:ea typeface="DejaVu Sans"/>
                </a:rPr>
                <a:t>D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210" name="TextBox 41"/>
            <p:cNvSpPr/>
            <p:nvPr/>
          </p:nvSpPr>
          <p:spPr>
            <a:xfrm>
              <a:off x="4196880" y="5664600"/>
              <a:ext cx="35604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1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B</a:t>
              </a:r>
              <a:r>
                <a:rPr lang="en-US" sz="1200" b="0" strike="noStrike" spc="-1" baseline="-25000">
                  <a:solidFill>
                    <a:srgbClr val="000000"/>
                  </a:solidFill>
                  <a:latin typeface="Calibri"/>
                  <a:ea typeface="DejaVu Sans"/>
                </a:rPr>
                <a:t>F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211" name="TextBox 11"/>
          <p:cNvSpPr/>
          <p:nvPr/>
        </p:nvSpPr>
        <p:spPr>
          <a:xfrm>
            <a:off x="4645440" y="1508040"/>
            <a:ext cx="60768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orbits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12" name="TextBox 45"/>
          <p:cNvSpPr/>
          <p:nvPr/>
        </p:nvSpPr>
        <p:spPr>
          <a:xfrm>
            <a:off x="4638960" y="3046680"/>
            <a:ext cx="97056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dispersions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13" name="TextBox 46"/>
          <p:cNvSpPr/>
          <p:nvPr/>
        </p:nvSpPr>
        <p:spPr>
          <a:xfrm>
            <a:off x="4661280" y="4320000"/>
            <a:ext cx="118476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beta functions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ldNum" idx="10"/>
          </p:nvPr>
        </p:nvSpPr>
        <p:spPr>
          <a:xfrm>
            <a:off x="5750640" y="6467400"/>
            <a:ext cx="53532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14327CEB-FB83-412F-B11C-131D648A1BCA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5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ftr" idx="11"/>
          </p:nvPr>
        </p:nvSpPr>
        <p:spPr>
          <a:xfrm>
            <a:off x="1665360" y="648216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909080" y="212040"/>
            <a:ext cx="899928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Permanent Magnet Design – Open Mid-plane Geometry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7" name="Straight Connector 14"/>
          <p:cNvSpPr/>
          <p:nvPr/>
        </p:nvSpPr>
        <p:spPr>
          <a:xfrm flipH="1">
            <a:off x="2297160" y="4088160"/>
            <a:ext cx="272844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Straight Connector 15"/>
          <p:cNvSpPr/>
          <p:nvPr/>
        </p:nvSpPr>
        <p:spPr>
          <a:xfrm flipH="1">
            <a:off x="2297160" y="1548360"/>
            <a:ext cx="288216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Straight Connector 16"/>
          <p:cNvSpPr/>
          <p:nvPr/>
        </p:nvSpPr>
        <p:spPr>
          <a:xfrm flipV="1">
            <a:off x="2418120" y="1548360"/>
            <a:ext cx="360" cy="253980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Straight Connector 17"/>
          <p:cNvSpPr/>
          <p:nvPr/>
        </p:nvSpPr>
        <p:spPr>
          <a:xfrm flipV="1">
            <a:off x="2566440" y="2620800"/>
            <a:ext cx="360" cy="1784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Straight Connector 18"/>
          <p:cNvSpPr/>
          <p:nvPr/>
        </p:nvSpPr>
        <p:spPr>
          <a:xfrm>
            <a:off x="2566440" y="4357080"/>
            <a:ext cx="2635920" cy="36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TextBox 19"/>
          <p:cNvSpPr/>
          <p:nvPr/>
        </p:nvSpPr>
        <p:spPr>
          <a:xfrm>
            <a:off x="3600360" y="4127760"/>
            <a:ext cx="59976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23" name="TextBox 20"/>
          <p:cNvSpPr/>
          <p:nvPr/>
        </p:nvSpPr>
        <p:spPr>
          <a:xfrm rot="16200000">
            <a:off x="1994760" y="2756880"/>
            <a:ext cx="59940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24" name="Straight Connector 22"/>
          <p:cNvSpPr/>
          <p:nvPr/>
        </p:nvSpPr>
        <p:spPr>
          <a:xfrm flipV="1">
            <a:off x="5209920" y="2665800"/>
            <a:ext cx="360" cy="1739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TextBox 25"/>
          <p:cNvSpPr/>
          <p:nvPr/>
        </p:nvSpPr>
        <p:spPr>
          <a:xfrm>
            <a:off x="2773800" y="4529520"/>
            <a:ext cx="1756440" cy="101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002060"/>
                </a:solidFill>
                <a:latin typeface="Calibri"/>
                <a:ea typeface="DejaVu Sans"/>
              </a:rPr>
              <a:t>Focusing Magnet BF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G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F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-41.13 T/m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L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QF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1.67 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B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F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-0.812 T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26" name="TextBox 26"/>
          <p:cNvSpPr/>
          <p:nvPr/>
        </p:nvSpPr>
        <p:spPr>
          <a:xfrm>
            <a:off x="7454160" y="4530960"/>
            <a:ext cx="1977480" cy="101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002060"/>
                </a:solidFill>
                <a:latin typeface="Calibri"/>
                <a:ea typeface="DejaVu Sans"/>
              </a:rPr>
              <a:t>Defocusing Magnet BD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G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D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43.44 T/m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L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BD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1.24 m</a:t>
            </a:r>
            <a:endParaRPr lang="en-US" sz="13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B</a:t>
            </a:r>
            <a:r>
              <a:rPr lang="en-US" sz="1350" b="0" strike="noStrike" spc="-1" baseline="-25000">
                <a:solidFill>
                  <a:srgbClr val="002060"/>
                </a:solidFill>
                <a:latin typeface="Calibri"/>
                <a:ea typeface="DejaVu Sans"/>
              </a:rPr>
              <a:t>D</a:t>
            </a:r>
            <a:r>
              <a:rPr lang="en-US" sz="1350" b="0" strike="noStrike" spc="-1">
                <a:solidFill>
                  <a:srgbClr val="002060"/>
                </a:solidFill>
                <a:latin typeface="Calibri"/>
                <a:ea typeface="DejaVu Sans"/>
              </a:rPr>
              <a:t>= -0.593 T</a:t>
            </a:r>
            <a:endParaRPr lang="en-US" sz="1350" b="0" strike="noStrike" spc="-1">
              <a:latin typeface="Arial"/>
            </a:endParaRPr>
          </a:p>
        </p:txBody>
      </p:sp>
      <p:pic>
        <p:nvPicPr>
          <p:cNvPr id="227" name="Picture 2"/>
          <p:cNvPicPr/>
          <p:nvPr/>
        </p:nvPicPr>
        <p:blipFill>
          <a:blip r:embed="rId2"/>
          <a:stretch/>
        </p:blipFill>
        <p:spPr>
          <a:xfrm>
            <a:off x="7399800" y="1552320"/>
            <a:ext cx="2728080" cy="26359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3"/>
          <p:cNvPicPr/>
          <p:nvPr/>
        </p:nvPicPr>
        <p:blipFill>
          <a:blip r:embed="rId3"/>
          <a:stretch/>
        </p:blipFill>
        <p:spPr>
          <a:xfrm>
            <a:off x="2468880" y="1527120"/>
            <a:ext cx="2786040" cy="2599920"/>
          </a:xfrm>
          <a:prstGeom prst="rect">
            <a:avLst/>
          </a:prstGeom>
          <a:ln w="0">
            <a:noFill/>
          </a:ln>
        </p:spPr>
      </p:pic>
      <p:sp>
        <p:nvSpPr>
          <p:cNvPr id="229" name="Straight Connector 40"/>
          <p:cNvSpPr/>
          <p:nvPr/>
        </p:nvSpPr>
        <p:spPr>
          <a:xfrm flipH="1">
            <a:off x="7157160" y="4137840"/>
            <a:ext cx="272880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Straight Connector 41"/>
          <p:cNvSpPr/>
          <p:nvPr/>
        </p:nvSpPr>
        <p:spPr>
          <a:xfrm flipH="1">
            <a:off x="7157160" y="1598040"/>
            <a:ext cx="288252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Straight Connector 42"/>
          <p:cNvSpPr/>
          <p:nvPr/>
        </p:nvSpPr>
        <p:spPr>
          <a:xfrm flipV="1">
            <a:off x="7278480" y="1598040"/>
            <a:ext cx="360" cy="253980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Straight Connector 43"/>
          <p:cNvSpPr/>
          <p:nvPr/>
        </p:nvSpPr>
        <p:spPr>
          <a:xfrm flipV="1">
            <a:off x="7426800" y="2670480"/>
            <a:ext cx="360" cy="1784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Straight Connector 44"/>
          <p:cNvSpPr/>
          <p:nvPr/>
        </p:nvSpPr>
        <p:spPr>
          <a:xfrm>
            <a:off x="7426800" y="4406760"/>
            <a:ext cx="2635920" cy="360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TextBox 45"/>
          <p:cNvSpPr/>
          <p:nvPr/>
        </p:nvSpPr>
        <p:spPr>
          <a:xfrm>
            <a:off x="8460720" y="4177440"/>
            <a:ext cx="59976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35" name="TextBox 46"/>
          <p:cNvSpPr/>
          <p:nvPr/>
        </p:nvSpPr>
        <p:spPr>
          <a:xfrm rot="16200000">
            <a:off x="6855120" y="2806920"/>
            <a:ext cx="59940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cm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236" name="Straight Connector 47"/>
          <p:cNvSpPr/>
          <p:nvPr/>
        </p:nvSpPr>
        <p:spPr>
          <a:xfrm flipV="1">
            <a:off x="10070280" y="2715480"/>
            <a:ext cx="360" cy="1739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PlaceHolder 2"/>
          <p:cNvSpPr>
            <a:spLocks noGrp="1"/>
          </p:cNvSpPr>
          <p:nvPr>
            <p:ph type="sldNum" idx="12"/>
          </p:nvPr>
        </p:nvSpPr>
        <p:spPr>
          <a:xfrm>
            <a:off x="5750640" y="6467400"/>
            <a:ext cx="53532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9B010E9A-FD52-40E4-9B82-F04D5B753428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6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ftr" idx="13"/>
          </p:nvPr>
        </p:nvSpPr>
        <p:spPr>
          <a:xfrm>
            <a:off x="1665360" y="648216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ftr" idx="14"/>
          </p:nvPr>
        </p:nvSpPr>
        <p:spPr>
          <a:xfrm>
            <a:off x="411840" y="6467400"/>
            <a:ext cx="5223240" cy="3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40" name="TextBox 326"/>
          <p:cNvSpPr/>
          <p:nvPr/>
        </p:nvSpPr>
        <p:spPr>
          <a:xfrm>
            <a:off x="1832760" y="167760"/>
            <a:ext cx="788076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Injector Upgrade </a:t>
            </a:r>
            <a:r>
              <a:rPr lang="en-US" sz="2400" b="1" strike="noStrike" spc="-1">
                <a:solidFill>
                  <a:srgbClr val="000000"/>
                </a:solidFill>
                <a:latin typeface="Symbol"/>
                <a:ea typeface="DejaVu Sans"/>
              </a:rPr>
              <a:t>-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650 MeV Recirculating Injector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1" name="TextBox 39"/>
          <p:cNvSpPr/>
          <p:nvPr/>
        </p:nvSpPr>
        <p:spPr>
          <a:xfrm>
            <a:off x="905760" y="1215720"/>
            <a:ext cx="3539520" cy="21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DejaVu Sans"/>
              </a:rPr>
              <a:t>With the present 123 MeV injector, the difference in the first and final pass energies in the North Linac is too large  (1:175) to effectively control the beam.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242" name="Group 40"/>
          <p:cNvGrpSpPr/>
          <p:nvPr/>
        </p:nvGrpSpPr>
        <p:grpSpPr>
          <a:xfrm>
            <a:off x="943200" y="3728880"/>
            <a:ext cx="3291120" cy="2334240"/>
            <a:chOff x="943200" y="3728880"/>
            <a:chExt cx="3291120" cy="2334240"/>
          </a:xfrm>
        </p:grpSpPr>
        <p:sp>
          <p:nvSpPr>
            <p:cNvPr id="243" name="TextBox 41"/>
            <p:cNvSpPr/>
            <p:nvPr/>
          </p:nvSpPr>
          <p:spPr>
            <a:xfrm>
              <a:off x="943200" y="4327560"/>
              <a:ext cx="3291120" cy="173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US" sz="1800" b="0" strike="noStrike" spc="-1">
                  <a:solidFill>
                    <a:srgbClr val="002060"/>
                  </a:solidFill>
                  <a:latin typeface="Arial"/>
                  <a:ea typeface="DejaVu Sans"/>
                </a:rPr>
                <a:t>650 MeV recirculating injector (3-pass) based on LERF will allow a manageable difference in energies (1:33)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244" name="Arrow: Down 42"/>
            <p:cNvSpPr/>
            <p:nvPr/>
          </p:nvSpPr>
          <p:spPr>
            <a:xfrm>
              <a:off x="2058120" y="3728880"/>
              <a:ext cx="659880" cy="332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39BE1"/>
            </a:solidFill>
            <a:ln w="0">
              <a:noFill/>
            </a:ln>
            <a:effectLst>
              <a:outerShdw blurRad="57240" dist="1908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/>
          </p:style>
        </p:sp>
      </p:grpSp>
      <p:pic>
        <p:nvPicPr>
          <p:cNvPr id="245" name="Picture 43"/>
          <p:cNvPicPr/>
          <p:nvPr/>
        </p:nvPicPr>
        <p:blipFill>
          <a:blip r:embed="rId2"/>
          <a:stretch/>
        </p:blipFill>
        <p:spPr>
          <a:xfrm>
            <a:off x="4520520" y="2226240"/>
            <a:ext cx="7486200" cy="22147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05E45C2-F026-447E-A3FB-C1C1BE656767}" type="slidenum"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67560" y="16992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An electron/positron injector vault is required for 12 GeV e+ and 22 GeV e-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47" name="Picture 5"/>
          <p:cNvPicPr/>
          <p:nvPr/>
        </p:nvPicPr>
        <p:blipFill>
          <a:blip r:embed="rId2"/>
          <a:srcRect t="4220" b="12613"/>
          <a:stretch/>
        </p:blipFill>
        <p:spPr>
          <a:xfrm>
            <a:off x="0" y="1374120"/>
            <a:ext cx="12191400" cy="4334760"/>
          </a:xfrm>
          <a:prstGeom prst="rect">
            <a:avLst/>
          </a:prstGeom>
          <a:ln w="0">
            <a:noFill/>
          </a:ln>
        </p:spPr>
      </p:pic>
      <p:sp>
        <p:nvSpPr>
          <p:cNvPr id="248" name="Freeform 8"/>
          <p:cNvSpPr/>
          <p:nvPr/>
        </p:nvSpPr>
        <p:spPr>
          <a:xfrm>
            <a:off x="8524080" y="3422160"/>
            <a:ext cx="1392480" cy="506880"/>
          </a:xfrm>
          <a:custGeom>
            <a:avLst/>
            <a:gdLst/>
            <a:ahLst/>
            <a:cxnLst/>
            <a:rect l="l" t="t" r="r" b="b"/>
            <a:pathLst>
              <a:path w="2722962" h="1608118">
                <a:moveTo>
                  <a:pt x="0" y="0"/>
                </a:moveTo>
                <a:cubicBezTo>
                  <a:pt x="656095" y="81366"/>
                  <a:pt x="1587582" y="180796"/>
                  <a:pt x="1770167" y="231971"/>
                </a:cubicBezTo>
                <a:cubicBezTo>
                  <a:pt x="1952752" y="283146"/>
                  <a:pt x="2596964" y="372755"/>
                  <a:pt x="2719603" y="948824"/>
                </a:cubicBezTo>
                <a:cubicBezTo>
                  <a:pt x="2731005" y="1159783"/>
                  <a:pt x="2720925" y="1202803"/>
                  <a:pt x="2567513" y="1608118"/>
                </a:cubicBezTo>
              </a:path>
            </a:pathLst>
          </a:custGeom>
          <a:noFill/>
          <a:ln w="825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Straight Connector 14"/>
          <p:cNvSpPr/>
          <p:nvPr/>
        </p:nvSpPr>
        <p:spPr>
          <a:xfrm>
            <a:off x="2928960" y="4392000"/>
            <a:ext cx="6162480" cy="36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Arc 16"/>
          <p:cNvSpPr/>
          <p:nvPr/>
        </p:nvSpPr>
        <p:spPr>
          <a:xfrm rot="10800000">
            <a:off x="2247840" y="2019960"/>
            <a:ext cx="1588320" cy="2374200"/>
          </a:xfrm>
          <a:prstGeom prst="arc">
            <a:avLst>
              <a:gd name="adj1" fmla="val 16200000"/>
              <a:gd name="adj2" fmla="val 0"/>
            </a:avLst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Arc 17"/>
          <p:cNvSpPr/>
          <p:nvPr/>
        </p:nvSpPr>
        <p:spPr>
          <a:xfrm rot="10800000" flipV="1">
            <a:off x="2247840" y="2354760"/>
            <a:ext cx="1588320" cy="2162520"/>
          </a:xfrm>
          <a:prstGeom prst="arc">
            <a:avLst>
              <a:gd name="adj1" fmla="val 16200000"/>
              <a:gd name="adj2" fmla="val 0"/>
            </a:avLst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Straight Connector 18"/>
          <p:cNvSpPr/>
          <p:nvPr/>
        </p:nvSpPr>
        <p:spPr>
          <a:xfrm>
            <a:off x="2928960" y="2333880"/>
            <a:ext cx="824760" cy="36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Straight Connector 20"/>
          <p:cNvSpPr/>
          <p:nvPr/>
        </p:nvSpPr>
        <p:spPr>
          <a:xfrm flipV="1">
            <a:off x="3753720" y="2162880"/>
            <a:ext cx="455760" cy="1710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Freeform 24"/>
          <p:cNvSpPr/>
          <p:nvPr/>
        </p:nvSpPr>
        <p:spPr>
          <a:xfrm>
            <a:off x="9091440" y="3945240"/>
            <a:ext cx="780120" cy="446040"/>
          </a:xfrm>
          <a:custGeom>
            <a:avLst/>
            <a:gdLst/>
            <a:ahLst/>
            <a:cxnLst/>
            <a:rect l="l" t="t" r="r" b="b"/>
            <a:pathLst>
              <a:path w="821410" h="419788">
                <a:moveTo>
                  <a:pt x="821410" y="0"/>
                </a:moveTo>
                <a:cubicBezTo>
                  <a:pt x="811078" y="36163"/>
                  <a:pt x="815400" y="80378"/>
                  <a:pt x="790414" y="108488"/>
                </a:cubicBezTo>
                <a:cubicBezTo>
                  <a:pt x="768707" y="132908"/>
                  <a:pt x="724610" y="121361"/>
                  <a:pt x="697424" y="139485"/>
                </a:cubicBezTo>
                <a:cubicBezTo>
                  <a:pt x="666427" y="160149"/>
                  <a:pt x="630776" y="175136"/>
                  <a:pt x="604434" y="201478"/>
                </a:cubicBezTo>
                <a:cubicBezTo>
                  <a:pt x="546387" y="259525"/>
                  <a:pt x="578732" y="241042"/>
                  <a:pt x="511444" y="263471"/>
                </a:cubicBezTo>
                <a:cubicBezTo>
                  <a:pt x="480447" y="284135"/>
                  <a:pt x="453796" y="313683"/>
                  <a:pt x="418454" y="325464"/>
                </a:cubicBezTo>
                <a:lnTo>
                  <a:pt x="232475" y="387457"/>
                </a:lnTo>
                <a:cubicBezTo>
                  <a:pt x="188049" y="402266"/>
                  <a:pt x="158368" y="414297"/>
                  <a:pt x="108488" y="418454"/>
                </a:cubicBezTo>
                <a:cubicBezTo>
                  <a:pt x="72450" y="421457"/>
                  <a:pt x="36163" y="418454"/>
                  <a:pt x="0" y="418454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TextBox 25"/>
          <p:cNvSpPr/>
          <p:nvPr/>
        </p:nvSpPr>
        <p:spPr>
          <a:xfrm>
            <a:off x="4665960" y="4553280"/>
            <a:ext cx="348480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1" strike="noStrike" spc="-1">
                <a:solidFill>
                  <a:srgbClr val="00B050"/>
                </a:solidFill>
                <a:latin typeface="Calibri"/>
                <a:ea typeface="DejaVu Sans"/>
              </a:rPr>
              <a:t>Existing FEL + long beam line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b="1" strike="noStrike" spc="-1">
                <a:solidFill>
                  <a:srgbClr val="00B050"/>
                </a:solidFill>
                <a:latin typeface="Calibri"/>
                <a:ea typeface="DejaVu Sans"/>
              </a:rPr>
              <a:t>123 MeV e+ for 12 GeV CEBAF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b="1" strike="noStrike" spc="-1">
                <a:solidFill>
                  <a:srgbClr val="00B050"/>
                </a:solidFill>
                <a:latin typeface="Calibri"/>
                <a:ea typeface="DejaVu Sans"/>
              </a:rPr>
              <a:t>650 MeV e- for Energy Upgrade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6" name="Rectangle 26"/>
          <p:cNvSpPr/>
          <p:nvPr/>
        </p:nvSpPr>
        <p:spPr>
          <a:xfrm rot="219000">
            <a:off x="7338240" y="2993040"/>
            <a:ext cx="1161720" cy="758520"/>
          </a:xfrm>
          <a:prstGeom prst="rect">
            <a:avLst/>
          </a:prstGeom>
          <a:noFill/>
          <a:ln w="635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TextBox 27"/>
          <p:cNvSpPr/>
          <p:nvPr/>
        </p:nvSpPr>
        <p:spPr>
          <a:xfrm>
            <a:off x="944640" y="5974560"/>
            <a:ext cx="10301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Green option is presently more cost effective and provides options for staging positron and energy upgrade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ftr" idx="15"/>
          </p:nvPr>
        </p:nvSpPr>
        <p:spPr>
          <a:xfrm>
            <a:off x="1665360" y="646488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F27FF3-3615-42AD-BB5E-580CC1CF4A49}" type="slidenum"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28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Current Baseline Design: Layout (K. Deitrick schematic)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60" name="Picture 5"/>
          <p:cNvPicPr/>
          <p:nvPr/>
        </p:nvPicPr>
        <p:blipFill>
          <a:blip r:embed="rId2"/>
          <a:stretch/>
        </p:blipFill>
        <p:spPr>
          <a:xfrm>
            <a:off x="443520" y="1527840"/>
            <a:ext cx="11304360" cy="3801600"/>
          </a:xfrm>
          <a:prstGeom prst="rect">
            <a:avLst/>
          </a:prstGeom>
          <a:ln w="0">
            <a:noFill/>
          </a:ln>
        </p:spPr>
      </p:pic>
      <p:sp>
        <p:nvSpPr>
          <p:cNvPr id="261" name="PlaceHolder 2"/>
          <p:cNvSpPr>
            <a:spLocks noGrp="1"/>
          </p:cNvSpPr>
          <p:nvPr>
            <p:ph type="sldNum" idx="16"/>
          </p:nvPr>
        </p:nvSpPr>
        <p:spPr>
          <a:xfrm>
            <a:off x="5635800" y="6467400"/>
            <a:ext cx="714240" cy="302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0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EDBAC295-8DD2-4384-8F0D-F6181C675801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9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ftr" idx="17"/>
          </p:nvPr>
        </p:nvSpPr>
        <p:spPr>
          <a:xfrm>
            <a:off x="1665360" y="6464880"/>
            <a:ext cx="2937600" cy="23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22 GeV CEBAF FFA Energy Upgrade</a:t>
            </a:r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3899</TotalTime>
  <Words>874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PGothic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22 GeV CEBAF Energy Upgrade – State of the Concept</vt:lpstr>
      <vt:lpstr>PowerPoint Presentation</vt:lpstr>
      <vt:lpstr>Overview</vt:lpstr>
      <vt:lpstr>CEBAF FFA Upgrade – Baseline under Study</vt:lpstr>
      <vt:lpstr>FFA Arc - Compact FODO Cell</vt:lpstr>
      <vt:lpstr>Permanent Magnet Design – Open Mid-plane Geometry</vt:lpstr>
      <vt:lpstr>PowerPoint Presentation</vt:lpstr>
      <vt:lpstr>An electron/positron injector vault is required for 12 GeV e+ and 22 GeV e-</vt:lpstr>
      <vt:lpstr>Current Baseline Design: Layout (K. Deitrick schematic)</vt:lpstr>
      <vt:lpstr>Splitter status (Ryan Bodenstein plot)</vt:lpstr>
      <vt:lpstr>Reality</vt:lpstr>
      <vt:lpstr>Reality II</vt:lpstr>
      <vt:lpstr>Question for Users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Betty Jean-Pierre</dc:creator>
  <dc:description/>
  <cp:lastModifiedBy>Jay Benesch</cp:lastModifiedBy>
  <cp:revision>54</cp:revision>
  <dcterms:created xsi:type="dcterms:W3CDTF">2023-02-20T23:38:38Z</dcterms:created>
  <dcterms:modified xsi:type="dcterms:W3CDTF">2023-06-08T18:34:39Z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10</vt:i4>
  </property>
</Properties>
</file>