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1371" r:id="rId8"/>
    <p:sldId id="261" r:id="rId9"/>
    <p:sldId id="262" r:id="rId10"/>
    <p:sldId id="303" r:id="rId11"/>
    <p:sldId id="264" r:id="rId12"/>
    <p:sldId id="265" r:id="rId13"/>
    <p:sldId id="1367" r:id="rId14"/>
    <p:sldId id="266" r:id="rId15"/>
    <p:sldId id="267" r:id="rId16"/>
    <p:sldId id="268" r:id="rId17"/>
  </p:sldIdLst>
  <p:sldSz cx="12192000" cy="68580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225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11840" y="171360"/>
            <a:ext cx="11285280" cy="62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11840" y="965880"/>
            <a:ext cx="1128528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11840" y="3776400"/>
            <a:ext cx="1128528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11840" y="171360"/>
            <a:ext cx="11285280" cy="62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411840" y="965880"/>
            <a:ext cx="550692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6194520" y="965880"/>
            <a:ext cx="550692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411840" y="3776400"/>
            <a:ext cx="550692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/>
          </p:nvPr>
        </p:nvSpPr>
        <p:spPr>
          <a:xfrm>
            <a:off x="6194520" y="3776400"/>
            <a:ext cx="550692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11840" y="171360"/>
            <a:ext cx="11285280" cy="62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>
          <a:xfrm>
            <a:off x="411840" y="965880"/>
            <a:ext cx="363348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/>
          </p:nvPr>
        </p:nvSpPr>
        <p:spPr>
          <a:xfrm>
            <a:off x="4227480" y="965880"/>
            <a:ext cx="363348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/>
          </p:nvPr>
        </p:nvSpPr>
        <p:spPr>
          <a:xfrm>
            <a:off x="8042760" y="965880"/>
            <a:ext cx="363348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/>
          </p:nvPr>
        </p:nvSpPr>
        <p:spPr>
          <a:xfrm>
            <a:off x="411840" y="3776400"/>
            <a:ext cx="363348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/>
          </p:nvPr>
        </p:nvSpPr>
        <p:spPr>
          <a:xfrm>
            <a:off x="4227480" y="3776400"/>
            <a:ext cx="363348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/>
          </p:nvPr>
        </p:nvSpPr>
        <p:spPr>
          <a:xfrm>
            <a:off x="8042760" y="3776400"/>
            <a:ext cx="363348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38CE8BD-D699-42B8-B1DC-46188A6A97D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11840" y="171360"/>
            <a:ext cx="11285280" cy="62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411840" y="965880"/>
            <a:ext cx="11285280" cy="5380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8AF7DCB-4957-4D2F-8728-338C9ECCDDA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11840" y="171360"/>
            <a:ext cx="11285280" cy="62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411840" y="965880"/>
            <a:ext cx="11285280" cy="5380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E427208-CC2E-400D-B21F-F32DB57F76A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11840" y="171360"/>
            <a:ext cx="11285280" cy="62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411840" y="965880"/>
            <a:ext cx="5506920" cy="5380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/>
          </p:nvPr>
        </p:nvSpPr>
        <p:spPr>
          <a:xfrm>
            <a:off x="6194520" y="965880"/>
            <a:ext cx="5506920" cy="5380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EEFFA75-BADE-469B-B81F-75812785417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11840" y="171360"/>
            <a:ext cx="11285280" cy="62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341F9D1-6037-441C-8053-9E18525F5E9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411840" y="240480"/>
            <a:ext cx="11285280" cy="225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30B21ED-1227-41B9-9A03-9F3E7737AF3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11840" y="171360"/>
            <a:ext cx="11285280" cy="62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11840" y="965880"/>
            <a:ext cx="550692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194520" y="965880"/>
            <a:ext cx="5506920" cy="5380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411840" y="3776400"/>
            <a:ext cx="550692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F1CCA4D-2066-4C4E-A1DE-99FA4B700EA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11840" y="171360"/>
            <a:ext cx="11285280" cy="62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411840" y="965880"/>
            <a:ext cx="11285280" cy="5380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11840" y="171360"/>
            <a:ext cx="11285280" cy="62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11840" y="965880"/>
            <a:ext cx="5506920" cy="5380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194520" y="965880"/>
            <a:ext cx="550692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6194520" y="3776400"/>
            <a:ext cx="550692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0A973E8-326C-437B-9440-07BBBB31E5A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11840" y="171360"/>
            <a:ext cx="11285280" cy="62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11840" y="965880"/>
            <a:ext cx="550692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194520" y="965880"/>
            <a:ext cx="550692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/>
          </p:nvPr>
        </p:nvSpPr>
        <p:spPr>
          <a:xfrm>
            <a:off x="411840" y="3776400"/>
            <a:ext cx="1128528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3B36731-78EC-4C47-8266-18CD0844C00F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11840" y="171360"/>
            <a:ext cx="11285280" cy="62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411840" y="965880"/>
            <a:ext cx="1128528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411840" y="3776400"/>
            <a:ext cx="1128528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25A2C26-5ADD-41D6-8AFF-95B8ED14BEE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11840" y="171360"/>
            <a:ext cx="11285280" cy="62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/>
          </p:nvPr>
        </p:nvSpPr>
        <p:spPr>
          <a:xfrm>
            <a:off x="411840" y="965880"/>
            <a:ext cx="550692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/>
          </p:nvPr>
        </p:nvSpPr>
        <p:spPr>
          <a:xfrm>
            <a:off x="6194520" y="965880"/>
            <a:ext cx="550692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/>
          </p:nvPr>
        </p:nvSpPr>
        <p:spPr>
          <a:xfrm>
            <a:off x="411840" y="3776400"/>
            <a:ext cx="550692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/>
          </p:nvPr>
        </p:nvSpPr>
        <p:spPr>
          <a:xfrm>
            <a:off x="6194520" y="3776400"/>
            <a:ext cx="550692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4A5942E-EE63-4D44-B9C9-DAAB6A5406B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11840" y="171360"/>
            <a:ext cx="11285280" cy="62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>
          <a:xfrm>
            <a:off x="411840" y="965880"/>
            <a:ext cx="363348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/>
          </p:nvPr>
        </p:nvSpPr>
        <p:spPr>
          <a:xfrm>
            <a:off x="4227480" y="965880"/>
            <a:ext cx="363348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/>
          </p:nvPr>
        </p:nvSpPr>
        <p:spPr>
          <a:xfrm>
            <a:off x="8042760" y="965880"/>
            <a:ext cx="363348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/>
          </p:nvPr>
        </p:nvSpPr>
        <p:spPr>
          <a:xfrm>
            <a:off x="411840" y="3776400"/>
            <a:ext cx="363348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4" name="PlaceHolder 6"/>
          <p:cNvSpPr>
            <a:spLocks noGrp="1"/>
          </p:cNvSpPr>
          <p:nvPr>
            <p:ph/>
          </p:nvPr>
        </p:nvSpPr>
        <p:spPr>
          <a:xfrm>
            <a:off x="4227480" y="3776400"/>
            <a:ext cx="363348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5" name="PlaceHolder 7"/>
          <p:cNvSpPr>
            <a:spLocks noGrp="1"/>
          </p:cNvSpPr>
          <p:nvPr>
            <p:ph/>
          </p:nvPr>
        </p:nvSpPr>
        <p:spPr>
          <a:xfrm>
            <a:off x="8042760" y="3776400"/>
            <a:ext cx="363348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7438F19-D603-4CF4-95F4-065F7CD451D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9913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D220E9EB-46D4-420D-812D-44D0BE83001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11840" y="171360"/>
            <a:ext cx="11285280" cy="62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subTitle"/>
          </p:nvPr>
        </p:nvSpPr>
        <p:spPr>
          <a:xfrm>
            <a:off x="411840" y="965880"/>
            <a:ext cx="11285280" cy="5380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A64A4A73-3D38-403C-AAF1-6540534CC6F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11840" y="171360"/>
            <a:ext cx="11285280" cy="62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411840" y="965880"/>
            <a:ext cx="11285280" cy="5380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AB87B4A2-382E-4422-9AB2-6146FC6A7F5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11840" y="171360"/>
            <a:ext cx="11285280" cy="62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411840" y="965880"/>
            <a:ext cx="5506920" cy="5380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6194520" y="965880"/>
            <a:ext cx="5506920" cy="5380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4A4CA1FD-D586-4CA6-B6CA-26286E44177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11840" y="171360"/>
            <a:ext cx="11285280" cy="62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411840" y="965880"/>
            <a:ext cx="11285280" cy="5380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11840" y="171360"/>
            <a:ext cx="11285280" cy="62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DB5D2687-F47B-4CD0-822E-36EB7799DC5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subTitle"/>
          </p:nvPr>
        </p:nvSpPr>
        <p:spPr>
          <a:xfrm>
            <a:off x="411840" y="240480"/>
            <a:ext cx="11285280" cy="225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6B29EF25-DBB2-49F3-8D33-4479B021577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11840" y="171360"/>
            <a:ext cx="11285280" cy="62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411840" y="965880"/>
            <a:ext cx="550692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194520" y="965880"/>
            <a:ext cx="5506920" cy="5380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411840" y="3776400"/>
            <a:ext cx="550692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2C147D9C-EBF5-439C-BE8B-2294E302A97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11840" y="171360"/>
            <a:ext cx="11285280" cy="62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411840" y="965880"/>
            <a:ext cx="5506920" cy="5380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194520" y="965880"/>
            <a:ext cx="550692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194520" y="3776400"/>
            <a:ext cx="550692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359D6589-8A1C-4CF1-91CE-196245EB646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11840" y="171360"/>
            <a:ext cx="11285280" cy="62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411840" y="965880"/>
            <a:ext cx="550692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194520" y="965880"/>
            <a:ext cx="550692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/>
          </p:nvPr>
        </p:nvSpPr>
        <p:spPr>
          <a:xfrm>
            <a:off x="411840" y="3776400"/>
            <a:ext cx="1128528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85A213CE-B317-4CEC-9850-5A81ACF71B4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11840" y="171360"/>
            <a:ext cx="11285280" cy="62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411840" y="965880"/>
            <a:ext cx="1128528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/>
          </p:nvPr>
        </p:nvSpPr>
        <p:spPr>
          <a:xfrm>
            <a:off x="411840" y="3776400"/>
            <a:ext cx="1128528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7D1AEBEC-12CB-4756-B39E-C6F354C89EB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11840" y="171360"/>
            <a:ext cx="11285280" cy="62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411840" y="965880"/>
            <a:ext cx="550692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6194520" y="965880"/>
            <a:ext cx="550692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411840" y="3776400"/>
            <a:ext cx="550692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>
          <a:xfrm>
            <a:off x="6194520" y="3776400"/>
            <a:ext cx="550692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AB6614D3-A942-425C-B1ED-6ED9AD91216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11840" y="171360"/>
            <a:ext cx="11285280" cy="62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/>
          </p:nvPr>
        </p:nvSpPr>
        <p:spPr>
          <a:xfrm>
            <a:off x="411840" y="965880"/>
            <a:ext cx="363348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/>
          </p:nvPr>
        </p:nvSpPr>
        <p:spPr>
          <a:xfrm>
            <a:off x="4227480" y="965880"/>
            <a:ext cx="363348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/>
          </p:nvPr>
        </p:nvSpPr>
        <p:spPr>
          <a:xfrm>
            <a:off x="8042760" y="965880"/>
            <a:ext cx="363348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5" name="PlaceHolder 5"/>
          <p:cNvSpPr>
            <a:spLocks noGrp="1"/>
          </p:cNvSpPr>
          <p:nvPr>
            <p:ph/>
          </p:nvPr>
        </p:nvSpPr>
        <p:spPr>
          <a:xfrm>
            <a:off x="411840" y="3776400"/>
            <a:ext cx="363348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6" name="PlaceHolder 6"/>
          <p:cNvSpPr>
            <a:spLocks noGrp="1"/>
          </p:cNvSpPr>
          <p:nvPr>
            <p:ph/>
          </p:nvPr>
        </p:nvSpPr>
        <p:spPr>
          <a:xfrm>
            <a:off x="4227480" y="3776400"/>
            <a:ext cx="363348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7" name="PlaceHolder 7"/>
          <p:cNvSpPr>
            <a:spLocks noGrp="1"/>
          </p:cNvSpPr>
          <p:nvPr>
            <p:ph/>
          </p:nvPr>
        </p:nvSpPr>
        <p:spPr>
          <a:xfrm>
            <a:off x="8042760" y="3776400"/>
            <a:ext cx="363348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3FB5C7C2-B844-45CE-9E42-EF1F938DA82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11840" y="171360"/>
            <a:ext cx="11285280" cy="62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411840" y="965880"/>
            <a:ext cx="5506920" cy="5380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/>
          </p:nvPr>
        </p:nvSpPr>
        <p:spPr>
          <a:xfrm>
            <a:off x="6194520" y="965880"/>
            <a:ext cx="5506920" cy="5380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11840" y="171360"/>
            <a:ext cx="11285280" cy="62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411840" y="240480"/>
            <a:ext cx="11285280" cy="225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11840" y="171360"/>
            <a:ext cx="11285280" cy="62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411840" y="965880"/>
            <a:ext cx="550692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6194520" y="965880"/>
            <a:ext cx="5506920" cy="5380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/>
          </p:nvPr>
        </p:nvSpPr>
        <p:spPr>
          <a:xfrm>
            <a:off x="411840" y="3776400"/>
            <a:ext cx="550692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11840" y="171360"/>
            <a:ext cx="11285280" cy="62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411840" y="965880"/>
            <a:ext cx="5506920" cy="5380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>
          <a:xfrm>
            <a:off x="6194520" y="965880"/>
            <a:ext cx="550692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/>
          </p:nvPr>
        </p:nvSpPr>
        <p:spPr>
          <a:xfrm>
            <a:off x="6194520" y="3776400"/>
            <a:ext cx="550692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11840" y="171360"/>
            <a:ext cx="11285280" cy="62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411840" y="965880"/>
            <a:ext cx="550692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6194520" y="965880"/>
            <a:ext cx="550692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/>
          </p:nvPr>
        </p:nvSpPr>
        <p:spPr>
          <a:xfrm>
            <a:off x="411840" y="3776400"/>
            <a:ext cx="1128528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/>
          <p:cNvPicPr/>
          <p:nvPr/>
        </p:nvPicPr>
        <p:blipFill>
          <a:blip r:embed="rId14"/>
          <a:stretch/>
        </p:blipFill>
        <p:spPr>
          <a:xfrm>
            <a:off x="-212400" y="2866680"/>
            <a:ext cx="4316760" cy="4316760"/>
          </a:xfrm>
          <a:prstGeom prst="rect">
            <a:avLst/>
          </a:prstGeom>
          <a:ln w="0">
            <a:noFill/>
          </a:ln>
        </p:spPr>
      </p:pic>
      <p:pic>
        <p:nvPicPr>
          <p:cNvPr id="9" name="Picture 3"/>
          <p:cNvPicPr/>
          <p:nvPr/>
        </p:nvPicPr>
        <p:blipFill>
          <a:blip r:embed="rId15"/>
          <a:stretch/>
        </p:blipFill>
        <p:spPr>
          <a:xfrm>
            <a:off x="0" y="0"/>
            <a:ext cx="12191400" cy="1281960"/>
          </a:xfrm>
          <a:prstGeom prst="rect">
            <a:avLst/>
          </a:prstGeom>
          <a:ln w="0">
            <a:noFill/>
          </a:ln>
        </p:spPr>
      </p:pic>
      <p:pic>
        <p:nvPicPr>
          <p:cNvPr id="2" name="Picture 5"/>
          <p:cNvPicPr/>
          <p:nvPr/>
        </p:nvPicPr>
        <p:blipFill>
          <a:blip r:embed="rId16"/>
          <a:stretch/>
        </p:blipFill>
        <p:spPr>
          <a:xfrm>
            <a:off x="443160" y="6177960"/>
            <a:ext cx="1947600" cy="630000"/>
          </a:xfrm>
          <a:prstGeom prst="rect">
            <a:avLst/>
          </a:prstGeom>
          <a:ln w="0">
            <a:noFill/>
          </a:ln>
        </p:spPr>
      </p:pic>
      <p:pic>
        <p:nvPicPr>
          <p:cNvPr id="3" name="Picture 6"/>
          <p:cNvPicPr/>
          <p:nvPr/>
        </p:nvPicPr>
        <p:blipFill>
          <a:blip r:embed="rId17"/>
          <a:stretch/>
        </p:blipFill>
        <p:spPr>
          <a:xfrm>
            <a:off x="9511560" y="6434280"/>
            <a:ext cx="1622160" cy="271800"/>
          </a:xfrm>
          <a:prstGeom prst="rect">
            <a:avLst/>
          </a:prstGeom>
          <a:ln w="0">
            <a:noFill/>
          </a:ln>
        </p:spPr>
      </p:pic>
      <p:pic>
        <p:nvPicPr>
          <p:cNvPr id="4" name="Picture 7"/>
          <p:cNvPicPr/>
          <p:nvPr/>
        </p:nvPicPr>
        <p:blipFill>
          <a:blip r:embed="rId18"/>
          <a:stretch/>
        </p:blipFill>
        <p:spPr>
          <a:xfrm>
            <a:off x="11364840" y="6425640"/>
            <a:ext cx="505440" cy="339120"/>
          </a:xfrm>
          <a:prstGeom prst="rect">
            <a:avLst/>
          </a:prstGeom>
          <a:ln w="0">
            <a:noFill/>
          </a:ln>
        </p:spPr>
      </p:pic>
      <p:sp>
        <p:nvSpPr>
          <p:cNvPr id="5" name="PlaceHolder 1"/>
          <p:cNvSpPr>
            <a:spLocks noGrp="1"/>
          </p:cNvSpPr>
          <p:nvPr>
            <p:ph type="dt" idx="1"/>
          </p:nvPr>
        </p:nvSpPr>
        <p:spPr>
          <a:xfrm>
            <a:off x="443160" y="5560560"/>
            <a:ext cx="320724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defRPr lang="en-US" sz="1400" b="0" strike="noStrike" spc="-1">
                <a:latin typeface="Times New Roman"/>
              </a:defRPr>
            </a:lvl1pPr>
          </a:lstStyle>
          <a:p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7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traight Connector 8"/>
          <p:cNvSpPr/>
          <p:nvPr/>
        </p:nvSpPr>
        <p:spPr>
          <a:xfrm>
            <a:off x="-16200" y="735840"/>
            <a:ext cx="12207960" cy="36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5" name="Picture 7"/>
          <p:cNvPicPr/>
          <p:nvPr/>
        </p:nvPicPr>
        <p:blipFill>
          <a:blip r:embed="rId15"/>
          <a:stretch/>
        </p:blipFill>
        <p:spPr>
          <a:xfrm>
            <a:off x="10352160" y="6387480"/>
            <a:ext cx="1427400" cy="461880"/>
          </a:xfrm>
          <a:prstGeom prst="rect">
            <a:avLst/>
          </a:prstGeom>
          <a:ln w="0">
            <a:noFill/>
          </a:ln>
        </p:spPr>
      </p:pic>
      <p:sp>
        <p:nvSpPr>
          <p:cNvPr id="46" name="PlaceHolder 1"/>
          <p:cNvSpPr>
            <a:spLocks noGrp="1"/>
          </p:cNvSpPr>
          <p:nvPr>
            <p:ph type="ftr" idx="2"/>
          </p:nvPr>
        </p:nvSpPr>
        <p:spPr>
          <a:xfrm>
            <a:off x="411840" y="6467400"/>
            <a:ext cx="5223240" cy="310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lnSpc>
                <a:spcPct val="100000"/>
              </a:lnSpc>
              <a:buNone/>
              <a:defRPr lang="en-US" sz="1200" b="0" strike="noStrike" spc="-1">
                <a:solidFill>
                  <a:srgbClr val="8B8B8B"/>
                </a:solidFill>
                <a:latin typeface="Arial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&lt;footer&gt;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ldNum" idx="3"/>
          </p:nvPr>
        </p:nvSpPr>
        <p:spPr>
          <a:xfrm>
            <a:off x="5635800" y="6467400"/>
            <a:ext cx="714240" cy="302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>
              <a:lnSpc>
                <a:spcPct val="100000"/>
              </a:lnSpc>
              <a:buNone/>
              <a:defRPr lang="en-US" sz="1000" b="0" strike="noStrike" spc="-1">
                <a:solidFill>
                  <a:srgbClr val="8B8B8B"/>
                </a:solidFill>
                <a:latin typeface="Arial"/>
              </a:defRPr>
            </a:lvl1pPr>
          </a:lstStyle>
          <a:p>
            <a:pPr algn="ctr">
              <a:lnSpc>
                <a:spcPct val="100000"/>
              </a:lnSpc>
              <a:buNone/>
            </a:pPr>
            <a:fld id="{895FA092-92C1-42BB-8B1B-551F050009D4}" type="slidenum">
              <a:rPr lang="en-US" sz="1000" b="0" strike="noStrike" spc="-1">
                <a:solidFill>
                  <a:srgbClr val="8B8B8B"/>
                </a:solidFill>
                <a:latin typeface="Arial"/>
              </a:rPr>
              <a:t>‹#›</a:t>
            </a:fld>
            <a:endParaRPr lang="en-US" sz="1000" b="0" strike="noStrike" spc="-1">
              <a:latin typeface="Times New Roman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49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8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traight Connector 8"/>
          <p:cNvSpPr/>
          <p:nvPr/>
        </p:nvSpPr>
        <p:spPr>
          <a:xfrm>
            <a:off x="-16200" y="735840"/>
            <a:ext cx="12207960" cy="36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7" name="Picture 7"/>
          <p:cNvPicPr/>
          <p:nvPr/>
        </p:nvPicPr>
        <p:blipFill>
          <a:blip r:embed="rId14"/>
          <a:stretch/>
        </p:blipFill>
        <p:spPr>
          <a:xfrm>
            <a:off x="10352160" y="6387480"/>
            <a:ext cx="1427400" cy="461880"/>
          </a:xfrm>
          <a:prstGeom prst="rect">
            <a:avLst/>
          </a:prstGeom>
          <a:ln w="0">
            <a:noFill/>
          </a:ln>
        </p:spPr>
      </p:pic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11840" y="240480"/>
            <a:ext cx="11285280" cy="48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11840" y="965880"/>
            <a:ext cx="11285280" cy="5380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Seventh Outline Level</a:t>
            </a:r>
          </a:p>
        </p:txBody>
      </p:sp>
      <p:sp>
        <p:nvSpPr>
          <p:cNvPr id="90" name="PlaceHolder 3"/>
          <p:cNvSpPr>
            <a:spLocks noGrp="1"/>
          </p:cNvSpPr>
          <p:nvPr>
            <p:ph type="ftr" idx="4"/>
          </p:nvPr>
        </p:nvSpPr>
        <p:spPr>
          <a:xfrm>
            <a:off x="411840" y="6467400"/>
            <a:ext cx="5223240" cy="310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lnSpc>
                <a:spcPct val="100000"/>
              </a:lnSpc>
              <a:buNone/>
              <a:defRPr lang="en-US" sz="1200" b="0" strike="noStrike" spc="-1">
                <a:solidFill>
                  <a:srgbClr val="8B8B8B"/>
                </a:solidFill>
                <a:latin typeface="Arial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&lt;footer&gt;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sldNum" idx="5"/>
          </p:nvPr>
        </p:nvSpPr>
        <p:spPr>
          <a:xfrm>
            <a:off x="5635800" y="6467400"/>
            <a:ext cx="714240" cy="302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>
              <a:lnSpc>
                <a:spcPct val="100000"/>
              </a:lnSpc>
              <a:buNone/>
              <a:defRPr lang="en-US" sz="1000" b="0" strike="noStrike" spc="-1">
                <a:solidFill>
                  <a:srgbClr val="8B8B8B"/>
                </a:solidFill>
                <a:latin typeface="Arial"/>
              </a:defRPr>
            </a:lvl1pPr>
          </a:lstStyle>
          <a:p>
            <a:pPr algn="ctr">
              <a:lnSpc>
                <a:spcPct val="100000"/>
              </a:lnSpc>
              <a:buNone/>
            </a:pPr>
            <a:fld id="{A46A5284-A445-41DC-9F5A-10DBC814E505}" type="slidenum">
              <a:rPr lang="en-US" sz="1000" b="0" strike="noStrike" spc="-1">
                <a:solidFill>
                  <a:srgbClr val="8B8B8B"/>
                </a:solidFill>
                <a:latin typeface="Arial"/>
              </a:rPr>
              <a:t>‹#›</a:t>
            </a:fld>
            <a:endParaRPr lang="en-US" sz="10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63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wmf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43160" y="505440"/>
            <a:ext cx="10582200" cy="6170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3000" b="1" strike="noStrike" spc="-1">
                <a:solidFill>
                  <a:srgbClr val="000000"/>
                </a:solidFill>
                <a:latin typeface="Arial"/>
              </a:rPr>
              <a:t>22 GeV CEBAF Energy Upgrade – State of the Concept</a:t>
            </a:r>
            <a:endParaRPr lang="en-US" sz="3000" b="0" strike="noStrike" spc="-1"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subTitle"/>
          </p:nvPr>
        </p:nvSpPr>
        <p:spPr>
          <a:xfrm>
            <a:off x="443160" y="1720800"/>
            <a:ext cx="5875200" cy="32461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>
              <a:lnSpc>
                <a:spcPct val="15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400" b="0" strike="noStrike" spc="-1">
                <a:solidFill>
                  <a:srgbClr val="002060"/>
                </a:solidFill>
                <a:latin typeface="Arial"/>
              </a:rPr>
              <a:t>Feasibility study for additional FFA racetrack in the existing CEBAF tunnel to reach the top energy of about 22 GeV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5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2400" b="0" strike="noStrike" spc="-1"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dt" idx="6"/>
          </p:nvPr>
        </p:nvSpPr>
        <p:spPr>
          <a:xfrm>
            <a:off x="443160" y="5560560"/>
            <a:ext cx="320724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defRPr lang="en-US" sz="2400" b="0" strike="noStrike" spc="-1">
                <a:latin typeface="Times New Roman"/>
              </a:defRPr>
            </a:lvl1pPr>
          </a:lstStyle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/>
          </p:nvPr>
        </p:nvSpPr>
        <p:spPr>
          <a:xfrm>
            <a:off x="443160" y="5126760"/>
            <a:ext cx="6294960" cy="4201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90000"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200" b="0" strike="noStrike" spc="-1">
                <a:solidFill>
                  <a:srgbClr val="002060"/>
                </a:solidFill>
                <a:latin typeface="Arial"/>
              </a:rPr>
              <a:t>Alex Bogacz (first nine slides) Jay Benesch (last four)</a:t>
            </a:r>
            <a:endParaRPr lang="en-US" sz="22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2200" b="0" strike="noStrike" spc="-1">
              <a:latin typeface="Arial"/>
            </a:endParaRPr>
          </a:p>
        </p:txBody>
      </p:sp>
      <p:grpSp>
        <p:nvGrpSpPr>
          <p:cNvPr id="132" name="Group 24"/>
          <p:cNvGrpSpPr/>
          <p:nvPr/>
        </p:nvGrpSpPr>
        <p:grpSpPr>
          <a:xfrm>
            <a:off x="7070400" y="1939680"/>
            <a:ext cx="4433400" cy="3750840"/>
            <a:chOff x="7070400" y="1939680"/>
            <a:chExt cx="4433400" cy="3750840"/>
          </a:xfrm>
        </p:grpSpPr>
        <p:pic>
          <p:nvPicPr>
            <p:cNvPr id="133" name="Picture 25"/>
            <p:cNvPicPr/>
            <p:nvPr/>
          </p:nvPicPr>
          <p:blipFill>
            <a:blip r:embed="rId2"/>
            <a:stretch/>
          </p:blipFill>
          <p:spPr>
            <a:xfrm>
              <a:off x="7778520" y="1939680"/>
              <a:ext cx="3709080" cy="3750840"/>
            </a:xfrm>
            <a:prstGeom prst="rect">
              <a:avLst/>
            </a:prstGeom>
            <a:ln w="0">
              <a:noFill/>
            </a:ln>
          </p:spPr>
        </p:pic>
        <p:grpSp>
          <p:nvGrpSpPr>
            <p:cNvPr id="134" name="Group 26"/>
            <p:cNvGrpSpPr/>
            <p:nvPr/>
          </p:nvGrpSpPr>
          <p:grpSpPr>
            <a:xfrm>
              <a:off x="8049240" y="3993120"/>
              <a:ext cx="1640520" cy="1064520"/>
              <a:chOff x="8049240" y="3993120"/>
              <a:chExt cx="1640520" cy="1064520"/>
            </a:xfrm>
          </p:grpSpPr>
          <p:sp>
            <p:nvSpPr>
              <p:cNvPr id="135" name="Arc 37"/>
              <p:cNvSpPr/>
              <p:nvPr/>
            </p:nvSpPr>
            <p:spPr>
              <a:xfrm rot="10350600">
                <a:off x="8099280" y="4084560"/>
                <a:ext cx="1463400" cy="869400"/>
              </a:xfrm>
              <a:prstGeom prst="arc">
                <a:avLst>
                  <a:gd name="adj1" fmla="val 16464433"/>
                  <a:gd name="adj2" fmla="val 2637663"/>
                </a:avLst>
              </a:prstGeom>
              <a:noFill/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36" name="Arc 38"/>
              <p:cNvSpPr/>
              <p:nvPr/>
            </p:nvSpPr>
            <p:spPr>
              <a:xfrm rot="9586200">
                <a:off x="8646480" y="4521240"/>
                <a:ext cx="1009800" cy="372960"/>
              </a:xfrm>
              <a:prstGeom prst="arc">
                <a:avLst>
                  <a:gd name="adj1" fmla="val 15802743"/>
                  <a:gd name="adj2" fmla="val 20513079"/>
                </a:avLst>
              </a:prstGeom>
              <a:noFill/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37" name="Freeform: Shape 39"/>
              <p:cNvSpPr/>
              <p:nvPr/>
            </p:nvSpPr>
            <p:spPr>
              <a:xfrm>
                <a:off x="8397360" y="4143240"/>
                <a:ext cx="196920" cy="58320"/>
              </a:xfrm>
              <a:custGeom>
                <a:avLst/>
                <a:gdLst/>
                <a:ahLst/>
                <a:cxnLst/>
                <a:rect l="l" t="t" r="r" b="b"/>
                <a:pathLst>
                  <a:path w="240460" h="78517">
                    <a:moveTo>
                      <a:pt x="0" y="78517"/>
                    </a:moveTo>
                    <a:cubicBezTo>
                      <a:pt x="30671" y="65431"/>
                      <a:pt x="61342" y="52345"/>
                      <a:pt x="101419" y="39259"/>
                    </a:cubicBezTo>
                    <a:cubicBezTo>
                      <a:pt x="141496" y="26173"/>
                      <a:pt x="190978" y="13086"/>
                      <a:pt x="240460" y="0"/>
                    </a:cubicBezTo>
                  </a:path>
                </a:pathLst>
              </a:cu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38" name="Freeform: Shape 40"/>
              <p:cNvSpPr/>
              <p:nvPr/>
            </p:nvSpPr>
            <p:spPr>
              <a:xfrm>
                <a:off x="9347760" y="4643640"/>
                <a:ext cx="339120" cy="182160"/>
              </a:xfrm>
              <a:custGeom>
                <a:avLst/>
                <a:gdLst/>
                <a:ahLst/>
                <a:cxnLst/>
                <a:rect l="l" t="t" r="r" b="b"/>
                <a:pathLst>
                  <a:path w="453110" h="243731">
                    <a:moveTo>
                      <a:pt x="0" y="243731"/>
                    </a:moveTo>
                    <a:cubicBezTo>
                      <a:pt x="120911" y="166713"/>
                      <a:pt x="241823" y="89696"/>
                      <a:pt x="317341" y="49074"/>
                    </a:cubicBezTo>
                    <a:cubicBezTo>
                      <a:pt x="392859" y="8452"/>
                      <a:pt x="422984" y="4226"/>
                      <a:pt x="453110" y="0"/>
                    </a:cubicBezTo>
                  </a:path>
                </a:pathLst>
              </a:cu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grpSp>
          <p:nvGrpSpPr>
            <p:cNvPr id="139" name="Group 27"/>
            <p:cNvGrpSpPr/>
            <p:nvPr/>
          </p:nvGrpSpPr>
          <p:grpSpPr>
            <a:xfrm>
              <a:off x="9348480" y="2753640"/>
              <a:ext cx="2155320" cy="1806840"/>
              <a:chOff x="9348480" y="2753640"/>
              <a:chExt cx="2155320" cy="1806840"/>
            </a:xfrm>
          </p:grpSpPr>
          <p:sp>
            <p:nvSpPr>
              <p:cNvPr id="140" name="Arc 33"/>
              <p:cNvSpPr/>
              <p:nvPr/>
            </p:nvSpPr>
            <p:spPr>
              <a:xfrm rot="19996800">
                <a:off x="9491760" y="3115800"/>
                <a:ext cx="1868400" cy="1082160"/>
              </a:xfrm>
              <a:prstGeom prst="arc">
                <a:avLst>
                  <a:gd name="adj1" fmla="val 16183185"/>
                  <a:gd name="adj2" fmla="val 20355686"/>
                </a:avLst>
              </a:prstGeom>
              <a:noFill/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41" name="Arc 34"/>
              <p:cNvSpPr/>
              <p:nvPr/>
            </p:nvSpPr>
            <p:spPr>
              <a:xfrm rot="21396000">
                <a:off x="10244880" y="3030840"/>
                <a:ext cx="1229760" cy="810720"/>
              </a:xfrm>
              <a:prstGeom prst="arc">
                <a:avLst>
                  <a:gd name="adj1" fmla="val 17179224"/>
                  <a:gd name="adj2" fmla="val 1735560"/>
                </a:avLst>
              </a:prstGeom>
              <a:noFill/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42" name="Freeform: Shape 35"/>
              <p:cNvSpPr/>
              <p:nvPr/>
            </p:nvSpPr>
            <p:spPr>
              <a:xfrm rot="10800000">
                <a:off x="11033280" y="3669480"/>
                <a:ext cx="315360" cy="183240"/>
              </a:xfrm>
              <a:custGeom>
                <a:avLst/>
                <a:gdLst/>
                <a:ahLst/>
                <a:cxnLst/>
                <a:rect l="l" t="t" r="r" b="b"/>
                <a:pathLst>
                  <a:path w="240460" h="78517">
                    <a:moveTo>
                      <a:pt x="0" y="78517"/>
                    </a:moveTo>
                    <a:cubicBezTo>
                      <a:pt x="30671" y="65431"/>
                      <a:pt x="61342" y="52345"/>
                      <a:pt x="101419" y="39259"/>
                    </a:cubicBezTo>
                    <a:cubicBezTo>
                      <a:pt x="141496" y="26173"/>
                      <a:pt x="190978" y="13086"/>
                      <a:pt x="240460" y="0"/>
                    </a:cubicBezTo>
                  </a:path>
                </a:pathLst>
              </a:cu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43" name="Freeform: Shape 36"/>
              <p:cNvSpPr/>
              <p:nvPr/>
            </p:nvSpPr>
            <p:spPr>
              <a:xfrm rot="21342600">
                <a:off x="9912600" y="3177000"/>
                <a:ext cx="297000" cy="162360"/>
              </a:xfrm>
              <a:custGeom>
                <a:avLst/>
                <a:gdLst/>
                <a:ahLst/>
                <a:cxnLst/>
                <a:rect l="l" t="t" r="r" b="b"/>
                <a:pathLst>
                  <a:path w="453110" h="243731">
                    <a:moveTo>
                      <a:pt x="0" y="243731"/>
                    </a:moveTo>
                    <a:cubicBezTo>
                      <a:pt x="120911" y="166713"/>
                      <a:pt x="241823" y="89696"/>
                      <a:pt x="317341" y="49074"/>
                    </a:cubicBezTo>
                    <a:cubicBezTo>
                      <a:pt x="392859" y="8452"/>
                      <a:pt x="422984" y="4226"/>
                      <a:pt x="453110" y="0"/>
                    </a:cubicBezTo>
                  </a:path>
                </a:pathLst>
              </a:cu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sp>
          <p:nvSpPr>
            <p:cNvPr id="144" name="Rectangle: Diagonal Corners Snipped 28"/>
            <p:cNvSpPr/>
            <p:nvPr/>
          </p:nvSpPr>
          <p:spPr>
            <a:xfrm rot="19941600">
              <a:off x="10038600" y="3160080"/>
              <a:ext cx="204840" cy="76680"/>
            </a:xfrm>
            <a:prstGeom prst="snip2DiagRect">
              <a:avLst>
                <a:gd name="adj1" fmla="val 0"/>
                <a:gd name="adj2" fmla="val 50000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5" name="Rectangle: Diagonal Corners Snipped 29"/>
            <p:cNvSpPr/>
            <p:nvPr/>
          </p:nvSpPr>
          <p:spPr>
            <a:xfrm rot="19941600">
              <a:off x="9439920" y="4685400"/>
              <a:ext cx="204840" cy="76680"/>
            </a:xfrm>
            <a:prstGeom prst="snip2DiagRect">
              <a:avLst>
                <a:gd name="adj1" fmla="val 0"/>
                <a:gd name="adj2" fmla="val 50000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6" name="TextBox 30"/>
            <p:cNvSpPr/>
            <p:nvPr/>
          </p:nvSpPr>
          <p:spPr>
            <a:xfrm rot="19834800">
              <a:off x="9411120" y="4701240"/>
              <a:ext cx="418320" cy="226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en-US" sz="900" b="1" strike="noStrike" spc="-1">
                  <a:solidFill>
                    <a:srgbClr val="7030A0"/>
                  </a:solidFill>
                  <a:latin typeface="Arial"/>
                  <a:ea typeface="DejaVu Sans"/>
                </a:rPr>
                <a:t>TOF</a:t>
              </a:r>
              <a:endParaRPr lang="en-US" sz="900" b="0" strike="noStrike" spc="-1">
                <a:latin typeface="Arial"/>
              </a:endParaRPr>
            </a:p>
          </p:txBody>
        </p:sp>
        <p:sp>
          <p:nvSpPr>
            <p:cNvPr id="147" name="TextBox 31"/>
            <p:cNvSpPr/>
            <p:nvPr/>
          </p:nvSpPr>
          <p:spPr>
            <a:xfrm rot="20005200">
              <a:off x="10012320" y="3196080"/>
              <a:ext cx="418320" cy="226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en-US" sz="900" b="1" strike="noStrike" spc="-1">
                  <a:solidFill>
                    <a:srgbClr val="7030A0"/>
                  </a:solidFill>
                  <a:latin typeface="Arial"/>
                  <a:ea typeface="DejaVu Sans"/>
                </a:rPr>
                <a:t>TOF</a:t>
              </a:r>
              <a:endParaRPr lang="en-US" sz="900" b="0" strike="noStrike" spc="-1">
                <a:latin typeface="Arial"/>
              </a:endParaRPr>
            </a:p>
          </p:txBody>
        </p:sp>
        <p:sp>
          <p:nvSpPr>
            <p:cNvPr id="148" name="TextBox 32"/>
            <p:cNvSpPr/>
            <p:nvPr/>
          </p:nvSpPr>
          <p:spPr>
            <a:xfrm>
              <a:off x="7070400" y="4377240"/>
              <a:ext cx="941040" cy="272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en-US" sz="1200" b="0" strike="noStrike" spc="-1">
                  <a:solidFill>
                    <a:srgbClr val="002060"/>
                  </a:solidFill>
                  <a:latin typeface="Arial"/>
                  <a:ea typeface="DejaVu Sans"/>
                </a:rPr>
                <a:t>650 MeV  </a:t>
              </a:r>
              <a:endParaRPr lang="en-US" sz="1200" b="0" strike="noStrike" spc="-1">
                <a:latin typeface="Arial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411840" y="240480"/>
            <a:ext cx="11285280" cy="4867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</a:rPr>
              <a:t>Splitter status (Ryan Bodenstein plot)</a:t>
            </a:r>
            <a:endParaRPr lang="en-US" sz="2400" b="0" strike="noStrike" spc="-1">
              <a:latin typeface="Arial"/>
            </a:endParaRPr>
          </a:p>
        </p:txBody>
      </p:sp>
      <p:pic>
        <p:nvPicPr>
          <p:cNvPr id="264" name="Picture 5"/>
          <p:cNvPicPr/>
          <p:nvPr/>
        </p:nvPicPr>
        <p:blipFill>
          <a:blip r:embed="rId2"/>
          <a:stretch/>
        </p:blipFill>
        <p:spPr>
          <a:xfrm>
            <a:off x="857160" y="924480"/>
            <a:ext cx="10057680" cy="4612680"/>
          </a:xfrm>
          <a:prstGeom prst="rect">
            <a:avLst/>
          </a:prstGeom>
          <a:ln w="0">
            <a:noFill/>
          </a:ln>
        </p:spPr>
      </p:pic>
      <p:sp>
        <p:nvSpPr>
          <p:cNvPr id="265" name="Rectangle 264"/>
          <p:cNvSpPr/>
          <p:nvPr/>
        </p:nvSpPr>
        <p:spPr>
          <a:xfrm>
            <a:off x="558000" y="5478120"/>
            <a:ext cx="10529280" cy="857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800" b="0" strike="noStrike" spc="-1">
                <a:latin typeface="Arial"/>
              </a:rPr>
              <a:t>Partial dipole layout for a splitter.  Tunnel is 3.96 m wide.  Orbit closure, optics and pathlength compensation not yet completed.   Raised floor and ramps will be required for cryomodule transport. 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Talk Title Here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858F4E6-4DA4-4F13-BA76-C0FA67080E57}" type="slidenum"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22B8217B-9FD3-422E-9D77-FA7163F56E22}"/>
              </a:ext>
            </a:extLst>
          </p:cNvPr>
          <p:cNvSpPr txBox="1">
            <a:spLocks/>
          </p:cNvSpPr>
          <p:nvPr/>
        </p:nvSpPr>
        <p:spPr bwMode="auto">
          <a:xfrm>
            <a:off x="785273" y="571234"/>
            <a:ext cx="8005206" cy="5929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ct val="45000"/>
              </a:spcBef>
              <a:spcAft>
                <a:spcPct val="30000"/>
              </a:spcAft>
              <a:buSzPct val="100000"/>
              <a:buBlip>
                <a:blip r:embed="rId2"/>
              </a:buBlip>
              <a:defRPr sz="2400">
                <a:solidFill>
                  <a:srgbClr val="000066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45000"/>
              </a:spcBef>
              <a:spcAft>
                <a:spcPct val="30000"/>
              </a:spcAft>
              <a:buBlip>
                <a:blip r:embed="rId3"/>
              </a:buBlip>
              <a:defRPr sz="2000">
                <a:solidFill>
                  <a:srgbClr val="800080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lnSpc>
                <a:spcPct val="110000"/>
              </a:lnSpc>
              <a:spcBef>
                <a:spcPct val="45000"/>
              </a:spcBef>
              <a:spcAft>
                <a:spcPct val="30000"/>
              </a:spcAft>
              <a:buSzPct val="100000"/>
              <a:buBlip>
                <a:blip r:embed="rId4"/>
              </a:buBlip>
              <a:defRPr>
                <a:solidFill>
                  <a:srgbClr val="009900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MS PGothic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defTabSz="685800">
              <a:buNone/>
              <a:defRPr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 defTabSz="68580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defRPr/>
            </a:pP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 Baseline (1.1 GeV per linac): </a:t>
            </a:r>
            <a:endParaRPr lang="en-US" sz="1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spcBef>
                <a:spcPts val="225"/>
              </a:spcBef>
              <a:spcAft>
                <a:spcPts val="225"/>
              </a:spcAft>
              <a:defRPr/>
            </a:pPr>
            <a:r>
              <a:rPr lang="en-US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650 MeV Recirculating Injector (additional three C-75 cryomodules)</a:t>
            </a:r>
          </a:p>
          <a:p>
            <a:pPr lvl="1">
              <a:lnSpc>
                <a:spcPct val="150000"/>
              </a:lnSpc>
              <a:spcBef>
                <a:spcPts val="225"/>
              </a:spcBef>
              <a:spcAft>
                <a:spcPts val="225"/>
              </a:spcAft>
              <a:defRPr/>
            </a:pPr>
            <a:r>
              <a:rPr lang="en-US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Recirculate 4 passes with the current CEBAF</a:t>
            </a:r>
          </a:p>
          <a:p>
            <a:pPr lvl="1">
              <a:lnSpc>
                <a:spcPct val="150000"/>
              </a:lnSpc>
              <a:spcBef>
                <a:spcPts val="225"/>
              </a:spcBef>
              <a:spcAft>
                <a:spcPts val="225"/>
              </a:spcAft>
              <a:defRPr/>
            </a:pPr>
            <a:r>
              <a:rPr lang="en-US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Plus Additional 6 passes via a single FFA: </a:t>
            </a:r>
            <a:r>
              <a:rPr lang="en-US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– 22 GeV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 defTabSz="6858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FFA Arc Architecture configured with compact FODO cells</a:t>
            </a:r>
          </a:p>
          <a:p>
            <a:pPr marL="557213" lvl="1" indent="-214313" defTabSz="685800">
              <a:lnSpc>
                <a:spcPct val="150000"/>
              </a:lnSpc>
              <a:spcBef>
                <a:spcPts val="225"/>
              </a:spcBef>
              <a:spcAft>
                <a:spcPts val="225"/>
              </a:spcAft>
              <a:defRPr/>
            </a:pPr>
            <a:r>
              <a:rPr lang="en-US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Beta and dispersion matching to the </a:t>
            </a:r>
            <a:r>
              <a:rPr lang="en-US" sz="1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linacs</a:t>
            </a:r>
            <a:r>
              <a:rPr lang="en-US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through cell-by-cell variation (length, bend)</a:t>
            </a:r>
          </a:p>
          <a:p>
            <a:pPr marL="557213" lvl="1" indent="-214313" defTabSz="685800">
              <a:lnSpc>
                <a:spcPct val="150000"/>
              </a:lnSpc>
              <a:spcBef>
                <a:spcPts val="225"/>
              </a:spcBef>
              <a:spcAft>
                <a:spcPts val="225"/>
              </a:spcAft>
              <a:defRPr/>
            </a:pPr>
            <a:r>
              <a:rPr lang="en-US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mid-plane permanent magnet design: B-field ≤ </a:t>
            </a:r>
            <a:r>
              <a:rPr lang="en-US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T</a:t>
            </a:r>
            <a:r>
              <a:rPr lang="en-US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Gradient ≤ </a:t>
            </a:r>
            <a:r>
              <a:rPr lang="en-US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T/m</a:t>
            </a:r>
          </a:p>
          <a:p>
            <a:pPr marL="257175" indent="-257175" defTabSz="6858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Synchrotron Radiation impact on beam quality:</a:t>
            </a:r>
          </a:p>
          <a:p>
            <a:pPr marL="557213" lvl="1" indent="-214313" defTabSz="685800">
              <a:lnSpc>
                <a:spcPct val="150000"/>
              </a:lnSpc>
              <a:spcBef>
                <a:spcPts val="225"/>
              </a:spcBef>
              <a:spcAft>
                <a:spcPts val="225"/>
              </a:spcAft>
              <a:defRPr/>
            </a:pPr>
            <a:r>
              <a:rPr lang="en-US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 transverse emittance dilution (normalized): </a:t>
            </a:r>
            <a:r>
              <a:rPr lang="en-US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mm </a:t>
            </a:r>
            <a:r>
              <a:rPr lang="en-US" sz="1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mrad</a:t>
            </a:r>
            <a:endParaRPr lang="en-US" sz="1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57213" lvl="1" indent="-214313" defTabSz="685800">
              <a:lnSpc>
                <a:spcPct val="150000"/>
              </a:lnSpc>
              <a:spcBef>
                <a:spcPts val="225"/>
              </a:spcBef>
              <a:spcAft>
                <a:spcPts val="225"/>
              </a:spcAft>
              <a:defRPr/>
            </a:pPr>
            <a:r>
              <a:rPr lang="en-US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 natural energy spread: </a:t>
            </a:r>
            <a:r>
              <a:rPr lang="en-US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1.1×10</a:t>
            </a:r>
            <a:r>
              <a:rPr lang="en-US" sz="1400" b="1" baseline="30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</a:p>
          <a:p>
            <a:pPr marL="557213" lvl="1" indent="-214313" defTabSz="685800">
              <a:lnSpc>
                <a:spcPct val="150000"/>
              </a:lnSpc>
              <a:spcBef>
                <a:spcPts val="225"/>
              </a:spcBef>
              <a:spcAft>
                <a:spcPts val="225"/>
              </a:spcAft>
              <a:defRPr/>
            </a:pPr>
            <a:r>
              <a:rPr lang="en-US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 synchrotron radiated energy: </a:t>
            </a:r>
            <a:r>
              <a:rPr lang="en-US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0.9 GeV </a:t>
            </a:r>
          </a:p>
          <a:p>
            <a:pPr marL="257175" indent="-257175" defTabSz="68580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pPr>
            <a:r>
              <a:rPr lang="en-US" sz="16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Outlook</a:t>
            </a:r>
          </a:p>
          <a:p>
            <a:pPr marL="557213" lvl="1" indent="-214313" defTabSz="685800">
              <a:lnSpc>
                <a:spcPct val="150000"/>
              </a:lnSpc>
              <a:spcBef>
                <a:spcPts val="225"/>
              </a:spcBef>
              <a:spcAft>
                <a:spcPts val="225"/>
              </a:spcAft>
              <a:defRPr/>
            </a:pPr>
            <a:r>
              <a:rPr lang="en-US" sz="1400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 analysis and cost estimates have been done</a:t>
            </a:r>
            <a:endParaRPr lang="en-US" sz="1400" dirty="0">
              <a:solidFill>
                <a:srgbClr val="7030A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57213" lvl="1" indent="-214313" defTabSz="685800">
              <a:lnSpc>
                <a:spcPct val="150000"/>
              </a:lnSpc>
              <a:spcBef>
                <a:spcPts val="225"/>
              </a:spcBef>
              <a:spcAft>
                <a:spcPts val="225"/>
              </a:spcAft>
              <a:defRPr/>
            </a:pPr>
            <a:r>
              <a:rPr lang="en-US" sz="1400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Submitted to NSAC Long Range Planning</a:t>
            </a:r>
          </a:p>
          <a:p>
            <a:pPr marL="557213" lvl="1" indent="-214313" defTabSz="685800">
              <a:lnSpc>
                <a:spcPct val="150000"/>
              </a:lnSpc>
              <a:spcBef>
                <a:spcPts val="225"/>
              </a:spcBef>
              <a:spcAft>
                <a:spcPts val="225"/>
              </a:spcAft>
              <a:defRPr/>
            </a:pPr>
            <a:r>
              <a:rPr lang="en-US" sz="1400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Ready for testing components with beam at CEBAF</a:t>
            </a:r>
            <a:endParaRPr lang="en-US" sz="1400" kern="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 defTabSz="6858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E3BC7D-F664-463D-B161-0AF46EE5AF5A}"/>
              </a:ext>
            </a:extLst>
          </p:cNvPr>
          <p:cNvSpPr txBox="1"/>
          <p:nvPr/>
        </p:nvSpPr>
        <p:spPr>
          <a:xfrm>
            <a:off x="7549516" y="3914088"/>
            <a:ext cx="43610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 </a:t>
            </a:r>
            <a:r>
              <a:rPr lang="en-US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GeV</a:t>
            </a:r>
            <a:r>
              <a:rPr lang="en-US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1400" dirty="0">
                <a:solidFill>
                  <a:srgbClr val="7030A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20 m  →  </a:t>
            </a:r>
            <a:r>
              <a:rPr lang="en-US" sz="1400" dirty="0">
                <a:solidFill>
                  <a:srgbClr val="7030A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microns</a:t>
            </a:r>
            <a:endParaRPr lang="en-US" sz="1400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76E29335-A3BE-47B4-9259-D61F9E51E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50807" y="6467336"/>
            <a:ext cx="536158" cy="303364"/>
          </a:xfrm>
        </p:spPr>
        <p:txBody>
          <a:bodyPr/>
          <a:lstStyle/>
          <a:p>
            <a:fld id="{07E1C93C-5050-FC42-8F10-D22D4F119D1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E879F0ED-B761-41CD-8A8B-1BC46FF2F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5507" y="6482195"/>
            <a:ext cx="2938416" cy="233492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22 GeV CEBAF FFA Energy Upgrade</a:t>
            </a:r>
            <a:endParaRPr lang="en-US" dirty="0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EA81AAF3-5094-439E-85A6-64856155D5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8890" y="152104"/>
            <a:ext cx="8464378" cy="487490"/>
          </a:xfrm>
        </p:spPr>
        <p:txBody>
          <a:bodyPr>
            <a:normAutofit/>
          </a:bodyPr>
          <a:lstStyle/>
          <a:p>
            <a:r>
              <a:rPr lang="en-US" altLang="en-US" sz="2800" dirty="0">
                <a:latin typeface="Arial" panose="020B0604020202020204" pitchFamily="34" charset="0"/>
              </a:rPr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D83C220-8873-46D2-9590-F2ECB2713D72}"/>
                  </a:ext>
                </a:extLst>
              </p:cNvPr>
              <p:cNvSpPr txBox="1"/>
              <p:nvPr/>
            </p:nvSpPr>
            <p:spPr>
              <a:xfrm>
                <a:off x="6328636" y="3677455"/>
                <a:ext cx="1097865" cy="72750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sz="16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f>
                            <m:fPr>
                              <m:ctrlPr>
                                <a:rPr lang="en-US" sz="160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60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60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1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D83C220-8873-46D2-9590-F2ECB2713D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8636" y="3677455"/>
                <a:ext cx="1097865" cy="7275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89FFA419-ED94-4A91-84E1-663144633CBD}"/>
              </a:ext>
            </a:extLst>
          </p:cNvPr>
          <p:cNvSpPr txBox="1"/>
          <p:nvPr/>
        </p:nvSpPr>
        <p:spPr>
          <a:xfrm>
            <a:off x="4321127" y="4261233"/>
            <a:ext cx="2406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 </a:t>
            </a:r>
            <a:r>
              <a:rPr lang="en-US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GeV</a:t>
            </a:r>
            <a:r>
              <a:rPr lang="en-US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en-US" sz="1400" dirty="0">
                <a:solidFill>
                  <a:srgbClr val="7030A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D</a:t>
            </a:r>
            <a:r>
              <a:rPr lang="en-US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= </a:t>
            </a:r>
            <a:r>
              <a:rPr lang="en-US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MeV</a:t>
            </a:r>
            <a:endParaRPr lang="en-US" sz="1400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93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411840" y="240480"/>
            <a:ext cx="11285280" cy="48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Reality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/>
          </p:nvPr>
        </p:nvSpPr>
        <p:spPr>
          <a:xfrm>
            <a:off x="411840" y="965880"/>
            <a:ext cx="11285280" cy="5380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 dirty="0">
                <a:solidFill>
                  <a:srgbClr val="000000"/>
                </a:solidFill>
                <a:latin typeface="Arial"/>
              </a:rPr>
              <a:t>The working group does not yet have an end-to-end layout.  </a:t>
            </a:r>
            <a:endParaRPr lang="en-US" sz="2800" b="0" strike="noStrike" spc="-1" dirty="0">
              <a:latin typeface="Arial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 dirty="0">
                <a:solidFill>
                  <a:srgbClr val="000000"/>
                </a:solidFill>
                <a:latin typeface="Arial"/>
              </a:rPr>
              <a:t>The emittance values previously provided are not valid and will not be until there is a layout. We don’t know how big the beam will be. </a:t>
            </a:r>
            <a:endParaRPr lang="en-US" sz="2800" b="0" strike="noStrike" spc="-1" dirty="0">
              <a:latin typeface="Arial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 dirty="0">
                <a:solidFill>
                  <a:srgbClr val="000000"/>
                </a:solidFill>
                <a:latin typeface="Arial"/>
              </a:rPr>
              <a:t>The magnets cannot be enlarged because the field is already at the limit for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Arial"/>
              </a:rPr>
              <a:t>NdFeB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</a:rPr>
              <a:t>.  Radiation damage may be amplified by choosing higher fields. </a:t>
            </a:r>
            <a:endParaRPr lang="en-US" sz="2800" b="0" strike="noStrike" spc="-1" dirty="0">
              <a:latin typeface="Arial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pc="-1" dirty="0">
                <a:solidFill>
                  <a:srgbClr val="000000"/>
                </a:solidFill>
                <a:latin typeface="Arial"/>
              </a:rPr>
              <a:t>Permanent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</a:rPr>
              <a:t> magnets have good field region sufficient for only six passes at exactly 1100 MeV/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Arial"/>
              </a:rPr>
              <a:t>linac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</a:rPr>
              <a:t> and not lower.  </a:t>
            </a:r>
            <a:endParaRPr lang="en-US" sz="2800" b="0" strike="noStrike" spc="-1" dirty="0">
              <a:latin typeface="Arial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Reduced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Arial"/>
              </a:rPr>
              <a:t>linac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</a:rPr>
              <a:t> energy is not compatible with this design. </a:t>
            </a:r>
            <a:endParaRPr lang="en-US" sz="2800" b="0" strike="noStrike" spc="-1" dirty="0">
              <a:latin typeface="Arial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 dirty="0">
                <a:solidFill>
                  <a:srgbClr val="000000"/>
                </a:solidFill>
                <a:latin typeface="Arial"/>
              </a:rPr>
              <a:t>C100 in SL23 suffered a major helium leak, 94 MeV lost. More than 100 MeV headroom needed in each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Arial"/>
              </a:rPr>
              <a:t>linac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</a:rPr>
              <a:t>. </a:t>
            </a:r>
            <a:endParaRPr lang="en-US" sz="2800" b="0" strike="noStrike" spc="-1" dirty="0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Talk Title Here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C6FA10A6-66D6-469D-BAB8-009E1ACB8243}" type="slidenum">
              <a:rPr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411840" y="240480"/>
            <a:ext cx="11285280" cy="48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Reality II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/>
          </p:nvPr>
        </p:nvSpPr>
        <p:spPr>
          <a:xfrm>
            <a:off x="411840" y="965880"/>
            <a:ext cx="11285280" cy="5380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4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Extraction will take place from NE splitter to D at a half-pass below the other halls.  </a:t>
            </a:r>
            <a:r>
              <a:rPr lang="en-US" sz="2800" b="0" i="1" strike="noStrike" spc="-1">
                <a:solidFill>
                  <a:srgbClr val="000000"/>
                </a:solidFill>
                <a:latin typeface="Arial"/>
              </a:rPr>
              <a:t>If it can be managed at all.</a:t>
            </a: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 </a:t>
            </a:r>
            <a:endParaRPr lang="en-US" sz="2800" b="0" strike="noStrike" spc="-1">
              <a:latin typeface="Arial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Extraction to A/B/C will occur in SW splitter and may require physically moving magnets, aka all halls get same energy. </a:t>
            </a:r>
            <a:endParaRPr lang="en-US" sz="2800" b="0" strike="noStrike" spc="-1">
              <a:latin typeface="Arial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The permanent magnet layout can only accommodate six passes at exactly 1100 MeV/linac, giving discrete output energies of ~12, 14, 16, 18, 20 or 22GeV.</a:t>
            </a: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If the number of passes were reduced to five, 1000-1100 MeV/linac possible.  One might be able to stretch this range so a continuous range of energies 10-20 GeV are available (TBD)</a:t>
            </a:r>
            <a:endParaRPr lang="en-US" sz="2800" b="0" strike="noStrike" spc="-1">
              <a:latin typeface="Arial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Electromagnet and optics designs for 22 GeV to A/B/C exist.  D will copy B.  20 GeV would reduce saturation.  See Jay’s TNs. 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Talk Title Here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846FA573-E111-4B5B-B403-0DF1E63A2925}" type="slidenum">
              <a:rPr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411840" y="240480"/>
            <a:ext cx="11285280" cy="48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3600" b="0" strike="noStrike" spc="-1">
                <a:solidFill>
                  <a:srgbClr val="000000"/>
                </a:solidFill>
                <a:latin typeface="Calibri"/>
              </a:rPr>
              <a:t>Question for Users</a:t>
            </a:r>
            <a:endParaRPr lang="en-US" sz="3600" b="0" strike="noStrike" spc="-1">
              <a:latin typeface="Arial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/>
          </p:nvPr>
        </p:nvSpPr>
        <p:spPr>
          <a:xfrm>
            <a:off x="411840" y="965880"/>
            <a:ext cx="11285280" cy="5380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What is more important,	</a:t>
            </a:r>
          </a:p>
          <a:p>
            <a:pPr marL="889200" lvl="1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b="0" strike="noStrike" spc="-1">
                <a:solidFill>
                  <a:srgbClr val="000000"/>
                </a:solidFill>
                <a:latin typeface="Arial"/>
              </a:rPr>
              <a:t>22 GeV maximum with discrete energies (~12, 14, 16, 18, 20 or 22GeV) </a:t>
            </a:r>
          </a:p>
          <a:p>
            <a:pPr marL="889200" lvl="1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b="0" strike="noStrike" spc="-1">
                <a:solidFill>
                  <a:srgbClr val="000000"/>
                </a:solidFill>
                <a:latin typeface="Arial"/>
              </a:rPr>
              <a:t>or 20 GeV maximum with substantial continuous flexibility?  </a:t>
            </a:r>
            <a:endParaRPr lang="en-US" b="0" strike="noStrike" spc="-1">
              <a:latin typeface="Arial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FFA working group does not expect an answer today.  We would appreciate an answer by the end of the fiscal year. 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Talk Title Here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340BB506-A6AF-46F7-9410-673FA46CCA6C}" type="slidenum">
              <a:rPr/>
              <a:t>14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ftr" idx="7"/>
          </p:nvPr>
        </p:nvSpPr>
        <p:spPr>
          <a:xfrm>
            <a:off x="411840" y="6467400"/>
            <a:ext cx="5223240" cy="310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lnSpc>
                <a:spcPct val="100000"/>
              </a:lnSpc>
              <a:buNone/>
              <a:defRPr lang="en-US" sz="1200" b="0" strike="noStrike" spc="-1">
                <a:solidFill>
                  <a:srgbClr val="8B8B8B"/>
                </a:solidFill>
                <a:latin typeface="Arial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22 GeV CEBAF FFA Energy Upgrade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150" name="TextBox 326"/>
          <p:cNvSpPr/>
          <p:nvPr/>
        </p:nvSpPr>
        <p:spPr>
          <a:xfrm>
            <a:off x="1832760" y="165240"/>
            <a:ext cx="6807240" cy="45540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The FFA@CEBAF Collaboration</a:t>
            </a:r>
            <a:endParaRPr lang="en-US" sz="2400" b="0" strike="noStrike" spc="-1">
              <a:latin typeface="Arial"/>
            </a:endParaRPr>
          </a:p>
        </p:txBody>
      </p:sp>
      <p:pic>
        <p:nvPicPr>
          <p:cNvPr id="151" name="Picture 15"/>
          <p:cNvPicPr/>
          <p:nvPr/>
        </p:nvPicPr>
        <p:blipFill>
          <a:blip r:embed="rId2"/>
          <a:stretch/>
        </p:blipFill>
        <p:spPr>
          <a:xfrm>
            <a:off x="4481280" y="4847760"/>
            <a:ext cx="1202760" cy="439920"/>
          </a:xfrm>
          <a:prstGeom prst="rect">
            <a:avLst/>
          </a:prstGeom>
          <a:ln w="0">
            <a:noFill/>
          </a:ln>
        </p:spPr>
      </p:pic>
      <p:pic>
        <p:nvPicPr>
          <p:cNvPr id="152" name="Picture 16"/>
          <p:cNvPicPr/>
          <p:nvPr/>
        </p:nvPicPr>
        <p:blipFill>
          <a:blip r:embed="rId3"/>
          <a:stretch/>
        </p:blipFill>
        <p:spPr>
          <a:xfrm>
            <a:off x="8033400" y="4755960"/>
            <a:ext cx="1652040" cy="443520"/>
          </a:xfrm>
          <a:prstGeom prst="rect">
            <a:avLst/>
          </a:prstGeom>
          <a:ln w="0">
            <a:noFill/>
          </a:ln>
        </p:spPr>
      </p:pic>
      <p:pic>
        <p:nvPicPr>
          <p:cNvPr id="153" name="Picture 18"/>
          <p:cNvPicPr/>
          <p:nvPr/>
        </p:nvPicPr>
        <p:blipFill>
          <a:blip r:embed="rId4"/>
          <a:stretch/>
        </p:blipFill>
        <p:spPr>
          <a:xfrm>
            <a:off x="1963800" y="4736880"/>
            <a:ext cx="2044800" cy="443880"/>
          </a:xfrm>
          <a:prstGeom prst="rect">
            <a:avLst/>
          </a:prstGeom>
          <a:ln w="0">
            <a:noFill/>
          </a:ln>
        </p:spPr>
      </p:pic>
      <p:pic>
        <p:nvPicPr>
          <p:cNvPr id="154" name="Picture 10"/>
          <p:cNvPicPr/>
          <p:nvPr/>
        </p:nvPicPr>
        <p:blipFill>
          <a:blip r:embed="rId5"/>
          <a:stretch/>
        </p:blipFill>
        <p:spPr>
          <a:xfrm>
            <a:off x="6507000" y="4736880"/>
            <a:ext cx="866880" cy="506880"/>
          </a:xfrm>
          <a:prstGeom prst="rect">
            <a:avLst/>
          </a:prstGeom>
          <a:ln w="0">
            <a:noFill/>
          </a:ln>
        </p:spPr>
      </p:pic>
      <p:grpSp>
        <p:nvGrpSpPr>
          <p:cNvPr id="155" name="Group 19"/>
          <p:cNvGrpSpPr/>
          <p:nvPr/>
        </p:nvGrpSpPr>
        <p:grpSpPr>
          <a:xfrm>
            <a:off x="1004400" y="1498320"/>
            <a:ext cx="10306080" cy="2876760"/>
            <a:chOff x="1004400" y="1498320"/>
            <a:chExt cx="10306080" cy="2876760"/>
          </a:xfrm>
        </p:grpSpPr>
        <p:grpSp>
          <p:nvGrpSpPr>
            <p:cNvPr id="156" name="Group 14"/>
            <p:cNvGrpSpPr/>
            <p:nvPr/>
          </p:nvGrpSpPr>
          <p:grpSpPr>
            <a:xfrm>
              <a:off x="1004400" y="1498320"/>
              <a:ext cx="10306080" cy="2876760"/>
              <a:chOff x="1004400" y="1498320"/>
              <a:chExt cx="10306080" cy="2876760"/>
            </a:xfrm>
          </p:grpSpPr>
          <p:pic>
            <p:nvPicPr>
              <p:cNvPr id="157" name="Picture 6"/>
              <p:cNvPicPr/>
              <p:nvPr/>
            </p:nvPicPr>
            <p:blipFill>
              <a:blip r:embed="rId6"/>
              <a:stretch/>
            </p:blipFill>
            <p:spPr>
              <a:xfrm>
                <a:off x="1004400" y="1498320"/>
                <a:ext cx="10306080" cy="287676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158" name="Rectangle 7"/>
              <p:cNvSpPr/>
              <p:nvPr/>
            </p:nvSpPr>
            <p:spPr>
              <a:xfrm>
                <a:off x="2859120" y="1507680"/>
                <a:ext cx="100800" cy="2908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sp>
          <p:nvSpPr>
            <p:cNvPr id="159" name="TextBox 17"/>
            <p:cNvSpPr/>
            <p:nvPr/>
          </p:nvSpPr>
          <p:spPr>
            <a:xfrm>
              <a:off x="5580360" y="2247480"/>
              <a:ext cx="125280" cy="317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en-US" sz="1500" b="0" strike="noStrike" spc="-1">
                  <a:solidFill>
                    <a:srgbClr val="000000"/>
                  </a:solidFill>
                  <a:latin typeface="Times New Roman"/>
                  <a:ea typeface="DejaVu Sans"/>
                </a:rPr>
                <a:t>†</a:t>
              </a:r>
              <a:endParaRPr lang="en-US" sz="1500" b="0" strike="noStrike" spc="-1">
                <a:latin typeface="Arial"/>
              </a:endParaRPr>
            </a:p>
          </p:txBody>
        </p:sp>
      </p:grp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D146EC0-027D-4B26-B052-1480BF468F32}" type="slidenum"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2068200" y="210600"/>
            <a:ext cx="6347520" cy="3650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</a:rPr>
              <a:t>Overview</a:t>
            </a:r>
            <a:endParaRPr lang="en-US" sz="2400" b="0" strike="noStrike" spc="-1">
              <a:latin typeface="Arial"/>
            </a:endParaRPr>
          </a:p>
        </p:txBody>
      </p:sp>
      <p:grpSp>
        <p:nvGrpSpPr>
          <p:cNvPr id="161" name="Group 3"/>
          <p:cNvGrpSpPr/>
          <p:nvPr/>
        </p:nvGrpSpPr>
        <p:grpSpPr>
          <a:xfrm>
            <a:off x="1633320" y="1107720"/>
            <a:ext cx="8718840" cy="5074200"/>
            <a:chOff x="1633320" y="1107720"/>
            <a:chExt cx="8718840" cy="5074200"/>
          </a:xfrm>
        </p:grpSpPr>
        <p:sp>
          <p:nvSpPr>
            <p:cNvPr id="162" name="Content Placeholder 4"/>
            <p:cNvSpPr/>
            <p:nvPr/>
          </p:nvSpPr>
          <p:spPr>
            <a:xfrm>
              <a:off x="1633320" y="1107720"/>
              <a:ext cx="8718840" cy="5074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marL="343080" indent="-343080">
                <a:lnSpc>
                  <a:spcPct val="110000"/>
                </a:lnSpc>
                <a:spcBef>
                  <a:spcPts val="451"/>
                </a:spcBef>
                <a:spcAft>
                  <a:spcPts val="451"/>
                </a:spcAft>
                <a:buSzPct val="100000"/>
                <a:buBlip>
                  <a:blip r:embed="rId2"/>
                </a:buBlip>
              </a:pPr>
              <a:r>
                <a:rPr lang="en-US" sz="2000" b="0" strike="noStrike" spc="-1">
                  <a:solidFill>
                    <a:srgbClr val="002060"/>
                  </a:solidFill>
                  <a:latin typeface="Arial"/>
                  <a:ea typeface="MS PGothic"/>
                </a:rPr>
                <a:t>Current baseline: 650 MeV inj + 4-pass CEBAF + 6.5-pass FFA </a:t>
              </a:r>
              <a:endParaRPr lang="en-US" sz="2000" b="0" strike="noStrike" spc="-1">
                <a:latin typeface="Arial"/>
              </a:endParaRPr>
            </a:p>
            <a:p>
              <a:pPr marL="343080" indent="-343080">
                <a:lnSpc>
                  <a:spcPct val="110000"/>
                </a:lnSpc>
                <a:spcBef>
                  <a:spcPts val="451"/>
                </a:spcBef>
                <a:spcAft>
                  <a:spcPts val="451"/>
                </a:spcAft>
                <a:buSzPct val="100000"/>
                <a:buBlip>
                  <a:blip r:embed="rId2"/>
                </a:buBlip>
              </a:pPr>
              <a:r>
                <a:rPr lang="en-US" sz="2000" b="0" strike="noStrike" spc="-1">
                  <a:solidFill>
                    <a:srgbClr val="002060"/>
                  </a:solidFill>
                  <a:latin typeface="Arial"/>
                  <a:ea typeface="MS PGothic"/>
                </a:rPr>
                <a:t>FFA Arc Architecture  –                -style</a:t>
              </a:r>
              <a:endParaRPr lang="en-US" sz="2000" b="0" strike="noStrike" spc="-1">
                <a:latin typeface="Arial"/>
              </a:endParaRPr>
            </a:p>
            <a:p>
              <a:pPr marL="743040" lvl="1" indent="-285840">
                <a:lnSpc>
                  <a:spcPct val="100000"/>
                </a:lnSpc>
                <a:spcBef>
                  <a:spcPts val="451"/>
                </a:spcBef>
                <a:spcAft>
                  <a:spcPts val="451"/>
                </a:spcAft>
                <a:buSzPct val="100112"/>
                <a:buBlip>
                  <a:blip r:embed="rId3"/>
                </a:buBlip>
              </a:pPr>
              <a:r>
                <a:rPr lang="en-US" sz="1800" b="0" strike="noStrike" spc="-1">
                  <a:solidFill>
                    <a:srgbClr val="002060"/>
                  </a:solidFill>
                  <a:latin typeface="Arial"/>
                  <a:ea typeface="MS PGothic"/>
                </a:rPr>
                <a:t>Non-scaling FFA based on high-gradient permanent magnets </a:t>
              </a:r>
              <a:endParaRPr lang="en-US" sz="1800" b="0" strike="noStrike" spc="-1">
                <a:latin typeface="Arial"/>
              </a:endParaRPr>
            </a:p>
            <a:p>
              <a:pPr marL="743040" lvl="1" indent="-285840">
                <a:lnSpc>
                  <a:spcPct val="100000"/>
                </a:lnSpc>
                <a:spcBef>
                  <a:spcPts val="451"/>
                </a:spcBef>
                <a:spcAft>
                  <a:spcPts val="451"/>
                </a:spcAft>
                <a:buSzPct val="100112"/>
                <a:buBlip>
                  <a:blip r:embed="rId3"/>
                </a:buBlip>
              </a:pPr>
              <a:r>
                <a:rPr lang="en-US" sz="1800" b="0" strike="noStrike" spc="-1">
                  <a:solidFill>
                    <a:srgbClr val="002060"/>
                  </a:solidFill>
                  <a:latin typeface="Arial"/>
                  <a:ea typeface="MS PGothic"/>
                </a:rPr>
                <a:t>650 MeV injector upgrade</a:t>
              </a:r>
              <a:endParaRPr lang="en-US" sz="1800" b="0" strike="noStrike" spc="-1">
                <a:latin typeface="Arial"/>
              </a:endParaRPr>
            </a:p>
            <a:p>
              <a:pPr marL="343080" indent="-343080">
                <a:lnSpc>
                  <a:spcPct val="100000"/>
                </a:lnSpc>
                <a:spcBef>
                  <a:spcPts val="451"/>
                </a:spcBef>
                <a:spcAft>
                  <a:spcPts val="451"/>
                </a:spcAft>
                <a:buSzPct val="100000"/>
                <a:buBlip>
                  <a:blip r:embed="rId2"/>
                </a:buBlip>
              </a:pPr>
              <a:r>
                <a:rPr lang="en-US" sz="2000" b="0" strike="noStrike" spc="-1">
                  <a:solidFill>
                    <a:srgbClr val="002060"/>
                  </a:solidFill>
                  <a:latin typeface="Arial"/>
                  <a:ea typeface="MS PGothic"/>
                </a:rPr>
                <a:t>Modified CEBAF ‘switchyard’, Arcs 1-8 and TOF correction ‘splitters’</a:t>
              </a:r>
              <a:endParaRPr lang="en-US" sz="2000" b="0" strike="noStrike" spc="-1">
                <a:latin typeface="Arial"/>
              </a:endParaRPr>
            </a:p>
            <a:p>
              <a:pPr marL="343080" indent="-343080">
                <a:lnSpc>
                  <a:spcPct val="100000"/>
                </a:lnSpc>
                <a:spcBef>
                  <a:spcPts val="451"/>
                </a:spcBef>
                <a:spcAft>
                  <a:spcPts val="451"/>
                </a:spcAft>
                <a:buSzPct val="100000"/>
                <a:buBlip>
                  <a:blip r:embed="rId2"/>
                </a:buBlip>
              </a:pPr>
              <a:r>
                <a:rPr lang="en-US" sz="2000" b="0" strike="noStrike" spc="-1">
                  <a:solidFill>
                    <a:srgbClr val="002060"/>
                  </a:solidFill>
                  <a:latin typeface="Arial"/>
                  <a:ea typeface="MS PGothic"/>
                </a:rPr>
                <a:t>Reality (Benesch)</a:t>
              </a:r>
              <a:endParaRPr lang="en-US" sz="2000" b="0" strike="noStrike" spc="-1">
                <a:latin typeface="Arial"/>
              </a:endParaRPr>
            </a:p>
            <a:p>
              <a:pPr marL="343080" indent="-343080">
                <a:lnSpc>
                  <a:spcPct val="100000"/>
                </a:lnSpc>
                <a:spcBef>
                  <a:spcPts val="451"/>
                </a:spcBef>
                <a:spcAft>
                  <a:spcPts val="451"/>
                </a:spcAft>
                <a:buSzPct val="100000"/>
                <a:buBlip>
                  <a:blip r:embed="rId2"/>
                </a:buBlip>
              </a:pPr>
              <a:r>
                <a:rPr lang="en-US" sz="2000" b="0" strike="noStrike" spc="-1">
                  <a:solidFill>
                    <a:srgbClr val="002060"/>
                  </a:solidFill>
                  <a:latin typeface="Arial"/>
                  <a:ea typeface="MS PGothic"/>
                </a:rPr>
                <a:t>Question for Users</a:t>
              </a:r>
              <a:endParaRPr lang="en-US" sz="20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  <a:spcBef>
                  <a:spcPts val="451"/>
                </a:spcBef>
                <a:spcAft>
                  <a:spcPts val="451"/>
                </a:spcAft>
                <a:buNone/>
              </a:pPr>
              <a:endParaRPr lang="en-US" sz="2000" b="0" strike="noStrike" spc="-1">
                <a:latin typeface="Arial"/>
              </a:endParaRPr>
            </a:p>
          </p:txBody>
        </p:sp>
        <p:pic>
          <p:nvPicPr>
            <p:cNvPr id="163" name="Picture 13" descr="Logo_RR6.jpeg"/>
            <p:cNvPicPr/>
            <p:nvPr/>
          </p:nvPicPr>
          <p:blipFill>
            <a:blip r:embed="rId4"/>
            <a:stretch/>
          </p:blipFill>
          <p:spPr>
            <a:xfrm>
              <a:off x="4939560" y="1669320"/>
              <a:ext cx="857160" cy="2116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64" name="PlaceHolder 2"/>
          <p:cNvSpPr>
            <a:spLocks noGrp="1"/>
          </p:cNvSpPr>
          <p:nvPr>
            <p:ph type="ftr" idx="8"/>
          </p:nvPr>
        </p:nvSpPr>
        <p:spPr>
          <a:xfrm>
            <a:off x="1665360" y="6482160"/>
            <a:ext cx="2937600" cy="232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lnSpc>
                <a:spcPct val="100000"/>
              </a:lnSpc>
              <a:buNone/>
              <a:defRPr lang="en-US" sz="1200" b="0" strike="noStrike" spc="-1">
                <a:solidFill>
                  <a:srgbClr val="8B8B8B"/>
                </a:solidFill>
                <a:latin typeface="Arial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22 GeV CEBAF FFA Energy Upgrade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3C9A2D6-0E42-4996-9822-15607DE66841}" type="slidenum"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1810440" y="217800"/>
            <a:ext cx="8952120" cy="3650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</a:rPr>
              <a:t>CEBAF FFA Upgrade – Baseline under Study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ftr" idx="9"/>
          </p:nvPr>
        </p:nvSpPr>
        <p:spPr>
          <a:xfrm>
            <a:off x="1665360" y="6464880"/>
            <a:ext cx="2937600" cy="232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lnSpc>
                <a:spcPct val="100000"/>
              </a:lnSpc>
              <a:buNone/>
              <a:defRPr lang="en-US" sz="1200" b="0" strike="noStrike" spc="-1">
                <a:solidFill>
                  <a:srgbClr val="8B8B8B"/>
                </a:solidFill>
                <a:latin typeface="Arial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22 GeV CEBAF FFA Energy Upgrade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167" name="Content Placeholder 4"/>
          <p:cNvSpPr/>
          <p:nvPr/>
        </p:nvSpPr>
        <p:spPr>
          <a:xfrm>
            <a:off x="485280" y="831240"/>
            <a:ext cx="6010200" cy="4371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50000"/>
              </a:lnSpc>
              <a:spcBef>
                <a:spcPts val="901"/>
              </a:spcBef>
              <a:spcAft>
                <a:spcPts val="451"/>
              </a:spcAft>
              <a:buNone/>
              <a:tabLst>
                <a:tab pos="0" algn="l"/>
              </a:tabLst>
            </a:pPr>
            <a:endParaRPr lang="en-US" sz="1800" b="0" strike="noStrike" spc="-1">
              <a:latin typeface="Arial"/>
            </a:endParaRPr>
          </a:p>
          <a:p>
            <a:pPr marL="743040" lvl="1" indent="-285840">
              <a:lnSpc>
                <a:spcPct val="150000"/>
              </a:lnSpc>
              <a:spcBef>
                <a:spcPts val="901"/>
              </a:spcBef>
              <a:spcAft>
                <a:spcPts val="451"/>
              </a:spcAft>
              <a:buSzPct val="100112"/>
              <a:buBlip>
                <a:blip r:embed="rId2"/>
              </a:buBlip>
              <a:tabLst>
                <a:tab pos="0" algn="l"/>
              </a:tabLst>
            </a:pPr>
            <a:r>
              <a:rPr lang="en-US" sz="1800" b="0" strike="noStrike" spc="-1">
                <a:solidFill>
                  <a:srgbClr val="002060"/>
                </a:solidFill>
                <a:latin typeface="Arial"/>
                <a:ea typeface="MS PGothic"/>
              </a:rPr>
              <a:t>Starting with 12 GeV CEBAF</a:t>
            </a:r>
            <a:endParaRPr lang="en-US" sz="1800" b="0" strike="noStrike" spc="-1">
              <a:latin typeface="Arial"/>
            </a:endParaRPr>
          </a:p>
          <a:p>
            <a:pPr marL="743040" lvl="1" indent="-285840">
              <a:lnSpc>
                <a:spcPct val="150000"/>
              </a:lnSpc>
              <a:spcBef>
                <a:spcPts val="901"/>
              </a:spcBef>
              <a:spcAft>
                <a:spcPts val="451"/>
              </a:spcAft>
              <a:buSzPct val="100112"/>
              <a:buBlip>
                <a:blip r:embed="rId2"/>
              </a:buBlip>
              <a:tabLst>
                <a:tab pos="0" algn="l"/>
              </a:tabLst>
            </a:pPr>
            <a:r>
              <a:rPr lang="en-US" sz="1800" b="0" strike="noStrike" spc="-1">
                <a:solidFill>
                  <a:srgbClr val="002060"/>
                </a:solidFill>
                <a:latin typeface="Arial"/>
                <a:ea typeface="MS PGothic"/>
              </a:rPr>
              <a:t>NO new SRF (1.1 GeV per linac)</a:t>
            </a:r>
            <a:endParaRPr lang="en-US" sz="1800" b="0" strike="noStrike" spc="-1">
              <a:latin typeface="Arial"/>
            </a:endParaRPr>
          </a:p>
          <a:p>
            <a:pPr marL="743040" lvl="1" indent="-285840">
              <a:lnSpc>
                <a:spcPct val="150000"/>
              </a:lnSpc>
              <a:spcBef>
                <a:spcPts val="901"/>
              </a:spcBef>
              <a:spcAft>
                <a:spcPts val="451"/>
              </a:spcAft>
              <a:buSzPct val="100112"/>
              <a:buBlip>
                <a:blip r:embed="rId2"/>
              </a:buBlip>
              <a:tabLst>
                <a:tab pos="0" algn="l"/>
              </a:tabLst>
            </a:pPr>
            <a:r>
              <a:rPr lang="en-US" sz="1800" b="0" strike="noStrike" spc="-1">
                <a:solidFill>
                  <a:srgbClr val="002060"/>
                </a:solidFill>
                <a:latin typeface="Arial"/>
                <a:ea typeface="MS PGothic"/>
              </a:rPr>
              <a:t>New 650 MeV recirculating injector</a:t>
            </a:r>
            <a:endParaRPr lang="en-US" sz="1800" b="0" strike="noStrike" spc="-1">
              <a:latin typeface="Arial"/>
            </a:endParaRPr>
          </a:p>
          <a:p>
            <a:pPr marL="743040" lvl="1" indent="-285840">
              <a:lnSpc>
                <a:spcPct val="150000"/>
              </a:lnSpc>
              <a:spcBef>
                <a:spcPts val="901"/>
              </a:spcBef>
              <a:spcAft>
                <a:spcPts val="451"/>
              </a:spcAft>
              <a:buSzPct val="100112"/>
              <a:buBlip>
                <a:blip r:embed="rId2"/>
              </a:buBlip>
              <a:tabLst>
                <a:tab pos="0" algn="l"/>
              </a:tabLst>
            </a:pPr>
            <a:r>
              <a:rPr lang="en-US" sz="1800" b="0" strike="noStrike" spc="-1">
                <a:solidFill>
                  <a:srgbClr val="002060"/>
                </a:solidFill>
                <a:latin typeface="Arial"/>
                <a:ea typeface="MS PGothic"/>
              </a:rPr>
              <a:t>Remove the highest recirculation pass (Arc 9 &amp; A) and replace them with two FFA arcs including time-of-flight chicanes aka splitters</a:t>
            </a:r>
            <a:endParaRPr lang="en-US" sz="1800" b="0" strike="noStrike" spc="-1">
              <a:latin typeface="Arial"/>
            </a:endParaRPr>
          </a:p>
          <a:p>
            <a:pPr marL="743040" lvl="1" indent="-285840">
              <a:lnSpc>
                <a:spcPct val="150000"/>
              </a:lnSpc>
              <a:spcBef>
                <a:spcPts val="901"/>
              </a:spcBef>
              <a:spcAft>
                <a:spcPts val="451"/>
              </a:spcAft>
              <a:buSzPct val="100112"/>
              <a:buBlip>
                <a:blip r:embed="rId2"/>
              </a:buBlip>
              <a:tabLst>
                <a:tab pos="0" algn="l"/>
              </a:tabLst>
            </a:pPr>
            <a:r>
              <a:rPr lang="en-US" sz="1800" b="0" strike="noStrike" spc="-1">
                <a:solidFill>
                  <a:srgbClr val="002060"/>
                </a:solidFill>
                <a:latin typeface="Arial"/>
                <a:ea typeface="MS PGothic"/>
              </a:rPr>
              <a:t>Recirculate 4 + </a:t>
            </a:r>
            <a:r>
              <a:rPr lang="en-US" sz="1800" b="1" strike="noStrike" spc="-1">
                <a:solidFill>
                  <a:srgbClr val="00B050"/>
                </a:solidFill>
                <a:latin typeface="Arial"/>
                <a:ea typeface="MS PGothic"/>
              </a:rPr>
              <a:t>6.5</a:t>
            </a:r>
            <a:r>
              <a:rPr lang="en-US" sz="1800" b="0" strike="noStrike" spc="-1">
                <a:solidFill>
                  <a:srgbClr val="002060"/>
                </a:solidFill>
                <a:latin typeface="Arial"/>
                <a:ea typeface="MS PGothic"/>
              </a:rPr>
              <a:t>  times to get to </a:t>
            </a:r>
            <a:r>
              <a:rPr lang="en-US" sz="1800" b="1" strike="noStrike" spc="-1">
                <a:solidFill>
                  <a:srgbClr val="002060"/>
                </a:solidFill>
                <a:latin typeface="Arial"/>
                <a:ea typeface="MS PGothic"/>
              </a:rPr>
              <a:t>22 GeV</a:t>
            </a:r>
            <a:endParaRPr lang="en-US" sz="1800" b="0" strike="noStrike" spc="-1">
              <a:latin typeface="Arial"/>
            </a:endParaRPr>
          </a:p>
        </p:txBody>
      </p:sp>
      <p:grpSp>
        <p:nvGrpSpPr>
          <p:cNvPr id="168" name="Group 5"/>
          <p:cNvGrpSpPr/>
          <p:nvPr/>
        </p:nvGrpSpPr>
        <p:grpSpPr>
          <a:xfrm>
            <a:off x="6992640" y="899280"/>
            <a:ext cx="4433400" cy="3750840"/>
            <a:chOff x="6992640" y="899280"/>
            <a:chExt cx="4433400" cy="3750840"/>
          </a:xfrm>
        </p:grpSpPr>
        <p:pic>
          <p:nvPicPr>
            <p:cNvPr id="169" name="Picture 28"/>
            <p:cNvPicPr/>
            <p:nvPr/>
          </p:nvPicPr>
          <p:blipFill>
            <a:blip r:embed="rId3"/>
            <a:stretch/>
          </p:blipFill>
          <p:spPr>
            <a:xfrm>
              <a:off x="7700760" y="899280"/>
              <a:ext cx="3709080" cy="3750840"/>
            </a:xfrm>
            <a:prstGeom prst="rect">
              <a:avLst/>
            </a:prstGeom>
            <a:ln w="0">
              <a:noFill/>
            </a:ln>
          </p:spPr>
        </p:pic>
        <p:grpSp>
          <p:nvGrpSpPr>
            <p:cNvPr id="170" name="Group 34"/>
            <p:cNvGrpSpPr/>
            <p:nvPr/>
          </p:nvGrpSpPr>
          <p:grpSpPr>
            <a:xfrm>
              <a:off x="7971480" y="2952720"/>
              <a:ext cx="1640880" cy="1064520"/>
              <a:chOff x="7971480" y="2952720"/>
              <a:chExt cx="1640880" cy="1064520"/>
            </a:xfrm>
          </p:grpSpPr>
          <p:sp>
            <p:nvSpPr>
              <p:cNvPr id="171" name="Arc 44"/>
              <p:cNvSpPr/>
              <p:nvPr/>
            </p:nvSpPr>
            <p:spPr>
              <a:xfrm rot="10350600">
                <a:off x="8021520" y="3044160"/>
                <a:ext cx="1463400" cy="869400"/>
              </a:xfrm>
              <a:prstGeom prst="arc">
                <a:avLst>
                  <a:gd name="adj1" fmla="val 16464433"/>
                  <a:gd name="adj2" fmla="val 2637663"/>
                </a:avLst>
              </a:prstGeom>
              <a:noFill/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72" name="Arc 45"/>
              <p:cNvSpPr/>
              <p:nvPr/>
            </p:nvSpPr>
            <p:spPr>
              <a:xfrm rot="9586200">
                <a:off x="8569080" y="3480840"/>
                <a:ext cx="1009800" cy="372960"/>
              </a:xfrm>
              <a:prstGeom prst="arc">
                <a:avLst>
                  <a:gd name="adj1" fmla="val 15802743"/>
                  <a:gd name="adj2" fmla="val 20513079"/>
                </a:avLst>
              </a:prstGeom>
              <a:noFill/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73" name="Freeform: Shape 46"/>
              <p:cNvSpPr/>
              <p:nvPr/>
            </p:nvSpPr>
            <p:spPr>
              <a:xfrm>
                <a:off x="8319600" y="3102840"/>
                <a:ext cx="196920" cy="58320"/>
              </a:xfrm>
              <a:custGeom>
                <a:avLst/>
                <a:gdLst/>
                <a:ahLst/>
                <a:cxnLst/>
                <a:rect l="l" t="t" r="r" b="b"/>
                <a:pathLst>
                  <a:path w="240460" h="78517">
                    <a:moveTo>
                      <a:pt x="0" y="78517"/>
                    </a:moveTo>
                    <a:cubicBezTo>
                      <a:pt x="30671" y="65431"/>
                      <a:pt x="61342" y="52345"/>
                      <a:pt x="101419" y="39259"/>
                    </a:cubicBezTo>
                    <a:cubicBezTo>
                      <a:pt x="141496" y="26173"/>
                      <a:pt x="190978" y="13086"/>
                      <a:pt x="240460" y="0"/>
                    </a:cubicBezTo>
                  </a:path>
                </a:pathLst>
              </a:cu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74" name="Freeform: Shape 47"/>
              <p:cNvSpPr/>
              <p:nvPr/>
            </p:nvSpPr>
            <p:spPr>
              <a:xfrm>
                <a:off x="9270360" y="3603240"/>
                <a:ext cx="339120" cy="182160"/>
              </a:xfrm>
              <a:custGeom>
                <a:avLst/>
                <a:gdLst/>
                <a:ahLst/>
                <a:cxnLst/>
                <a:rect l="l" t="t" r="r" b="b"/>
                <a:pathLst>
                  <a:path w="453110" h="243731">
                    <a:moveTo>
                      <a:pt x="0" y="243731"/>
                    </a:moveTo>
                    <a:cubicBezTo>
                      <a:pt x="120911" y="166713"/>
                      <a:pt x="241823" y="89696"/>
                      <a:pt x="317341" y="49074"/>
                    </a:cubicBezTo>
                    <a:cubicBezTo>
                      <a:pt x="392859" y="8452"/>
                      <a:pt x="422984" y="4226"/>
                      <a:pt x="453110" y="0"/>
                    </a:cubicBezTo>
                  </a:path>
                </a:pathLst>
              </a:cu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grpSp>
          <p:nvGrpSpPr>
            <p:cNvPr id="175" name="Group 35"/>
            <p:cNvGrpSpPr/>
            <p:nvPr/>
          </p:nvGrpSpPr>
          <p:grpSpPr>
            <a:xfrm>
              <a:off x="9270720" y="1713240"/>
              <a:ext cx="2155320" cy="1806840"/>
              <a:chOff x="9270720" y="1713240"/>
              <a:chExt cx="2155320" cy="1806840"/>
            </a:xfrm>
          </p:grpSpPr>
          <p:sp>
            <p:nvSpPr>
              <p:cNvPr id="176" name="Arc 40"/>
              <p:cNvSpPr/>
              <p:nvPr/>
            </p:nvSpPr>
            <p:spPr>
              <a:xfrm rot="19996800">
                <a:off x="9414000" y="2075400"/>
                <a:ext cx="1868400" cy="1082160"/>
              </a:xfrm>
              <a:prstGeom prst="arc">
                <a:avLst>
                  <a:gd name="adj1" fmla="val 16183185"/>
                  <a:gd name="adj2" fmla="val 20355686"/>
                </a:avLst>
              </a:prstGeom>
              <a:noFill/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77" name="Arc 41"/>
              <p:cNvSpPr/>
              <p:nvPr/>
            </p:nvSpPr>
            <p:spPr>
              <a:xfrm rot="21396000">
                <a:off x="10167120" y="1990440"/>
                <a:ext cx="1229760" cy="810720"/>
              </a:xfrm>
              <a:prstGeom prst="arc">
                <a:avLst>
                  <a:gd name="adj1" fmla="val 17179224"/>
                  <a:gd name="adj2" fmla="val 1735560"/>
                </a:avLst>
              </a:prstGeom>
              <a:noFill/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78" name="Freeform: Shape 42"/>
              <p:cNvSpPr/>
              <p:nvPr/>
            </p:nvSpPr>
            <p:spPr>
              <a:xfrm rot="10800000">
                <a:off x="10955880" y="2629080"/>
                <a:ext cx="315360" cy="183240"/>
              </a:xfrm>
              <a:custGeom>
                <a:avLst/>
                <a:gdLst/>
                <a:ahLst/>
                <a:cxnLst/>
                <a:rect l="l" t="t" r="r" b="b"/>
                <a:pathLst>
                  <a:path w="240460" h="78517">
                    <a:moveTo>
                      <a:pt x="0" y="78517"/>
                    </a:moveTo>
                    <a:cubicBezTo>
                      <a:pt x="30671" y="65431"/>
                      <a:pt x="61342" y="52345"/>
                      <a:pt x="101419" y="39259"/>
                    </a:cubicBezTo>
                    <a:cubicBezTo>
                      <a:pt x="141496" y="26173"/>
                      <a:pt x="190978" y="13086"/>
                      <a:pt x="240460" y="0"/>
                    </a:cubicBezTo>
                  </a:path>
                </a:pathLst>
              </a:cu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79" name="Freeform: Shape 43"/>
              <p:cNvSpPr/>
              <p:nvPr/>
            </p:nvSpPr>
            <p:spPr>
              <a:xfrm rot="21342600">
                <a:off x="9834840" y="2136600"/>
                <a:ext cx="297000" cy="162360"/>
              </a:xfrm>
              <a:custGeom>
                <a:avLst/>
                <a:gdLst/>
                <a:ahLst/>
                <a:cxnLst/>
                <a:rect l="l" t="t" r="r" b="b"/>
                <a:pathLst>
                  <a:path w="453110" h="243731">
                    <a:moveTo>
                      <a:pt x="0" y="243731"/>
                    </a:moveTo>
                    <a:cubicBezTo>
                      <a:pt x="120911" y="166713"/>
                      <a:pt x="241823" y="89696"/>
                      <a:pt x="317341" y="49074"/>
                    </a:cubicBezTo>
                    <a:cubicBezTo>
                      <a:pt x="392859" y="8452"/>
                      <a:pt x="422984" y="4226"/>
                      <a:pt x="453110" y="0"/>
                    </a:cubicBezTo>
                  </a:path>
                </a:pathLst>
              </a:cu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sp>
          <p:nvSpPr>
            <p:cNvPr id="180" name="Rectangle: Diagonal Corners Snipped 36"/>
            <p:cNvSpPr/>
            <p:nvPr/>
          </p:nvSpPr>
          <p:spPr>
            <a:xfrm rot="19941600">
              <a:off x="9960840" y="2119680"/>
              <a:ext cx="204840" cy="76680"/>
            </a:xfrm>
            <a:prstGeom prst="snip2DiagRect">
              <a:avLst>
                <a:gd name="adj1" fmla="val 0"/>
                <a:gd name="adj2" fmla="val 50000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1" name="Rectangle: Diagonal Corners Snipped 37"/>
            <p:cNvSpPr/>
            <p:nvPr/>
          </p:nvSpPr>
          <p:spPr>
            <a:xfrm rot="19941600">
              <a:off x="9362160" y="3645000"/>
              <a:ext cx="204840" cy="76680"/>
            </a:xfrm>
            <a:prstGeom prst="snip2DiagRect">
              <a:avLst>
                <a:gd name="adj1" fmla="val 0"/>
                <a:gd name="adj2" fmla="val 50000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2" name="TextBox 38"/>
            <p:cNvSpPr/>
            <p:nvPr/>
          </p:nvSpPr>
          <p:spPr>
            <a:xfrm rot="19834800">
              <a:off x="9333360" y="3660840"/>
              <a:ext cx="418320" cy="226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en-US" sz="900" b="1" strike="noStrike" spc="-1">
                  <a:solidFill>
                    <a:srgbClr val="7030A0"/>
                  </a:solidFill>
                  <a:latin typeface="Arial"/>
                  <a:ea typeface="DejaVu Sans"/>
                </a:rPr>
                <a:t>TOF</a:t>
              </a:r>
              <a:endParaRPr lang="en-US" sz="900" b="0" strike="noStrike" spc="-1">
                <a:latin typeface="Arial"/>
              </a:endParaRPr>
            </a:p>
          </p:txBody>
        </p:sp>
        <p:sp>
          <p:nvSpPr>
            <p:cNvPr id="183" name="TextBox 39"/>
            <p:cNvSpPr/>
            <p:nvPr/>
          </p:nvSpPr>
          <p:spPr>
            <a:xfrm rot="20005200">
              <a:off x="9934560" y="2155680"/>
              <a:ext cx="418320" cy="226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en-US" sz="900" b="1" strike="noStrike" spc="-1">
                  <a:solidFill>
                    <a:srgbClr val="7030A0"/>
                  </a:solidFill>
                  <a:latin typeface="Arial"/>
                  <a:ea typeface="DejaVu Sans"/>
                </a:rPr>
                <a:t>TOF</a:t>
              </a:r>
              <a:endParaRPr lang="en-US" sz="900" b="0" strike="noStrike" spc="-1">
                <a:latin typeface="Arial"/>
              </a:endParaRPr>
            </a:p>
          </p:txBody>
        </p:sp>
        <p:sp>
          <p:nvSpPr>
            <p:cNvPr id="184" name="TextBox 48"/>
            <p:cNvSpPr/>
            <p:nvPr/>
          </p:nvSpPr>
          <p:spPr>
            <a:xfrm>
              <a:off x="6992640" y="3336840"/>
              <a:ext cx="941040" cy="272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en-US" sz="1200" b="0" strike="noStrike" spc="-1">
                  <a:solidFill>
                    <a:srgbClr val="002060"/>
                  </a:solidFill>
                  <a:latin typeface="Arial"/>
                  <a:ea typeface="DejaVu Sans"/>
                </a:rPr>
                <a:t>650 MeV  </a:t>
              </a:r>
              <a:endParaRPr lang="en-US" sz="1200" b="0" strike="noStrike" spc="-1">
                <a:latin typeface="Arial"/>
              </a:endParaRPr>
            </a:p>
          </p:txBody>
        </p:sp>
      </p:grpSp>
      <p:grpSp>
        <p:nvGrpSpPr>
          <p:cNvPr id="185" name="Group 3"/>
          <p:cNvGrpSpPr/>
          <p:nvPr/>
        </p:nvGrpSpPr>
        <p:grpSpPr>
          <a:xfrm>
            <a:off x="7084800" y="5079960"/>
            <a:ext cx="4709520" cy="1181520"/>
            <a:chOff x="7084800" y="5079960"/>
            <a:chExt cx="4709520" cy="1181520"/>
          </a:xfrm>
        </p:grpSpPr>
        <p:sp>
          <p:nvSpPr>
            <p:cNvPr id="186" name="Content Placeholder 4"/>
            <p:cNvSpPr/>
            <p:nvPr/>
          </p:nvSpPr>
          <p:spPr>
            <a:xfrm>
              <a:off x="7084800" y="5079960"/>
              <a:ext cx="4709520" cy="1181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marL="85680">
                <a:lnSpc>
                  <a:spcPts val="1573"/>
                </a:lnSpc>
                <a:spcBef>
                  <a:spcPts val="451"/>
                </a:spcBef>
                <a:buNone/>
                <a:tabLst>
                  <a:tab pos="0" algn="l"/>
                </a:tabLst>
              </a:pPr>
              <a:r>
                <a:rPr lang="en-US" sz="1800" b="1" strike="noStrike" spc="-1">
                  <a:solidFill>
                    <a:srgbClr val="002060"/>
                  </a:solidFill>
                  <a:latin typeface="Arial"/>
                  <a:ea typeface="MS PGothic"/>
                </a:rPr>
                <a:t>Enabling Technology</a:t>
              </a:r>
              <a:r>
                <a:rPr lang="en-US" sz="1800" b="0" strike="noStrike" spc="-1">
                  <a:solidFill>
                    <a:srgbClr val="002060"/>
                  </a:solidFill>
                  <a:latin typeface="Arial"/>
                  <a:ea typeface="MS PGothic"/>
                </a:rPr>
                <a:t>:</a:t>
              </a:r>
              <a:endParaRPr lang="en-US" sz="1800" b="0" strike="noStrike" spc="-1">
                <a:latin typeface="Arial"/>
              </a:endParaRPr>
            </a:p>
            <a:p>
              <a:pPr marL="85680">
                <a:lnSpc>
                  <a:spcPct val="150000"/>
                </a:lnSpc>
                <a:spcBef>
                  <a:spcPts val="451"/>
                </a:spcBef>
                <a:buNone/>
                <a:tabLst>
                  <a:tab pos="0" algn="l"/>
                </a:tabLst>
              </a:pPr>
              <a:r>
                <a:rPr lang="en-US" sz="1800" b="0" strike="noStrike" spc="-1">
                  <a:solidFill>
                    <a:srgbClr val="002060"/>
                  </a:solidFill>
                  <a:latin typeface="Arial"/>
                  <a:ea typeface="MS PGothic"/>
                </a:rPr>
                <a:t>Novel permanent magnets,             -like used for power and cost savings</a:t>
              </a:r>
              <a:endParaRPr lang="en-US" sz="1800" b="0" strike="noStrike" spc="-1">
                <a:latin typeface="Arial"/>
              </a:endParaRPr>
            </a:p>
          </p:txBody>
        </p:sp>
        <p:pic>
          <p:nvPicPr>
            <p:cNvPr id="187" name="Picture 26" descr="Logo_RR6.jpeg"/>
            <p:cNvPicPr/>
            <p:nvPr/>
          </p:nvPicPr>
          <p:blipFill>
            <a:blip r:embed="rId4"/>
            <a:stretch/>
          </p:blipFill>
          <p:spPr>
            <a:xfrm>
              <a:off x="10074960" y="5529600"/>
              <a:ext cx="752040" cy="16884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894AC8D-3AA1-4CA4-87E3-8452D87DE1CC}" type="slidenum"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D18F6528-0058-41C0-8B32-1F3EAB65424B}"/>
              </a:ext>
            </a:extLst>
          </p:cNvPr>
          <p:cNvGrpSpPr/>
          <p:nvPr/>
        </p:nvGrpSpPr>
        <p:grpSpPr>
          <a:xfrm>
            <a:off x="80791" y="1360103"/>
            <a:ext cx="4968287" cy="4595381"/>
            <a:chOff x="80791" y="1570111"/>
            <a:chExt cx="4968287" cy="459538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C5CCBE0-B3AF-4337-B23A-BFC3D75184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791" y="4514430"/>
              <a:ext cx="4960937" cy="165106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8A03D23-1A96-4A89-B76D-E9D5F4AFE8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137" y="3042270"/>
              <a:ext cx="4960941" cy="1651063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F980CA5-E3E5-4595-B005-F32846D9A5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136" y="1570111"/>
              <a:ext cx="4960942" cy="1651063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90C3887-D866-4BE0-B001-07201CF94231}"/>
                </a:ext>
              </a:extLst>
            </p:cNvPr>
            <p:cNvSpPr/>
            <p:nvPr/>
          </p:nvSpPr>
          <p:spPr>
            <a:xfrm>
              <a:off x="1610139" y="1570111"/>
              <a:ext cx="1808922" cy="1789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37E59AE4-8304-4F5F-86E3-90F8344DD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177" y="192933"/>
            <a:ext cx="6713289" cy="365618"/>
          </a:xfrm>
        </p:spPr>
        <p:txBody>
          <a:bodyPr>
            <a:noAutofit/>
          </a:bodyPr>
          <a:lstStyle/>
          <a:p>
            <a:r>
              <a:rPr lang="en-US" sz="2800" dirty="0"/>
              <a:t>FFA Arc </a:t>
            </a:r>
            <a:r>
              <a:rPr lang="en-US" sz="2800" dirty="0">
                <a:latin typeface="Symbol" panose="05050102010706020507" pitchFamily="18" charset="2"/>
              </a:rPr>
              <a:t>-</a:t>
            </a:r>
            <a:r>
              <a:rPr lang="en-US" sz="2800" dirty="0"/>
              <a:t> Compact FODO Cell</a:t>
            </a:r>
          </a:p>
        </p:txBody>
      </p:sp>
      <p:sp>
        <p:nvSpPr>
          <p:cNvPr id="65" name="Content Placeholder 2">
            <a:extLst>
              <a:ext uri="{FF2B5EF4-FFF2-40B4-BE49-F238E27FC236}">
                <a16:creationId xmlns:a16="http://schemas.microsoft.com/office/drawing/2014/main" id="{8EA41A7F-B059-497C-A032-7FC23B45EA30}"/>
              </a:ext>
            </a:extLst>
          </p:cNvPr>
          <p:cNvSpPr txBox="1">
            <a:spLocks/>
          </p:cNvSpPr>
          <p:nvPr/>
        </p:nvSpPr>
        <p:spPr>
          <a:xfrm>
            <a:off x="6244970" y="1591835"/>
            <a:ext cx="5237335" cy="4372598"/>
          </a:xfrm>
          <a:prstGeom prst="rect">
            <a:avLst/>
          </a:prstGeom>
        </p:spPr>
        <p:txBody>
          <a:bodyPr>
            <a:noAutofit/>
          </a:bodyPr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400"/>
              </a:lnSpc>
              <a:spcBef>
                <a:spcPts val="1350"/>
              </a:spcBef>
              <a:spcAft>
                <a:spcPts val="900"/>
              </a:spcAft>
              <a:buClr>
                <a:srgbClr val="1E7640"/>
              </a:buClr>
              <a:defRPr/>
            </a:pP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momentum acceptance FFA cell, configured with combined function magnets capable of transporting six beams with energies spanning a factor of two</a:t>
            </a:r>
          </a:p>
          <a:p>
            <a:pPr>
              <a:lnSpc>
                <a:spcPts val="2400"/>
              </a:lnSpc>
              <a:spcBef>
                <a:spcPts val="1350"/>
              </a:spcBef>
              <a:spcAft>
                <a:spcPts val="900"/>
              </a:spcAft>
              <a:buClr>
                <a:srgbClr val="1E7640"/>
              </a:buClr>
              <a:defRPr/>
            </a:pP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 composed of 75 cells,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1800" baseline="-25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</a:t>
            </a:r>
            <a:r>
              <a:rPr lang="en-US" sz="180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3.15 m</a:t>
            </a:r>
          </a:p>
          <a:p>
            <a:pPr>
              <a:lnSpc>
                <a:spcPts val="2400"/>
              </a:lnSpc>
              <a:spcBef>
                <a:spcPts val="1350"/>
              </a:spcBef>
              <a:spcAft>
                <a:spcPts val="900"/>
              </a:spcAft>
              <a:buClr>
                <a:srgbClr val="1E7640"/>
              </a:buClr>
              <a:defRPr/>
            </a:pP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Closely spaced orbits for all six beams (~ 4 cm)</a:t>
            </a:r>
          </a:p>
          <a:p>
            <a:pPr>
              <a:lnSpc>
                <a:spcPts val="2400"/>
              </a:lnSpc>
              <a:spcBef>
                <a:spcPts val="1350"/>
              </a:spcBef>
              <a:spcAft>
                <a:spcPts val="900"/>
              </a:spcAft>
              <a:buClr>
                <a:srgbClr val="1E7640"/>
              </a:buClr>
              <a:defRPr/>
            </a:pP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betas (~ a few m)</a:t>
            </a:r>
          </a:p>
          <a:p>
            <a:pPr>
              <a:lnSpc>
                <a:spcPts val="2400"/>
              </a:lnSpc>
              <a:spcBef>
                <a:spcPts val="1350"/>
              </a:spcBef>
              <a:spcAft>
                <a:spcPts val="900"/>
              </a:spcAft>
              <a:buClr>
                <a:srgbClr val="1E7640"/>
              </a:buClr>
              <a:defRPr/>
            </a:pP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Extremally low dispersions (a few cm) - Virtue of combined function FFA magnets</a:t>
            </a:r>
          </a:p>
          <a:p>
            <a:pPr marL="0" indent="0">
              <a:lnSpc>
                <a:spcPts val="2400"/>
              </a:lnSpc>
              <a:spcBef>
                <a:spcPts val="1350"/>
              </a:spcBef>
              <a:spcAft>
                <a:spcPts val="900"/>
              </a:spcAft>
              <a:buClr>
                <a:srgbClr val="1E7640"/>
              </a:buClr>
              <a:buNone/>
              <a:defRPr/>
            </a:pPr>
            <a:endParaRPr lang="en-US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400"/>
              </a:lnSpc>
              <a:spcBef>
                <a:spcPts val="1350"/>
              </a:spcBef>
              <a:spcAft>
                <a:spcPts val="900"/>
              </a:spcAft>
              <a:buClr>
                <a:srgbClr val="1E7640"/>
              </a:buClr>
              <a:defRPr/>
            </a:pPr>
            <a:endParaRPr lang="en-US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Slide Number Placeholder 4">
            <a:extLst>
              <a:ext uri="{FF2B5EF4-FFF2-40B4-BE49-F238E27FC236}">
                <a16:creationId xmlns:a16="http://schemas.microsoft.com/office/drawing/2014/main" id="{98075A17-45AF-46FC-9B61-F60D92FFF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50807" y="6467336"/>
            <a:ext cx="536158" cy="303364"/>
          </a:xfrm>
        </p:spPr>
        <p:txBody>
          <a:bodyPr/>
          <a:lstStyle/>
          <a:p>
            <a:fld id="{07E1C93C-5050-FC42-8F10-D22D4F119D1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65851AB-E2BE-482E-A22E-05CE623A5C7C}"/>
              </a:ext>
            </a:extLst>
          </p:cNvPr>
          <p:cNvSpPr txBox="1"/>
          <p:nvPr/>
        </p:nvSpPr>
        <p:spPr>
          <a:xfrm>
            <a:off x="4898540" y="1517995"/>
            <a:ext cx="60832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002060"/>
                </a:solidFill>
              </a:rPr>
              <a:t>orbits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551A5DE-7978-4D8B-8CE7-CEA3882624EC}"/>
              </a:ext>
            </a:extLst>
          </p:cNvPr>
          <p:cNvSpPr txBox="1"/>
          <p:nvPr/>
        </p:nvSpPr>
        <p:spPr>
          <a:xfrm>
            <a:off x="4898540" y="2992108"/>
            <a:ext cx="97132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002060"/>
                </a:solidFill>
              </a:rPr>
              <a:t>dispersions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D20262A-2569-45E9-BD90-52C7172D3251}"/>
              </a:ext>
            </a:extLst>
          </p:cNvPr>
          <p:cNvSpPr txBox="1"/>
          <p:nvPr/>
        </p:nvSpPr>
        <p:spPr>
          <a:xfrm>
            <a:off x="4898540" y="4552766"/>
            <a:ext cx="138842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002060"/>
                </a:solidFill>
              </a:rPr>
              <a:t>beta functions</a:t>
            </a:r>
          </a:p>
        </p:txBody>
      </p:sp>
      <p:sp>
        <p:nvSpPr>
          <p:cNvPr id="45" name="Footer Placeholder 3">
            <a:extLst>
              <a:ext uri="{FF2B5EF4-FFF2-40B4-BE49-F238E27FC236}">
                <a16:creationId xmlns:a16="http://schemas.microsoft.com/office/drawing/2014/main" id="{3423255F-F406-4AA5-B42A-7CFC1CE2B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5507" y="6482195"/>
            <a:ext cx="2938416" cy="233492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22 GeV CEBAF FFA Energy Upgrade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884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1909080" y="212040"/>
            <a:ext cx="8999280" cy="3650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</a:rPr>
              <a:t>Permanent Magnet Design – Open Mid-plane Geometry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217" name="Straight Connector 14"/>
          <p:cNvSpPr/>
          <p:nvPr/>
        </p:nvSpPr>
        <p:spPr>
          <a:xfrm flipH="1">
            <a:off x="2297160" y="4088160"/>
            <a:ext cx="2728440" cy="360"/>
          </a:xfrm>
          <a:prstGeom prst="line">
            <a:avLst/>
          </a:prstGeom>
          <a:ln>
            <a:solidFill>
              <a:srgbClr val="BE1D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8" name="Straight Connector 15"/>
          <p:cNvSpPr/>
          <p:nvPr/>
        </p:nvSpPr>
        <p:spPr>
          <a:xfrm flipH="1">
            <a:off x="2297160" y="1548360"/>
            <a:ext cx="2882160" cy="360"/>
          </a:xfrm>
          <a:prstGeom prst="line">
            <a:avLst/>
          </a:prstGeom>
          <a:ln>
            <a:solidFill>
              <a:srgbClr val="BE1D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9" name="Straight Connector 16"/>
          <p:cNvSpPr/>
          <p:nvPr/>
        </p:nvSpPr>
        <p:spPr>
          <a:xfrm flipV="1">
            <a:off x="2418120" y="1548360"/>
            <a:ext cx="360" cy="2539800"/>
          </a:xfrm>
          <a:prstGeom prst="line">
            <a:avLst/>
          </a:prstGeom>
          <a:ln>
            <a:solidFill>
              <a:srgbClr val="00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0" name="Straight Connector 17"/>
          <p:cNvSpPr/>
          <p:nvPr/>
        </p:nvSpPr>
        <p:spPr>
          <a:xfrm flipV="1">
            <a:off x="2566440" y="2620800"/>
            <a:ext cx="360" cy="1784520"/>
          </a:xfrm>
          <a:prstGeom prst="line">
            <a:avLst/>
          </a:prstGeom>
          <a:ln>
            <a:solidFill>
              <a:srgbClr val="BE1D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1" name="Straight Connector 18"/>
          <p:cNvSpPr/>
          <p:nvPr/>
        </p:nvSpPr>
        <p:spPr>
          <a:xfrm>
            <a:off x="2566440" y="4357080"/>
            <a:ext cx="2635920" cy="360"/>
          </a:xfrm>
          <a:prstGeom prst="line">
            <a:avLst/>
          </a:prstGeom>
          <a:ln>
            <a:solidFill>
              <a:srgbClr val="00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2" name="TextBox 19"/>
          <p:cNvSpPr/>
          <p:nvPr/>
        </p:nvSpPr>
        <p:spPr>
          <a:xfrm>
            <a:off x="3600360" y="4127760"/>
            <a:ext cx="599760" cy="295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350" b="0" strike="noStrike" spc="-1">
                <a:solidFill>
                  <a:srgbClr val="000000"/>
                </a:solidFill>
                <a:latin typeface="Calibri"/>
                <a:ea typeface="DejaVu Sans"/>
              </a:rPr>
              <a:t>10 cm</a:t>
            </a:r>
            <a:endParaRPr lang="en-US" sz="1350" b="0" strike="noStrike" spc="-1">
              <a:latin typeface="Arial"/>
            </a:endParaRPr>
          </a:p>
        </p:txBody>
      </p:sp>
      <p:sp>
        <p:nvSpPr>
          <p:cNvPr id="223" name="TextBox 20"/>
          <p:cNvSpPr/>
          <p:nvPr/>
        </p:nvSpPr>
        <p:spPr>
          <a:xfrm rot="16200000">
            <a:off x="1994760" y="2756880"/>
            <a:ext cx="599400" cy="295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350" b="0" strike="noStrike" spc="-1">
                <a:solidFill>
                  <a:srgbClr val="000000"/>
                </a:solidFill>
                <a:latin typeface="Calibri"/>
                <a:ea typeface="DejaVu Sans"/>
              </a:rPr>
              <a:t>10 cm</a:t>
            </a:r>
            <a:endParaRPr lang="en-US" sz="1350" b="0" strike="noStrike" spc="-1">
              <a:latin typeface="Arial"/>
            </a:endParaRPr>
          </a:p>
        </p:txBody>
      </p:sp>
      <p:sp>
        <p:nvSpPr>
          <p:cNvPr id="224" name="Straight Connector 22"/>
          <p:cNvSpPr/>
          <p:nvPr/>
        </p:nvSpPr>
        <p:spPr>
          <a:xfrm flipV="1">
            <a:off x="5209920" y="2665800"/>
            <a:ext cx="360" cy="1739520"/>
          </a:xfrm>
          <a:prstGeom prst="line">
            <a:avLst/>
          </a:prstGeom>
          <a:ln>
            <a:solidFill>
              <a:srgbClr val="BE1D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5" name="TextBox 25"/>
          <p:cNvSpPr/>
          <p:nvPr/>
        </p:nvSpPr>
        <p:spPr>
          <a:xfrm>
            <a:off x="2773800" y="4529520"/>
            <a:ext cx="1756440" cy="1019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500" b="1" strike="noStrike" spc="-1">
                <a:solidFill>
                  <a:srgbClr val="002060"/>
                </a:solidFill>
                <a:latin typeface="Calibri"/>
                <a:ea typeface="DejaVu Sans"/>
              </a:rPr>
              <a:t>Focusing Magnet BF</a:t>
            </a:r>
            <a:endParaRPr lang="en-US" sz="15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350" b="0" strike="noStrike" spc="-1">
                <a:solidFill>
                  <a:srgbClr val="002060"/>
                </a:solidFill>
                <a:latin typeface="Calibri"/>
                <a:ea typeface="DejaVu Sans"/>
              </a:rPr>
              <a:t>G</a:t>
            </a:r>
            <a:r>
              <a:rPr lang="en-US" sz="1350" b="0" strike="noStrike" spc="-1" baseline="-25000">
                <a:solidFill>
                  <a:srgbClr val="002060"/>
                </a:solidFill>
                <a:latin typeface="Calibri"/>
                <a:ea typeface="DejaVu Sans"/>
              </a:rPr>
              <a:t>F</a:t>
            </a:r>
            <a:r>
              <a:rPr lang="en-US" sz="1350" b="0" strike="noStrike" spc="-1">
                <a:solidFill>
                  <a:srgbClr val="002060"/>
                </a:solidFill>
                <a:latin typeface="Calibri"/>
                <a:ea typeface="DejaVu Sans"/>
              </a:rPr>
              <a:t>= -41.13 T/m</a:t>
            </a:r>
            <a:endParaRPr lang="en-US" sz="135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350" b="0" strike="noStrike" spc="-1">
                <a:solidFill>
                  <a:srgbClr val="002060"/>
                </a:solidFill>
                <a:latin typeface="Calibri"/>
                <a:ea typeface="DejaVu Sans"/>
              </a:rPr>
              <a:t>L</a:t>
            </a:r>
            <a:r>
              <a:rPr lang="en-US" sz="1350" b="0" strike="noStrike" spc="-1" baseline="-25000">
                <a:solidFill>
                  <a:srgbClr val="002060"/>
                </a:solidFill>
                <a:latin typeface="Calibri"/>
                <a:ea typeface="DejaVu Sans"/>
              </a:rPr>
              <a:t>QF</a:t>
            </a:r>
            <a:r>
              <a:rPr lang="en-US" sz="1350" b="0" strike="noStrike" spc="-1">
                <a:solidFill>
                  <a:srgbClr val="002060"/>
                </a:solidFill>
                <a:latin typeface="Calibri"/>
                <a:ea typeface="DejaVu Sans"/>
              </a:rPr>
              <a:t>= 1.67 m</a:t>
            </a:r>
            <a:endParaRPr lang="en-US" sz="135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350" b="0" strike="noStrike" spc="-1">
                <a:solidFill>
                  <a:srgbClr val="002060"/>
                </a:solidFill>
                <a:latin typeface="Calibri"/>
                <a:ea typeface="DejaVu Sans"/>
              </a:rPr>
              <a:t>B</a:t>
            </a:r>
            <a:r>
              <a:rPr lang="en-US" sz="1350" b="0" strike="noStrike" spc="-1" baseline="-25000">
                <a:solidFill>
                  <a:srgbClr val="002060"/>
                </a:solidFill>
                <a:latin typeface="Calibri"/>
                <a:ea typeface="DejaVu Sans"/>
              </a:rPr>
              <a:t>F</a:t>
            </a:r>
            <a:r>
              <a:rPr lang="en-US" sz="1350" b="0" strike="noStrike" spc="-1">
                <a:solidFill>
                  <a:srgbClr val="002060"/>
                </a:solidFill>
                <a:latin typeface="Calibri"/>
                <a:ea typeface="DejaVu Sans"/>
              </a:rPr>
              <a:t>= -0.812 T</a:t>
            </a:r>
            <a:endParaRPr lang="en-US" sz="1350" b="0" strike="noStrike" spc="-1">
              <a:latin typeface="Arial"/>
            </a:endParaRPr>
          </a:p>
        </p:txBody>
      </p:sp>
      <p:sp>
        <p:nvSpPr>
          <p:cNvPr id="226" name="TextBox 26"/>
          <p:cNvSpPr/>
          <p:nvPr/>
        </p:nvSpPr>
        <p:spPr>
          <a:xfrm>
            <a:off x="7454160" y="4530960"/>
            <a:ext cx="1977480" cy="1019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500" b="1" strike="noStrike" spc="-1">
                <a:solidFill>
                  <a:srgbClr val="002060"/>
                </a:solidFill>
                <a:latin typeface="Calibri"/>
                <a:ea typeface="DejaVu Sans"/>
              </a:rPr>
              <a:t>Defocusing Magnet BD</a:t>
            </a:r>
            <a:endParaRPr lang="en-US" sz="15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350" b="0" strike="noStrike" spc="-1">
                <a:solidFill>
                  <a:srgbClr val="002060"/>
                </a:solidFill>
                <a:latin typeface="Calibri"/>
                <a:ea typeface="DejaVu Sans"/>
              </a:rPr>
              <a:t>G</a:t>
            </a:r>
            <a:r>
              <a:rPr lang="en-US" sz="1350" b="0" strike="noStrike" spc="-1" baseline="-25000">
                <a:solidFill>
                  <a:srgbClr val="002060"/>
                </a:solidFill>
                <a:latin typeface="Calibri"/>
                <a:ea typeface="DejaVu Sans"/>
              </a:rPr>
              <a:t>D</a:t>
            </a:r>
            <a:r>
              <a:rPr lang="en-US" sz="1350" b="0" strike="noStrike" spc="-1">
                <a:solidFill>
                  <a:srgbClr val="002060"/>
                </a:solidFill>
                <a:latin typeface="Calibri"/>
                <a:ea typeface="DejaVu Sans"/>
              </a:rPr>
              <a:t>= 43.44 T/m</a:t>
            </a:r>
            <a:endParaRPr lang="en-US" sz="135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350" b="0" strike="noStrike" spc="-1">
                <a:solidFill>
                  <a:srgbClr val="002060"/>
                </a:solidFill>
                <a:latin typeface="Calibri"/>
                <a:ea typeface="DejaVu Sans"/>
              </a:rPr>
              <a:t>L</a:t>
            </a:r>
            <a:r>
              <a:rPr lang="en-US" sz="1350" b="0" strike="noStrike" spc="-1" baseline="-25000">
                <a:solidFill>
                  <a:srgbClr val="002060"/>
                </a:solidFill>
                <a:latin typeface="Calibri"/>
                <a:ea typeface="DejaVu Sans"/>
              </a:rPr>
              <a:t>BD</a:t>
            </a:r>
            <a:r>
              <a:rPr lang="en-US" sz="1350" b="0" strike="noStrike" spc="-1">
                <a:solidFill>
                  <a:srgbClr val="002060"/>
                </a:solidFill>
                <a:latin typeface="Calibri"/>
                <a:ea typeface="DejaVu Sans"/>
              </a:rPr>
              <a:t>= 1.24 m</a:t>
            </a:r>
            <a:endParaRPr lang="en-US" sz="135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350" b="0" strike="noStrike" spc="-1">
                <a:solidFill>
                  <a:srgbClr val="002060"/>
                </a:solidFill>
                <a:latin typeface="Calibri"/>
                <a:ea typeface="DejaVu Sans"/>
              </a:rPr>
              <a:t>B</a:t>
            </a:r>
            <a:r>
              <a:rPr lang="en-US" sz="1350" b="0" strike="noStrike" spc="-1" baseline="-25000">
                <a:solidFill>
                  <a:srgbClr val="002060"/>
                </a:solidFill>
                <a:latin typeface="Calibri"/>
                <a:ea typeface="DejaVu Sans"/>
              </a:rPr>
              <a:t>D</a:t>
            </a:r>
            <a:r>
              <a:rPr lang="en-US" sz="1350" b="0" strike="noStrike" spc="-1">
                <a:solidFill>
                  <a:srgbClr val="002060"/>
                </a:solidFill>
                <a:latin typeface="Calibri"/>
                <a:ea typeface="DejaVu Sans"/>
              </a:rPr>
              <a:t>= -0.593 T</a:t>
            </a:r>
            <a:endParaRPr lang="en-US" sz="1350" b="0" strike="noStrike" spc="-1">
              <a:latin typeface="Arial"/>
            </a:endParaRPr>
          </a:p>
        </p:txBody>
      </p:sp>
      <p:pic>
        <p:nvPicPr>
          <p:cNvPr id="227" name="Picture 2"/>
          <p:cNvPicPr/>
          <p:nvPr/>
        </p:nvPicPr>
        <p:blipFill>
          <a:blip r:embed="rId2"/>
          <a:stretch/>
        </p:blipFill>
        <p:spPr>
          <a:xfrm>
            <a:off x="7399800" y="1552320"/>
            <a:ext cx="2728080" cy="2635920"/>
          </a:xfrm>
          <a:prstGeom prst="rect">
            <a:avLst/>
          </a:prstGeom>
          <a:ln w="0">
            <a:noFill/>
          </a:ln>
        </p:spPr>
      </p:pic>
      <p:pic>
        <p:nvPicPr>
          <p:cNvPr id="228" name="Picture 3"/>
          <p:cNvPicPr/>
          <p:nvPr/>
        </p:nvPicPr>
        <p:blipFill>
          <a:blip r:embed="rId3"/>
          <a:stretch/>
        </p:blipFill>
        <p:spPr>
          <a:xfrm>
            <a:off x="2468880" y="1527120"/>
            <a:ext cx="2786040" cy="2599920"/>
          </a:xfrm>
          <a:prstGeom prst="rect">
            <a:avLst/>
          </a:prstGeom>
          <a:ln w="0">
            <a:noFill/>
          </a:ln>
        </p:spPr>
      </p:pic>
      <p:sp>
        <p:nvSpPr>
          <p:cNvPr id="229" name="Straight Connector 40"/>
          <p:cNvSpPr/>
          <p:nvPr/>
        </p:nvSpPr>
        <p:spPr>
          <a:xfrm flipH="1">
            <a:off x="7157160" y="4137840"/>
            <a:ext cx="2728800" cy="360"/>
          </a:xfrm>
          <a:prstGeom prst="line">
            <a:avLst/>
          </a:prstGeom>
          <a:ln>
            <a:solidFill>
              <a:srgbClr val="BE1D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0" name="Straight Connector 41"/>
          <p:cNvSpPr/>
          <p:nvPr/>
        </p:nvSpPr>
        <p:spPr>
          <a:xfrm flipH="1">
            <a:off x="7157160" y="1598040"/>
            <a:ext cx="2882520" cy="360"/>
          </a:xfrm>
          <a:prstGeom prst="line">
            <a:avLst/>
          </a:prstGeom>
          <a:ln>
            <a:solidFill>
              <a:srgbClr val="BE1D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1" name="Straight Connector 42"/>
          <p:cNvSpPr/>
          <p:nvPr/>
        </p:nvSpPr>
        <p:spPr>
          <a:xfrm flipV="1">
            <a:off x="7278480" y="1598040"/>
            <a:ext cx="360" cy="2539800"/>
          </a:xfrm>
          <a:prstGeom prst="line">
            <a:avLst/>
          </a:prstGeom>
          <a:ln>
            <a:solidFill>
              <a:srgbClr val="00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2" name="Straight Connector 43"/>
          <p:cNvSpPr/>
          <p:nvPr/>
        </p:nvSpPr>
        <p:spPr>
          <a:xfrm flipV="1">
            <a:off x="7426800" y="2670480"/>
            <a:ext cx="360" cy="1784520"/>
          </a:xfrm>
          <a:prstGeom prst="line">
            <a:avLst/>
          </a:prstGeom>
          <a:ln>
            <a:solidFill>
              <a:srgbClr val="BE1D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3" name="Straight Connector 44"/>
          <p:cNvSpPr/>
          <p:nvPr/>
        </p:nvSpPr>
        <p:spPr>
          <a:xfrm>
            <a:off x="7426800" y="4406760"/>
            <a:ext cx="2635920" cy="360"/>
          </a:xfrm>
          <a:prstGeom prst="line">
            <a:avLst/>
          </a:prstGeom>
          <a:ln>
            <a:solidFill>
              <a:srgbClr val="00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4" name="TextBox 45"/>
          <p:cNvSpPr/>
          <p:nvPr/>
        </p:nvSpPr>
        <p:spPr>
          <a:xfrm>
            <a:off x="8460720" y="4177440"/>
            <a:ext cx="599760" cy="295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350" b="0" strike="noStrike" spc="-1">
                <a:solidFill>
                  <a:srgbClr val="000000"/>
                </a:solidFill>
                <a:latin typeface="Calibri"/>
                <a:ea typeface="DejaVu Sans"/>
              </a:rPr>
              <a:t>10 cm</a:t>
            </a:r>
            <a:endParaRPr lang="en-US" sz="1350" b="0" strike="noStrike" spc="-1">
              <a:latin typeface="Arial"/>
            </a:endParaRPr>
          </a:p>
        </p:txBody>
      </p:sp>
      <p:sp>
        <p:nvSpPr>
          <p:cNvPr id="235" name="TextBox 46"/>
          <p:cNvSpPr/>
          <p:nvPr/>
        </p:nvSpPr>
        <p:spPr>
          <a:xfrm rot="16200000">
            <a:off x="6855120" y="2806920"/>
            <a:ext cx="599400" cy="295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350" b="0" strike="noStrike" spc="-1">
                <a:solidFill>
                  <a:srgbClr val="000000"/>
                </a:solidFill>
                <a:latin typeface="Calibri"/>
                <a:ea typeface="DejaVu Sans"/>
              </a:rPr>
              <a:t>10 cm</a:t>
            </a:r>
            <a:endParaRPr lang="en-US" sz="1350" b="0" strike="noStrike" spc="-1">
              <a:latin typeface="Arial"/>
            </a:endParaRPr>
          </a:p>
        </p:txBody>
      </p:sp>
      <p:sp>
        <p:nvSpPr>
          <p:cNvPr id="236" name="Straight Connector 47"/>
          <p:cNvSpPr/>
          <p:nvPr/>
        </p:nvSpPr>
        <p:spPr>
          <a:xfrm flipV="1">
            <a:off x="10070280" y="2715480"/>
            <a:ext cx="360" cy="1739520"/>
          </a:xfrm>
          <a:prstGeom prst="line">
            <a:avLst/>
          </a:prstGeom>
          <a:ln>
            <a:solidFill>
              <a:srgbClr val="BE1D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7" name="PlaceHolder 2"/>
          <p:cNvSpPr>
            <a:spLocks noGrp="1"/>
          </p:cNvSpPr>
          <p:nvPr>
            <p:ph type="sldNum" idx="12"/>
          </p:nvPr>
        </p:nvSpPr>
        <p:spPr>
          <a:xfrm>
            <a:off x="5750640" y="6467400"/>
            <a:ext cx="535320" cy="302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>
              <a:lnSpc>
                <a:spcPct val="100000"/>
              </a:lnSpc>
              <a:buNone/>
              <a:defRPr lang="en-US" sz="1000" b="0" strike="noStrike" spc="-1">
                <a:solidFill>
                  <a:srgbClr val="8B8B8B"/>
                </a:solidFill>
                <a:latin typeface="Arial"/>
              </a:defRPr>
            </a:lvl1pPr>
          </a:lstStyle>
          <a:p>
            <a:pPr algn="ctr">
              <a:lnSpc>
                <a:spcPct val="100000"/>
              </a:lnSpc>
              <a:buNone/>
            </a:pPr>
            <a:fld id="{9B010E9A-FD52-40E4-9B82-F04D5B753428}" type="slidenum">
              <a:rPr lang="en-US" sz="1000" b="0" strike="noStrike" spc="-1">
                <a:solidFill>
                  <a:srgbClr val="8B8B8B"/>
                </a:solidFill>
                <a:latin typeface="Arial"/>
              </a:rPr>
              <a:t>6</a:t>
            </a:fld>
            <a:endParaRPr lang="en-US" sz="1000" b="0" strike="noStrike" spc="-1">
              <a:latin typeface="Times New Roman"/>
            </a:endParaRPr>
          </a:p>
        </p:txBody>
      </p:sp>
      <p:sp>
        <p:nvSpPr>
          <p:cNvPr id="238" name="PlaceHolder 3"/>
          <p:cNvSpPr>
            <a:spLocks noGrp="1"/>
          </p:cNvSpPr>
          <p:nvPr>
            <p:ph type="ftr" idx="13"/>
          </p:nvPr>
        </p:nvSpPr>
        <p:spPr>
          <a:xfrm>
            <a:off x="1665360" y="6482160"/>
            <a:ext cx="2937600" cy="232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lnSpc>
                <a:spcPct val="100000"/>
              </a:lnSpc>
              <a:buNone/>
              <a:defRPr lang="en-US" sz="1200" b="0" strike="noStrike" spc="-1">
                <a:solidFill>
                  <a:srgbClr val="8B8B8B"/>
                </a:solidFill>
                <a:latin typeface="Arial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22 GeV CEBAF FFA Energy Upgrade</a:t>
            </a:r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ftr" idx="14"/>
          </p:nvPr>
        </p:nvSpPr>
        <p:spPr>
          <a:xfrm>
            <a:off x="411840" y="6467400"/>
            <a:ext cx="5223240" cy="310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lnSpc>
                <a:spcPct val="100000"/>
              </a:lnSpc>
              <a:buNone/>
              <a:defRPr lang="en-US" sz="1200" b="0" strike="noStrike" spc="-1">
                <a:solidFill>
                  <a:srgbClr val="8B8B8B"/>
                </a:solidFill>
                <a:latin typeface="Arial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22 GeV CEBAF FFA Energy Upgrade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240" name="TextBox 326"/>
          <p:cNvSpPr/>
          <p:nvPr/>
        </p:nvSpPr>
        <p:spPr>
          <a:xfrm>
            <a:off x="1832760" y="167760"/>
            <a:ext cx="7880760" cy="45540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Injector Upgrade </a:t>
            </a:r>
            <a:r>
              <a:rPr lang="en-US" sz="2400" b="1" strike="noStrike" spc="-1">
                <a:solidFill>
                  <a:srgbClr val="000000"/>
                </a:solidFill>
                <a:latin typeface="Symbol"/>
                <a:ea typeface="DejaVu Sans"/>
              </a:rPr>
              <a:t>-</a:t>
            </a: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 650 MeV Recirculating Injector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241" name="TextBox 39"/>
          <p:cNvSpPr/>
          <p:nvPr/>
        </p:nvSpPr>
        <p:spPr>
          <a:xfrm>
            <a:off x="905760" y="1215720"/>
            <a:ext cx="3539520" cy="2147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1800" b="0" strike="noStrike" spc="-1">
                <a:solidFill>
                  <a:srgbClr val="002060"/>
                </a:solidFill>
                <a:latin typeface="Arial"/>
                <a:ea typeface="DejaVu Sans"/>
              </a:rPr>
              <a:t>With the present 123 MeV injector, the difference in the first and final pass energies in the North Linac is too large  (1:175) to effectively control the beam.</a:t>
            </a:r>
            <a:endParaRPr lang="en-US" sz="1800" b="0" strike="noStrike" spc="-1">
              <a:latin typeface="Arial"/>
            </a:endParaRPr>
          </a:p>
        </p:txBody>
      </p:sp>
      <p:grpSp>
        <p:nvGrpSpPr>
          <p:cNvPr id="242" name="Group 40"/>
          <p:cNvGrpSpPr/>
          <p:nvPr/>
        </p:nvGrpSpPr>
        <p:grpSpPr>
          <a:xfrm>
            <a:off x="943200" y="3728880"/>
            <a:ext cx="3291120" cy="2334240"/>
            <a:chOff x="943200" y="3728880"/>
            <a:chExt cx="3291120" cy="2334240"/>
          </a:xfrm>
        </p:grpSpPr>
        <p:sp>
          <p:nvSpPr>
            <p:cNvPr id="243" name="TextBox 41"/>
            <p:cNvSpPr/>
            <p:nvPr/>
          </p:nvSpPr>
          <p:spPr>
            <a:xfrm>
              <a:off x="943200" y="4327560"/>
              <a:ext cx="3291120" cy="1735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>
                <a:lnSpc>
                  <a:spcPct val="150000"/>
                </a:lnSpc>
                <a:buNone/>
              </a:pPr>
              <a:r>
                <a:rPr lang="en-US" sz="1800" b="0" strike="noStrike" spc="-1">
                  <a:solidFill>
                    <a:srgbClr val="002060"/>
                  </a:solidFill>
                  <a:latin typeface="Arial"/>
                  <a:ea typeface="DejaVu Sans"/>
                </a:rPr>
                <a:t>650 MeV recirculating injector (3-pass) based on LERF will allow a manageable difference in energies (1:33)</a:t>
              </a:r>
              <a:endParaRPr lang="en-US" sz="1800" b="0" strike="noStrike" spc="-1">
                <a:latin typeface="Arial"/>
              </a:endParaRPr>
            </a:p>
          </p:txBody>
        </p:sp>
        <p:sp>
          <p:nvSpPr>
            <p:cNvPr id="244" name="Arrow: Down 42"/>
            <p:cNvSpPr/>
            <p:nvPr/>
          </p:nvSpPr>
          <p:spPr>
            <a:xfrm>
              <a:off x="2058120" y="3728880"/>
              <a:ext cx="659880" cy="33264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C39BE1"/>
            </a:solidFill>
            <a:ln w="0">
              <a:noFill/>
            </a:ln>
            <a:effectLst>
              <a:outerShdw blurRad="57240" dist="1908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/>
          </p:style>
        </p:sp>
      </p:grpSp>
      <p:pic>
        <p:nvPicPr>
          <p:cNvPr id="245" name="Picture 43"/>
          <p:cNvPicPr/>
          <p:nvPr/>
        </p:nvPicPr>
        <p:blipFill>
          <a:blip r:embed="rId2"/>
          <a:stretch/>
        </p:blipFill>
        <p:spPr>
          <a:xfrm>
            <a:off x="4520520" y="2226240"/>
            <a:ext cx="7486200" cy="221472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05E45C2-F026-447E-A3FB-C1C1BE656767}" type="slidenum">
              <a:t>7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FB8FCA-A605-4E18-B74E-A4874B083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4892"/>
            <a:ext cx="12189216" cy="48265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EE6BA0-3696-C548-8A23-24F893FAD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0073"/>
            <a:ext cx="12344399" cy="487490"/>
          </a:xfrm>
        </p:spPr>
        <p:txBody>
          <a:bodyPr>
            <a:noAutofit/>
          </a:bodyPr>
          <a:lstStyle/>
          <a:p>
            <a:r>
              <a:rPr lang="en-US" sz="2800" dirty="0"/>
              <a:t>Electron/positron injector vault is required for 12 GeV e</a:t>
            </a:r>
            <a:r>
              <a:rPr lang="en-US" sz="2800" baseline="30000" dirty="0"/>
              <a:t>+</a:t>
            </a:r>
            <a:r>
              <a:rPr lang="en-US" sz="2800" dirty="0"/>
              <a:t> and 22 GeV e</a:t>
            </a:r>
            <a:r>
              <a:rPr lang="en-US" sz="2800" baseline="30000" dirty="0">
                <a:latin typeface="Symbol" panose="05050102010706020507" pitchFamily="18" charset="2"/>
              </a:rPr>
              <a:t>-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8ACA684-36C3-F14E-95E3-D92C887E6E20}"/>
              </a:ext>
            </a:extLst>
          </p:cNvPr>
          <p:cNvSpPr txBox="1"/>
          <p:nvPr/>
        </p:nvSpPr>
        <p:spPr>
          <a:xfrm>
            <a:off x="1511560" y="5375147"/>
            <a:ext cx="10459616" cy="2072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‘Green beamline’ is a cost effective option for staging positron and energy upgrades: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123 MeV e</a:t>
            </a:r>
            <a:r>
              <a:rPr lang="en-US" b="1" baseline="30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12 GeV CEBAF</a:t>
            </a:r>
          </a:p>
          <a:p>
            <a:pPr>
              <a:spcAft>
                <a:spcPts val="600"/>
              </a:spcAft>
            </a:pP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650 MeV e</a:t>
            </a:r>
            <a:r>
              <a:rPr lang="en-US" sz="2400" b="1" baseline="30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22 GeV CEBAF Energy Upgrade</a:t>
            </a:r>
          </a:p>
          <a:p>
            <a:pPr>
              <a:lnSpc>
                <a:spcPct val="150000"/>
              </a:lnSpc>
            </a:pPr>
            <a:endParaRPr 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Slide Number Placeholder 4">
            <a:extLst>
              <a:ext uri="{FF2B5EF4-FFF2-40B4-BE49-F238E27FC236}">
                <a16:creationId xmlns:a16="http://schemas.microsoft.com/office/drawing/2014/main" id="{0E3767E8-BFE7-4C81-9DCD-CEF27C128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/>
          <a:p>
            <a:fld id="{07E1C93C-5050-FC42-8F10-D22D4F119D1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4" name="Footer Placeholder 3">
            <a:extLst>
              <a:ext uri="{FF2B5EF4-FFF2-40B4-BE49-F238E27FC236}">
                <a16:creationId xmlns:a16="http://schemas.microsoft.com/office/drawing/2014/main" id="{876D6D2E-10D4-4DC6-80F7-4E59C6DF7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5507" y="6482195"/>
            <a:ext cx="2938416" cy="233492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22 GeV CEBAF FFA Energy Upgrade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62232A-4CA3-4CB7-8A91-86F5534138C5}"/>
              </a:ext>
            </a:extLst>
          </p:cNvPr>
          <p:cNvSpPr txBox="1"/>
          <p:nvPr/>
        </p:nvSpPr>
        <p:spPr>
          <a:xfrm>
            <a:off x="2295799" y="908887"/>
            <a:ext cx="259344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123 MeV e</a:t>
            </a:r>
            <a:r>
              <a:rPr lang="en-US" b="1" spc="-15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600" b="1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650 MeV e</a:t>
            </a:r>
            <a:r>
              <a:rPr lang="en-US" b="1" spc="-150" baseline="30000" dirty="0">
                <a:latin typeface="Symbol" panose="05050102010706020507" pitchFamily="18" charset="2"/>
                <a:cs typeface="Times New Roman" panose="02020603050405020304" pitchFamily="18" charset="0"/>
              </a:rPr>
              <a:t>-</a:t>
            </a:r>
            <a:r>
              <a:rPr lang="en-US" sz="1600" b="1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69991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411840" y="240480"/>
            <a:ext cx="11285280" cy="4867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</a:rPr>
              <a:t>Current Baseline Design: Layout (K. Deitrick schematic)</a:t>
            </a:r>
            <a:endParaRPr lang="en-US" sz="2400" b="0" strike="noStrike" spc="-1">
              <a:latin typeface="Arial"/>
            </a:endParaRPr>
          </a:p>
        </p:txBody>
      </p:sp>
      <p:pic>
        <p:nvPicPr>
          <p:cNvPr id="260" name="Picture 5"/>
          <p:cNvPicPr/>
          <p:nvPr/>
        </p:nvPicPr>
        <p:blipFill>
          <a:blip r:embed="rId2"/>
          <a:stretch/>
        </p:blipFill>
        <p:spPr>
          <a:xfrm>
            <a:off x="443520" y="1527840"/>
            <a:ext cx="11304360" cy="3801600"/>
          </a:xfrm>
          <a:prstGeom prst="rect">
            <a:avLst/>
          </a:prstGeom>
          <a:ln w="0">
            <a:noFill/>
          </a:ln>
        </p:spPr>
      </p:pic>
      <p:sp>
        <p:nvSpPr>
          <p:cNvPr id="261" name="PlaceHolder 2"/>
          <p:cNvSpPr>
            <a:spLocks noGrp="1"/>
          </p:cNvSpPr>
          <p:nvPr>
            <p:ph type="sldNum" idx="16"/>
          </p:nvPr>
        </p:nvSpPr>
        <p:spPr>
          <a:xfrm>
            <a:off x="5635800" y="6467400"/>
            <a:ext cx="714240" cy="302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>
              <a:lnSpc>
                <a:spcPct val="100000"/>
              </a:lnSpc>
              <a:buNone/>
              <a:defRPr lang="en-US" sz="1000" b="0" strike="noStrike" spc="-1">
                <a:solidFill>
                  <a:srgbClr val="8B8B8B"/>
                </a:solidFill>
                <a:latin typeface="Arial"/>
              </a:defRPr>
            </a:lvl1pPr>
          </a:lstStyle>
          <a:p>
            <a:pPr algn="ctr">
              <a:lnSpc>
                <a:spcPct val="100000"/>
              </a:lnSpc>
              <a:buNone/>
            </a:pPr>
            <a:fld id="{EDBAC295-8DD2-4384-8F0D-F6181C675801}" type="slidenum">
              <a:rPr lang="en-US" sz="1000" b="0" strike="noStrike" spc="-1">
                <a:solidFill>
                  <a:srgbClr val="8B8B8B"/>
                </a:solidFill>
                <a:latin typeface="Arial"/>
              </a:rPr>
              <a:t>9</a:t>
            </a:fld>
            <a:endParaRPr lang="en-US" sz="1000" b="0" strike="noStrike" spc="-1">
              <a:latin typeface="Times New Roman"/>
            </a:endParaRPr>
          </a:p>
        </p:txBody>
      </p:sp>
      <p:sp>
        <p:nvSpPr>
          <p:cNvPr id="262" name="PlaceHolder 3"/>
          <p:cNvSpPr>
            <a:spLocks noGrp="1"/>
          </p:cNvSpPr>
          <p:nvPr>
            <p:ph type="ftr" idx="17"/>
          </p:nvPr>
        </p:nvSpPr>
        <p:spPr>
          <a:xfrm>
            <a:off x="1665360" y="6464880"/>
            <a:ext cx="2937600" cy="232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lnSpc>
                <a:spcPct val="100000"/>
              </a:lnSpc>
              <a:buNone/>
              <a:defRPr lang="en-US" sz="1200" b="0" strike="noStrike" spc="-1">
                <a:solidFill>
                  <a:srgbClr val="8B8B8B"/>
                </a:solidFill>
                <a:latin typeface="Arial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22 GeV CEBAF FFA Energy Upgrade</a:t>
            </a:r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JLabPowerPoint_widescreen</Template>
  <TotalTime>3930</TotalTime>
  <Words>1053</Words>
  <Application>Microsoft Office PowerPoint</Application>
  <PresentationFormat>Widescreen</PresentationFormat>
  <Paragraphs>125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MS PGothic</vt:lpstr>
      <vt:lpstr>Arial</vt:lpstr>
      <vt:lpstr>Calibri</vt:lpstr>
      <vt:lpstr>Cambria Math</vt:lpstr>
      <vt:lpstr>DejaVu Sans</vt:lpstr>
      <vt:lpstr>PingFangSC-Regular</vt:lpstr>
      <vt:lpstr>Symbol</vt:lpstr>
      <vt:lpstr>Times New Roman</vt:lpstr>
      <vt:lpstr>Wingdings</vt:lpstr>
      <vt:lpstr>Office Theme</vt:lpstr>
      <vt:lpstr>Office Theme</vt:lpstr>
      <vt:lpstr>Office Theme</vt:lpstr>
      <vt:lpstr>22 GeV CEBAF Energy Upgrade – State of the Concept</vt:lpstr>
      <vt:lpstr>PowerPoint Presentation</vt:lpstr>
      <vt:lpstr>Overview</vt:lpstr>
      <vt:lpstr>CEBAF FFA Upgrade – Baseline under Study</vt:lpstr>
      <vt:lpstr>FFA Arc - Compact FODO Cell</vt:lpstr>
      <vt:lpstr>Permanent Magnet Design – Open Mid-plane Geometry</vt:lpstr>
      <vt:lpstr>PowerPoint Presentation</vt:lpstr>
      <vt:lpstr>Electron/positron injector vault is required for 12 GeV e+ and 22 GeV e-</vt:lpstr>
      <vt:lpstr>Current Baseline Design: Layout (K. Deitrick schematic)</vt:lpstr>
      <vt:lpstr>Splitter status (Ryan Bodenstein plot)</vt:lpstr>
      <vt:lpstr>Summary</vt:lpstr>
      <vt:lpstr>Reality</vt:lpstr>
      <vt:lpstr>Reality II</vt:lpstr>
      <vt:lpstr>Question for Users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Betty Jean-Pierre</dc:creator>
  <dc:description/>
  <cp:lastModifiedBy>Alex Bogacz</cp:lastModifiedBy>
  <cp:revision>57</cp:revision>
  <dcterms:created xsi:type="dcterms:W3CDTF">2023-02-20T23:38:38Z</dcterms:created>
  <dcterms:modified xsi:type="dcterms:W3CDTF">2023-06-08T19:58:12Z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10</vt:i4>
  </property>
</Properties>
</file>