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itemProps2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2.wmf" ContentType="image/x-wmf"/>
  <Override PartName="/ppt/media/image1.png" ContentType="image/png"/>
  <Override PartName="/ppt/media/image7.jpeg" ContentType="image/jpeg"/>
  <Override PartName="/ppt/media/image2.wmf" ContentType="image/x-wmf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9.jpeg" ContentType="image/jpeg"/>
  <Override PartName="/ppt/media/image10.jpeg" ContentType="image/jpeg"/>
  <Override PartName="/ppt/media/image11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32.wmf" ContentType="image/x-wmf"/>
  <Override PartName="/ppt/media/image21.png" ContentType="image/png"/>
  <Override PartName="/ppt/media/image33.wmf" ContentType="image/x-wmf"/>
  <Override PartName="/ppt/media/image22.png" ContentType="image/png"/>
  <Override PartName="/ppt/media/image34.wmf" ContentType="image/x-wmf"/>
  <Override PartName="/ppt/media/image23.png" ContentType="image/png"/>
  <Override PartName="/ppt/media/image24.png" ContentType="image/png"/>
  <Override PartName="/ppt/media/image25.png" ContentType="image/png"/>
  <Override PartName="/ppt/media/image37.wmf" ContentType="image/x-wmf"/>
  <Override PartName="/ppt/media/image26.png" ContentType="image/png"/>
  <Override PartName="/ppt/media/image27.jpeg" ContentType="image/jpeg"/>
  <Override PartName="/ppt/media/image28.png" ContentType="image/png"/>
  <Override PartName="/ppt/media/image29.png" ContentType="image/png"/>
  <Override PartName="/ppt/media/image30.wmf" ContentType="image/x-wmf"/>
  <Override PartName="/ppt/media/image31.wmf" ContentType="image/x-wmf"/>
  <Override PartName="/ppt/media/image35.png" ContentType="image/png"/>
  <Override PartName="/ppt/media/image36.png" ContentType="image/png"/>
  <Override PartName="/ppt/media/image38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6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11840" y="3776760"/>
            <a:ext cx="112856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194880" y="96588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411840" y="377676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194880" y="377676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36338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227840" y="965880"/>
            <a:ext cx="36338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43840" y="965880"/>
            <a:ext cx="36338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11840" y="3776760"/>
            <a:ext cx="36338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227840" y="3776760"/>
            <a:ext cx="36338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43840" y="3776760"/>
            <a:ext cx="36338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8BA6AE-29C9-4F17-A2F5-DA77BA3558B3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411840" y="965880"/>
            <a:ext cx="1128564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B75307-4D45-406D-811E-7B07EFC292C0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64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0ACAE2-54CC-4881-8FB2-091ED92D7B43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728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194880" y="965880"/>
            <a:ext cx="550728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33BD47-43A5-41EC-B2B1-AD403A38E5A8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15BA9F9-40C0-4F08-9733-E8DCA62CE28F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411840" y="240480"/>
            <a:ext cx="11285640" cy="225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83DD3AC-BB34-4E12-95FD-85E760DD9E3B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194880" y="965880"/>
            <a:ext cx="550728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11840" y="377676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BB6C65A-6686-40F2-87CF-A2E49100318A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11840" y="965880"/>
            <a:ext cx="1128564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728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194880" y="96588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194880" y="377676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B0FC81-D64A-48F6-898F-9D72FCB87484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194880" y="96588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411840" y="3776760"/>
            <a:ext cx="112856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CD7734-FCA2-42A1-8BB7-70139A5A452C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6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11840" y="3776760"/>
            <a:ext cx="112856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1104CB-0769-429D-BAD3-75F26C8074A1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194880" y="96588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11840" y="377676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194880" y="377676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7D8AC6-53ED-41CC-81ED-CB0354DDB2AE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36338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227840" y="965880"/>
            <a:ext cx="36338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8043840" y="965880"/>
            <a:ext cx="36338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411840" y="3776760"/>
            <a:ext cx="36338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227840" y="3776760"/>
            <a:ext cx="36338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8043840" y="3776760"/>
            <a:ext cx="36338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BCC0DE-4DDC-48B8-9AF0-FD833D1A4920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64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728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194880" y="965880"/>
            <a:ext cx="550728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11840" y="240480"/>
            <a:ext cx="11285640" cy="225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194880" y="965880"/>
            <a:ext cx="550728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11840" y="377676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728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194880" y="96588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194880" y="377676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194880" y="965880"/>
            <a:ext cx="550728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411840" y="3776760"/>
            <a:ext cx="11285640" cy="256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w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0" descr=""/>
          <p:cNvPicPr/>
          <p:nvPr/>
        </p:nvPicPr>
        <p:blipFill>
          <a:blip r:embed="rId2"/>
          <a:stretch/>
        </p:blipFill>
        <p:spPr>
          <a:xfrm>
            <a:off x="-212400" y="2866680"/>
            <a:ext cx="4317120" cy="4317120"/>
          </a:xfrm>
          <a:prstGeom prst="rect">
            <a:avLst/>
          </a:prstGeom>
          <a:ln w="0">
            <a:noFill/>
          </a:ln>
        </p:spPr>
      </p:pic>
      <p:pic>
        <p:nvPicPr>
          <p:cNvPr id="1" name="Picture 3" descr=""/>
          <p:cNvPicPr/>
          <p:nvPr/>
        </p:nvPicPr>
        <p:blipFill>
          <a:blip r:embed="rId3"/>
          <a:stretch/>
        </p:blipFill>
        <p:spPr>
          <a:xfrm>
            <a:off x="0" y="0"/>
            <a:ext cx="12191760" cy="128232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43160" y="505440"/>
            <a:ext cx="10582560" cy="617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"/>
              </a:rPr>
              <a:t>Title Here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443160" y="5560560"/>
            <a:ext cx="3207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0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000" spc="-1" strike="noStrike">
                <a:solidFill>
                  <a:srgbClr val="8b8b8b"/>
                </a:solidFill>
                <a:latin typeface="Arial"/>
              </a:rPr>
              <a:t>&lt;date/time&gt;</a:t>
            </a:r>
            <a:endParaRPr b="0" lang="en-US" sz="10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43160" y="5126760"/>
            <a:ext cx="5875560" cy="4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919191"/>
                </a:solidFill>
                <a:latin typeface="Arial"/>
              </a:rPr>
              <a:t>Author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5" descr=""/>
          <p:cNvPicPr/>
          <p:nvPr/>
        </p:nvPicPr>
        <p:blipFill>
          <a:blip r:embed="rId4"/>
          <a:stretch/>
        </p:blipFill>
        <p:spPr>
          <a:xfrm>
            <a:off x="443160" y="6177960"/>
            <a:ext cx="1947960" cy="630360"/>
          </a:xfrm>
          <a:prstGeom prst="rect">
            <a:avLst/>
          </a:prstGeom>
          <a:ln w="0">
            <a:noFill/>
          </a:ln>
        </p:spPr>
      </p:pic>
      <p:pic>
        <p:nvPicPr>
          <p:cNvPr id="6" name="Picture 6" descr=""/>
          <p:cNvPicPr/>
          <p:nvPr/>
        </p:nvPicPr>
        <p:blipFill>
          <a:blip r:embed="rId5"/>
          <a:stretch/>
        </p:blipFill>
        <p:spPr>
          <a:xfrm>
            <a:off x="9511560" y="6434280"/>
            <a:ext cx="1622520" cy="272160"/>
          </a:xfrm>
          <a:prstGeom prst="rect">
            <a:avLst/>
          </a:prstGeom>
          <a:ln w="0">
            <a:noFill/>
          </a:ln>
        </p:spPr>
      </p:pic>
      <p:pic>
        <p:nvPicPr>
          <p:cNvPr id="7" name="Picture 7" descr=""/>
          <p:cNvPicPr/>
          <p:nvPr/>
        </p:nvPicPr>
        <p:blipFill>
          <a:blip r:embed="rId6"/>
          <a:stretch/>
        </p:blipFill>
        <p:spPr>
          <a:xfrm>
            <a:off x="11364840" y="6425640"/>
            <a:ext cx="505800" cy="33948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6572160" y="1720800"/>
            <a:ext cx="5619240" cy="3839760"/>
          </a:xfrm>
          <a:prstGeom prst="rect">
            <a:avLst/>
          </a:prstGeom>
          <a:solidFill>
            <a:srgbClr val="d5d5d5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icon to add picture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Click to edit Master title style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11840" y="965880"/>
            <a:ext cx="11285640" cy="5381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Edit Master text styles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657440" indent="-2858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PingFangSC-Regular"/>
              <a:buChar char="－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2"/>
          </p:nvPr>
        </p:nvSpPr>
        <p:spPr>
          <a:xfrm>
            <a:off x="411840" y="6467400"/>
            <a:ext cx="5223600" cy="311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</a:rPr>
              <a:t>&lt;footer&gt;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sldNum" idx="3"/>
          </p:nvPr>
        </p:nvSpPr>
        <p:spPr>
          <a:xfrm>
            <a:off x="5635800" y="6467400"/>
            <a:ext cx="714600" cy="30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0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94862494-A21C-45FF-9A74-6ECADA13E0D0}" type="slidenum">
              <a:rPr b="0" lang="en-US" sz="1000" spc="-1" strike="noStrike">
                <a:solidFill>
                  <a:srgbClr val="8b8b8b"/>
                </a:solidFill>
                <a:latin typeface="Arial"/>
              </a:rPr>
              <a:t>&lt;number&gt;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49" name="Straight Connector 8"/>
          <p:cNvSpPr/>
          <p:nvPr/>
        </p:nvSpPr>
        <p:spPr>
          <a:xfrm>
            <a:off x="-16200" y="735840"/>
            <a:ext cx="12207960" cy="36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0" name="Picture 7" descr=""/>
          <p:cNvPicPr/>
          <p:nvPr/>
        </p:nvPicPr>
        <p:blipFill>
          <a:blip r:embed="rId2"/>
          <a:stretch/>
        </p:blipFill>
        <p:spPr>
          <a:xfrm>
            <a:off x="10352160" y="6387480"/>
            <a:ext cx="1427760" cy="46224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wmf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8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wmf"/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3.wmf"/><Relationship Id="rId2" Type="http://schemas.openxmlformats.org/officeDocument/2006/relationships/image" Target="../media/image34.wmf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43160" y="505440"/>
            <a:ext cx="10582560" cy="617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3000" spc="-1" strike="noStrike">
                <a:solidFill>
                  <a:srgbClr val="000000"/>
                </a:solidFill>
                <a:latin typeface="Arial"/>
              </a:rPr>
              <a:t>22 GeV CEBAF Energy Upgrade – State of the Concept</a:t>
            </a:r>
            <a:endParaRPr b="0" lang="en-US" sz="3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43160" y="1720800"/>
            <a:ext cx="5875560" cy="3246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2060"/>
                </a:solidFill>
                <a:latin typeface="Arial"/>
              </a:rPr>
              <a:t>Feasibility study for additional FFA racetrack in the existing CEBAF tunnel to reach the top energy of about 22 GeV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5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dt" idx="4"/>
          </p:nvPr>
        </p:nvSpPr>
        <p:spPr>
          <a:xfrm>
            <a:off x="443160" y="5560560"/>
            <a:ext cx="3207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en-US" sz="2400" spc="-1" strike="noStrike">
                <a:latin typeface="Times New Roman"/>
              </a:defRPr>
            </a:lvl1pPr>
          </a:lstStyle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443160" y="5126760"/>
            <a:ext cx="6295320" cy="420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9000"/>
          </a:bodyPr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002060"/>
                </a:solidFill>
                <a:latin typeface="Arial"/>
              </a:rPr>
              <a:t>Alex Bogacz (first nine slides) Jay Benesch (last four)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91" name="Group 24"/>
          <p:cNvGrpSpPr/>
          <p:nvPr/>
        </p:nvGrpSpPr>
        <p:grpSpPr>
          <a:xfrm>
            <a:off x="7070400" y="1939680"/>
            <a:ext cx="4434480" cy="3751200"/>
            <a:chOff x="7070400" y="1939680"/>
            <a:chExt cx="4434480" cy="3751200"/>
          </a:xfrm>
        </p:grpSpPr>
        <p:pic>
          <p:nvPicPr>
            <p:cNvPr id="92" name="Picture 25" descr=""/>
            <p:cNvPicPr/>
            <p:nvPr/>
          </p:nvPicPr>
          <p:blipFill>
            <a:blip r:embed="rId1"/>
            <a:stretch/>
          </p:blipFill>
          <p:spPr>
            <a:xfrm>
              <a:off x="7778520" y="1939680"/>
              <a:ext cx="3709440" cy="37512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93" name="Group 26"/>
            <p:cNvGrpSpPr/>
            <p:nvPr/>
          </p:nvGrpSpPr>
          <p:grpSpPr>
            <a:xfrm>
              <a:off x="8049240" y="3992760"/>
              <a:ext cx="1640520" cy="1064880"/>
              <a:chOff x="8049240" y="3992760"/>
              <a:chExt cx="1640520" cy="1064880"/>
            </a:xfrm>
          </p:grpSpPr>
          <p:sp>
            <p:nvSpPr>
              <p:cNvPr id="94" name="Arc 37"/>
              <p:cNvSpPr/>
              <p:nvPr/>
            </p:nvSpPr>
            <p:spPr>
              <a:xfrm rot="10350600">
                <a:off x="8099280" y="4084200"/>
                <a:ext cx="1463760" cy="869760"/>
              </a:xfrm>
              <a:prstGeom prst="arc">
                <a:avLst>
                  <a:gd name="adj1" fmla="val 16464433"/>
                  <a:gd name="adj2" fmla="val 2637663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5" name="Arc 38"/>
              <p:cNvSpPr/>
              <p:nvPr/>
            </p:nvSpPr>
            <p:spPr>
              <a:xfrm rot="9586200">
                <a:off x="8646120" y="4521240"/>
                <a:ext cx="1010160" cy="373320"/>
              </a:xfrm>
              <a:prstGeom prst="arc">
                <a:avLst>
                  <a:gd name="adj1" fmla="val 15802743"/>
                  <a:gd name="adj2" fmla="val 20513079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6" name="Freeform: Shape 39"/>
              <p:cNvSpPr/>
              <p:nvPr/>
            </p:nvSpPr>
            <p:spPr>
              <a:xfrm>
                <a:off x="8397360" y="4143240"/>
                <a:ext cx="197280" cy="58680"/>
              </a:xfrm>
              <a:custGeom>
                <a:avLst/>
                <a:gdLst/>
                <a:ah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97" name="Freeform: Shape 40"/>
              <p:cNvSpPr/>
              <p:nvPr/>
            </p:nvSpPr>
            <p:spPr>
              <a:xfrm>
                <a:off x="9347760" y="4643640"/>
                <a:ext cx="339480" cy="182520"/>
              </a:xfrm>
              <a:custGeom>
                <a:avLst/>
                <a:gdLst/>
                <a:ah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98" name="Group 27"/>
            <p:cNvGrpSpPr/>
            <p:nvPr/>
          </p:nvGrpSpPr>
          <p:grpSpPr>
            <a:xfrm>
              <a:off x="9348840" y="2753640"/>
              <a:ext cx="2156040" cy="1807200"/>
              <a:chOff x="9348840" y="2753640"/>
              <a:chExt cx="2156040" cy="1807200"/>
            </a:xfrm>
          </p:grpSpPr>
          <p:sp>
            <p:nvSpPr>
              <p:cNvPr id="99" name="Arc 33"/>
              <p:cNvSpPr/>
              <p:nvPr/>
            </p:nvSpPr>
            <p:spPr>
              <a:xfrm rot="19996800">
                <a:off x="9492120" y="3115800"/>
                <a:ext cx="1868760" cy="1082520"/>
              </a:xfrm>
              <a:prstGeom prst="arc">
                <a:avLst>
                  <a:gd name="adj1" fmla="val 16183185"/>
                  <a:gd name="adj2" fmla="val 20355686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0" name="Arc 34"/>
              <p:cNvSpPr/>
              <p:nvPr/>
            </p:nvSpPr>
            <p:spPr>
              <a:xfrm rot="21396000">
                <a:off x="10245240" y="3031200"/>
                <a:ext cx="1230120" cy="811080"/>
              </a:xfrm>
              <a:prstGeom prst="arc">
                <a:avLst>
                  <a:gd name="adj1" fmla="val 17179224"/>
                  <a:gd name="adj2" fmla="val 1735560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1" name="Freeform: Shape 35"/>
              <p:cNvSpPr/>
              <p:nvPr/>
            </p:nvSpPr>
            <p:spPr>
              <a:xfrm rot="10800000">
                <a:off x="11032920" y="3669120"/>
                <a:ext cx="315720" cy="183600"/>
              </a:xfrm>
              <a:custGeom>
                <a:avLst/>
                <a:gdLst/>
                <a:ah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02" name="Freeform: Shape 36"/>
              <p:cNvSpPr/>
              <p:nvPr/>
            </p:nvSpPr>
            <p:spPr>
              <a:xfrm rot="21342600">
                <a:off x="9912960" y="3177000"/>
                <a:ext cx="297360" cy="162720"/>
              </a:xfrm>
              <a:custGeom>
                <a:avLst/>
                <a:gdLst/>
                <a:ah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03" name="Rectangle: Diagonal Corners Snipped 28"/>
            <p:cNvSpPr/>
            <p:nvPr/>
          </p:nvSpPr>
          <p:spPr>
            <a:xfrm rot="19941600">
              <a:off x="10038960" y="3160440"/>
              <a:ext cx="205200" cy="7704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4" name="Rectangle: Diagonal Corners Snipped 29"/>
            <p:cNvSpPr/>
            <p:nvPr/>
          </p:nvSpPr>
          <p:spPr>
            <a:xfrm rot="19941600">
              <a:off x="9440280" y="4685760"/>
              <a:ext cx="205200" cy="7704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5" name="TextBox 30"/>
            <p:cNvSpPr/>
            <p:nvPr/>
          </p:nvSpPr>
          <p:spPr>
            <a:xfrm rot="19834800">
              <a:off x="9411480" y="4701600"/>
              <a:ext cx="41868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900" spc="-1" strike="noStrike">
                  <a:solidFill>
                    <a:srgbClr val="7030a0"/>
                  </a:solidFill>
                  <a:latin typeface="Arial"/>
                </a:rPr>
                <a:t>TOF</a:t>
              </a:r>
              <a:endParaRPr b="0" lang="en-US" sz="900" spc="-1" strike="noStrike">
                <a:latin typeface="Arial"/>
              </a:endParaRPr>
            </a:p>
          </p:txBody>
        </p:sp>
        <p:sp>
          <p:nvSpPr>
            <p:cNvPr id="106" name="TextBox 31"/>
            <p:cNvSpPr/>
            <p:nvPr/>
          </p:nvSpPr>
          <p:spPr>
            <a:xfrm rot="20005200">
              <a:off x="10012320" y="3196440"/>
              <a:ext cx="41868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900" spc="-1" strike="noStrike">
                  <a:solidFill>
                    <a:srgbClr val="7030a0"/>
                  </a:solidFill>
                  <a:latin typeface="Arial"/>
                </a:rPr>
                <a:t>TOF</a:t>
              </a:r>
              <a:endParaRPr b="0" lang="en-US" sz="900" spc="-1" strike="noStrike">
                <a:latin typeface="Arial"/>
              </a:endParaRPr>
            </a:p>
          </p:txBody>
        </p:sp>
        <p:sp>
          <p:nvSpPr>
            <p:cNvPr id="107" name="TextBox 32"/>
            <p:cNvSpPr/>
            <p:nvPr/>
          </p:nvSpPr>
          <p:spPr>
            <a:xfrm>
              <a:off x="7070400" y="4377240"/>
              <a:ext cx="94140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1200" spc="-1" strike="noStrike">
                  <a:solidFill>
                    <a:srgbClr val="002060"/>
                  </a:solidFill>
                  <a:latin typeface="Arial"/>
                </a:rPr>
                <a:t>650 MeV  </a:t>
              </a:r>
              <a:endParaRPr b="0" lang="en-US" sz="12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Splitter status (Ryan Bodenstein plot)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3" name="Picture 5" descr=""/>
          <p:cNvPicPr/>
          <p:nvPr/>
        </p:nvPicPr>
        <p:blipFill>
          <a:blip r:embed="rId1"/>
          <a:stretch/>
        </p:blipFill>
        <p:spPr>
          <a:xfrm>
            <a:off x="857160" y="924480"/>
            <a:ext cx="10058040" cy="4613040"/>
          </a:xfrm>
          <a:prstGeom prst="rect">
            <a:avLst/>
          </a:prstGeom>
          <a:ln w="0">
            <a:noFill/>
          </a:ln>
        </p:spPr>
      </p:pic>
      <p:sp>
        <p:nvSpPr>
          <p:cNvPr id="224" name=""/>
          <p:cNvSpPr txBox="1"/>
          <p:nvPr/>
        </p:nvSpPr>
        <p:spPr>
          <a:xfrm>
            <a:off x="558000" y="5478120"/>
            <a:ext cx="10529640" cy="858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n-US" sz="1800" spc="-1" strike="noStrike">
                <a:latin typeface="Arial"/>
              </a:rPr>
              <a:t>Partial dipole layout for a splitter.  Tunnel is 3.96 m wide.  Orbit closure, optics and pathlength compensation not yet completed.   Raised floor and ramps will be required for cryomodule transport.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Talk Title Here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2037D60-43AB-40DF-A57E-8C5FD789F4B0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Reality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64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The working group does not yet have an end-to-end layout.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The emittance values previously provided are not valid as a result and will not be until there is such a layout. We don’t know how big the beam will be.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The magnets cannot be enlarged because the field is already at the limit for NdFeB.  Radiation damage may limit field more.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BD magnet has good field region sufficient for only six passes at 1100 MeV/linac.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Lower linac energy is not compatible with this design.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C100 in SL23 suffered a major helium leak, 94 MeV lost. More than 100 MeV headroom needed in each linac.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Talk Title Here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FB71223-0914-4215-9EA8-AE889B3EA0E2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Reality II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64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Extraction will take place from NE splitter to D at a half-pass below the other halls.  </a:t>
            </a:r>
            <a:r>
              <a:rPr b="0" i="1" lang="en-US" sz="2800" spc="-1" strike="noStrike">
                <a:solidFill>
                  <a:srgbClr val="000000"/>
                </a:solidFill>
                <a:latin typeface="Arial"/>
              </a:rPr>
              <a:t>If it can be managed at all.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Extraction to A/B/C will occur in SW splitter and may require physically moving magnets, aka all halls get same energy.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The permanent magnet layout can only accommodate six passes at exactly 1100 MeV/linac.  If the number of passes were reduced to five, 1000-1100 MeV/linac possible.  One might be able to stretch this so all energies 10-20 GeV are available (TBD)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IMHO, five passes with energy flexibility is better than six passes with no flexibility.  YMMV.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Electromagnet and optics designs for 22 GeV to A/B/C exist.  D will copy B.  20 GeV would reduce saturation.  See Jay’s TNs.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Talk Title Here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6F0207-30D3-41FD-A0AC-E0B0B8DA8C30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3600" spc="-1" strike="noStrike">
                <a:solidFill>
                  <a:srgbClr val="000000"/>
                </a:solidFill>
                <a:latin typeface="Calibri"/>
              </a:rPr>
              <a:t>Question for Users</a:t>
            </a:r>
            <a:endParaRPr b="0" lang="en-U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411840" y="965880"/>
            <a:ext cx="11285640" cy="5381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What is more important, 22 GeV maximum with no flexibility or 20 GeV maximum with substantial flexibility? 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FFA working group does not expect an answer today.  We would appreciate an answer by the end of the fiscal year. 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Talk Title Here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B3BFEC4-75C4-425E-AA9C-19E90ABD5DF2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ftr" idx="5"/>
          </p:nvPr>
        </p:nvSpPr>
        <p:spPr>
          <a:xfrm>
            <a:off x="411840" y="6467400"/>
            <a:ext cx="5223600" cy="311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</a:rPr>
              <a:t>22 GeV CEBAF FFA Energy Upgrade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09" name="TextBox 326"/>
          <p:cNvSpPr/>
          <p:nvPr/>
        </p:nvSpPr>
        <p:spPr>
          <a:xfrm>
            <a:off x="1832760" y="165240"/>
            <a:ext cx="6807600" cy="455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The FFA@CEBAF Collaboration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10" name="Picture 15" descr=""/>
          <p:cNvPicPr/>
          <p:nvPr/>
        </p:nvPicPr>
        <p:blipFill>
          <a:blip r:embed="rId1"/>
          <a:stretch/>
        </p:blipFill>
        <p:spPr>
          <a:xfrm>
            <a:off x="4481280" y="4847760"/>
            <a:ext cx="1203120" cy="44028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16" descr=""/>
          <p:cNvPicPr/>
          <p:nvPr/>
        </p:nvPicPr>
        <p:blipFill>
          <a:blip r:embed="rId2"/>
          <a:stretch/>
        </p:blipFill>
        <p:spPr>
          <a:xfrm>
            <a:off x="8033400" y="4755960"/>
            <a:ext cx="1652400" cy="44388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18" descr=""/>
          <p:cNvPicPr/>
          <p:nvPr/>
        </p:nvPicPr>
        <p:blipFill>
          <a:blip r:embed="rId3"/>
          <a:stretch/>
        </p:blipFill>
        <p:spPr>
          <a:xfrm>
            <a:off x="1963800" y="4736880"/>
            <a:ext cx="2045160" cy="444240"/>
          </a:xfrm>
          <a:prstGeom prst="rect">
            <a:avLst/>
          </a:prstGeom>
          <a:ln w="0">
            <a:noFill/>
          </a:ln>
        </p:spPr>
      </p:pic>
      <p:pic>
        <p:nvPicPr>
          <p:cNvPr id="113" name="Picture 10" descr=""/>
          <p:cNvPicPr/>
          <p:nvPr/>
        </p:nvPicPr>
        <p:blipFill>
          <a:blip r:embed="rId4"/>
          <a:stretch/>
        </p:blipFill>
        <p:spPr>
          <a:xfrm>
            <a:off x="6507000" y="4736880"/>
            <a:ext cx="867240" cy="507240"/>
          </a:xfrm>
          <a:prstGeom prst="rect">
            <a:avLst/>
          </a:prstGeom>
          <a:ln w="0">
            <a:noFill/>
          </a:ln>
        </p:spPr>
      </p:pic>
      <p:grpSp>
        <p:nvGrpSpPr>
          <p:cNvPr id="114" name="Group 19"/>
          <p:cNvGrpSpPr/>
          <p:nvPr/>
        </p:nvGrpSpPr>
        <p:grpSpPr>
          <a:xfrm>
            <a:off x="1004400" y="1498320"/>
            <a:ext cx="10306440" cy="2877120"/>
            <a:chOff x="1004400" y="1498320"/>
            <a:chExt cx="10306440" cy="2877120"/>
          </a:xfrm>
        </p:grpSpPr>
        <p:grpSp>
          <p:nvGrpSpPr>
            <p:cNvPr id="115" name="Group 14"/>
            <p:cNvGrpSpPr/>
            <p:nvPr/>
          </p:nvGrpSpPr>
          <p:grpSpPr>
            <a:xfrm>
              <a:off x="1004400" y="1498320"/>
              <a:ext cx="10306440" cy="2877120"/>
              <a:chOff x="1004400" y="1498320"/>
              <a:chExt cx="10306440" cy="2877120"/>
            </a:xfrm>
          </p:grpSpPr>
          <p:pic>
            <p:nvPicPr>
              <p:cNvPr id="116" name="Picture 6" descr=""/>
              <p:cNvPicPr/>
              <p:nvPr/>
            </p:nvPicPr>
            <p:blipFill>
              <a:blip r:embed="rId5"/>
              <a:stretch/>
            </p:blipFill>
            <p:spPr>
              <a:xfrm>
                <a:off x="1004400" y="1498320"/>
                <a:ext cx="10306440" cy="287712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117" name="Rectangle 7"/>
              <p:cNvSpPr/>
              <p:nvPr/>
            </p:nvSpPr>
            <p:spPr>
              <a:xfrm>
                <a:off x="2859120" y="1507680"/>
                <a:ext cx="101160" cy="291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18" name="TextBox 17"/>
            <p:cNvSpPr/>
            <p:nvPr/>
          </p:nvSpPr>
          <p:spPr>
            <a:xfrm>
              <a:off x="5580360" y="2247480"/>
              <a:ext cx="125640" cy="31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1500" spc="-1" strike="noStrike">
                  <a:solidFill>
                    <a:srgbClr val="000000"/>
                  </a:solidFill>
                  <a:latin typeface="Times New Roman"/>
                </a:rPr>
                <a:t>†</a:t>
              </a:r>
              <a:endParaRPr b="0" lang="en-US" sz="1500" spc="-1" strike="noStrike">
                <a:latin typeface="Arial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92CB82-062C-47A1-A733-41E90B73FEE8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2068200" y="210600"/>
            <a:ext cx="634788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Overview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120" name="Group 3"/>
          <p:cNvGrpSpPr/>
          <p:nvPr/>
        </p:nvGrpSpPr>
        <p:grpSpPr>
          <a:xfrm>
            <a:off x="1633320" y="1107720"/>
            <a:ext cx="8719200" cy="5074560"/>
            <a:chOff x="1633320" y="1107720"/>
            <a:chExt cx="8719200" cy="5074560"/>
          </a:xfrm>
        </p:grpSpPr>
        <p:sp>
          <p:nvSpPr>
            <p:cNvPr id="121" name="Content Placeholder 4"/>
            <p:cNvSpPr/>
            <p:nvPr/>
          </p:nvSpPr>
          <p:spPr>
            <a:xfrm>
              <a:off x="1633320" y="1107720"/>
              <a:ext cx="8719200" cy="507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marL="343080" indent="-343080">
                <a:lnSpc>
                  <a:spcPct val="11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1"/>
                </a:buBlip>
              </a:pPr>
              <a:r>
                <a:rPr b="0" lang="en-US" sz="2000" spc="-1" strike="noStrike">
                  <a:solidFill>
                    <a:srgbClr val="002060"/>
                  </a:solidFill>
                  <a:latin typeface="Arial"/>
                  <a:ea typeface="MS PGothic"/>
                </a:rPr>
                <a:t>Current baseline: 650 MeV inj + 4-pass CEBAF + 6.5-pass FFA </a:t>
              </a:r>
              <a:endParaRPr b="0" lang="en-US" sz="2000" spc="-1" strike="noStrike">
                <a:latin typeface="Arial"/>
              </a:endParaRPr>
            </a:p>
            <a:p>
              <a:pPr marL="343080" indent="-343080">
                <a:lnSpc>
                  <a:spcPct val="11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2"/>
                </a:buBlip>
              </a:pPr>
              <a:r>
                <a:rPr b="0" lang="en-US" sz="2000" spc="-1" strike="noStrike">
                  <a:solidFill>
                    <a:srgbClr val="002060"/>
                  </a:solidFill>
                  <a:latin typeface="Arial"/>
                  <a:ea typeface="MS PGothic"/>
                </a:rPr>
                <a:t>FFA Arc Architecture  –                -style</a:t>
              </a:r>
              <a:endParaRPr b="0" lang="en-US" sz="2000" spc="-1" strike="noStrike">
                <a:latin typeface="Arial"/>
              </a:endParaRPr>
            </a:p>
            <a:p>
              <a:pPr lvl="1" marL="743040" indent="-28584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112"/>
                <a:buBlip>
                  <a:blip r:embed="rId3"/>
                </a:buBlip>
              </a:pPr>
              <a:r>
                <a:rPr b="0" lang="en-US" sz="1800" spc="-1" strike="noStrike">
                  <a:solidFill>
                    <a:srgbClr val="002060"/>
                  </a:solidFill>
                  <a:latin typeface="Arial"/>
                  <a:ea typeface="MS PGothic"/>
                </a:rPr>
                <a:t>Non-scaling FFA based on high-gradient permanent magnets </a:t>
              </a:r>
              <a:endParaRPr b="0" lang="en-US" sz="1800" spc="-1" strike="noStrike">
                <a:latin typeface="Arial"/>
              </a:endParaRPr>
            </a:p>
            <a:p>
              <a:pPr lvl="1" marL="743040" indent="-28584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112"/>
                <a:buBlip>
                  <a:blip r:embed="rId4"/>
                </a:buBlip>
              </a:pPr>
              <a:r>
                <a:rPr b="0" lang="en-US" sz="1800" spc="-1" strike="noStrike">
                  <a:solidFill>
                    <a:srgbClr val="002060"/>
                  </a:solidFill>
                  <a:latin typeface="Arial"/>
                  <a:ea typeface="MS PGothic"/>
                </a:rPr>
                <a:t>650 MeV injector upgrade</a:t>
              </a:r>
              <a:endParaRPr b="0" lang="en-US" sz="1800" spc="-1" strike="noStrike"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5"/>
                </a:buBlip>
              </a:pPr>
              <a:r>
                <a:rPr b="0" lang="en-US" sz="2000" spc="-1" strike="noStrike">
                  <a:solidFill>
                    <a:srgbClr val="002060"/>
                  </a:solidFill>
                  <a:latin typeface="Arial"/>
                  <a:ea typeface="MS PGothic"/>
                </a:rPr>
                <a:t>Modified CEBAF ‘switchyard’, Arcs 1-8 and TOF correction ‘splitters’</a:t>
              </a:r>
              <a:endParaRPr b="0" lang="en-US" sz="2000" spc="-1" strike="noStrike"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6"/>
                </a:buBlip>
              </a:pPr>
              <a:r>
                <a:rPr b="0" lang="en-US" sz="2000" spc="-1" strike="noStrike">
                  <a:solidFill>
                    <a:srgbClr val="002060"/>
                  </a:solidFill>
                  <a:latin typeface="Arial"/>
                  <a:ea typeface="MS PGothic"/>
                </a:rPr>
                <a:t>Reality (Benesch)</a:t>
              </a:r>
              <a:endParaRPr b="0" lang="en-US" sz="2000" spc="-1" strike="noStrike"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7"/>
                </a:buBlip>
              </a:pPr>
              <a:r>
                <a:rPr b="0" lang="en-US" sz="2000" spc="-1" strike="noStrike">
                  <a:solidFill>
                    <a:srgbClr val="002060"/>
                  </a:solidFill>
                  <a:latin typeface="Arial"/>
                  <a:ea typeface="MS PGothic"/>
                </a:rPr>
                <a:t>Question for Users</a:t>
              </a:r>
              <a:endParaRPr b="0" lang="en-US" sz="2000" spc="-1" strike="noStrike">
                <a:latin typeface="Arial"/>
              </a:endParaRPr>
            </a:p>
            <a:p>
              <a:pPr marL="343080" indent="-343080">
                <a:lnSpc>
                  <a:spcPct val="100000"/>
                </a:lnSpc>
                <a:spcBef>
                  <a:spcPts val="451"/>
                </a:spcBef>
                <a:spcAft>
                  <a:spcPts val="451"/>
                </a:spcAft>
                <a:buSzPct val="100000"/>
                <a:buBlip>
                  <a:blip r:embed="rId8"/>
                </a:buBlip>
              </a:pPr>
              <a:endParaRPr b="0" lang="en-US" sz="2000" spc="-1" strike="noStrike">
                <a:latin typeface="Arial"/>
              </a:endParaRPr>
            </a:p>
          </p:txBody>
        </p:sp>
        <p:pic>
          <p:nvPicPr>
            <p:cNvPr id="122" name="Picture 13" descr="Logo_RR6.jpeg"/>
            <p:cNvPicPr/>
            <p:nvPr/>
          </p:nvPicPr>
          <p:blipFill>
            <a:blip r:embed="rId9"/>
            <a:stretch/>
          </p:blipFill>
          <p:spPr>
            <a:xfrm>
              <a:off x="4939560" y="1669320"/>
              <a:ext cx="857520" cy="21204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23" name="PlaceHolder 2"/>
          <p:cNvSpPr>
            <a:spLocks noGrp="1"/>
          </p:cNvSpPr>
          <p:nvPr>
            <p:ph type="ftr" idx="6"/>
          </p:nvPr>
        </p:nvSpPr>
        <p:spPr>
          <a:xfrm>
            <a:off x="1665360" y="6482160"/>
            <a:ext cx="2937960" cy="233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</a:rPr>
              <a:t>22 GeV CEBAF FFA Energy Upgrade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5891F1-118C-413E-80E2-1D74B6E0A3B2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810440" y="217800"/>
            <a:ext cx="895248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CEBAF FFA Upgrade – Baseline under Study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ftr" idx="7"/>
          </p:nvPr>
        </p:nvSpPr>
        <p:spPr>
          <a:xfrm>
            <a:off x="1665360" y="6464880"/>
            <a:ext cx="2937960" cy="233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</a:rPr>
              <a:t>22 GeV CEBAF FFA Energy Upgrade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26" name="Content Placeholder 4"/>
          <p:cNvSpPr/>
          <p:nvPr/>
        </p:nvSpPr>
        <p:spPr>
          <a:xfrm>
            <a:off x="485280" y="831240"/>
            <a:ext cx="6010560" cy="437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1"/>
              </a:buBlip>
              <a:tabLst>
                <a:tab algn="l" pos="0"/>
              </a:tabLst>
            </a:pPr>
            <a:r>
              <a:rPr b="0" lang="en-US" sz="1800" spc="-1" strike="noStrike">
                <a:solidFill>
                  <a:srgbClr val="002060"/>
                </a:solidFill>
                <a:latin typeface="Arial"/>
                <a:ea typeface="MS PGothic"/>
              </a:rPr>
              <a:t>Starting with 12 GeV CEBAF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2"/>
              </a:buBlip>
              <a:tabLst>
                <a:tab algn="l" pos="0"/>
              </a:tabLst>
            </a:pPr>
            <a:r>
              <a:rPr b="0" lang="en-US" sz="1800" spc="-1" strike="noStrike">
                <a:solidFill>
                  <a:srgbClr val="002060"/>
                </a:solidFill>
                <a:latin typeface="Arial"/>
                <a:ea typeface="MS PGothic"/>
              </a:rPr>
              <a:t>NO new SRF (1.1 GeV per linac)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3"/>
              </a:buBlip>
              <a:tabLst>
                <a:tab algn="l" pos="0"/>
              </a:tabLst>
            </a:pPr>
            <a:r>
              <a:rPr b="0" lang="en-US" sz="1800" spc="-1" strike="noStrike">
                <a:solidFill>
                  <a:srgbClr val="002060"/>
                </a:solidFill>
                <a:latin typeface="Arial"/>
                <a:ea typeface="MS PGothic"/>
              </a:rPr>
              <a:t>New 650 MeV recirculating injector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4"/>
              </a:buBlip>
              <a:tabLst>
                <a:tab algn="l" pos="0"/>
              </a:tabLst>
            </a:pPr>
            <a:r>
              <a:rPr b="0" lang="en-US" sz="1800" spc="-1" strike="noStrike">
                <a:solidFill>
                  <a:srgbClr val="002060"/>
                </a:solidFill>
                <a:latin typeface="Arial"/>
                <a:ea typeface="MS PGothic"/>
              </a:rPr>
              <a:t>Remove the highest recirculation pass (Arc 9 &amp; A) and replace them with two FFA arcs including time-of-flight chicanes aka splitters</a:t>
            </a:r>
            <a:endParaRPr b="0" lang="en-US" sz="1800" spc="-1" strike="noStrike">
              <a:latin typeface="Arial"/>
            </a:endParaRPr>
          </a:p>
          <a:p>
            <a:pPr lvl="1" marL="743040" indent="-285840">
              <a:lnSpc>
                <a:spcPct val="150000"/>
              </a:lnSpc>
              <a:spcBef>
                <a:spcPts val="901"/>
              </a:spcBef>
              <a:spcAft>
                <a:spcPts val="451"/>
              </a:spcAft>
              <a:buSzPct val="100112"/>
              <a:buBlip>
                <a:blip r:embed="rId5"/>
              </a:buBlip>
              <a:tabLst>
                <a:tab algn="l" pos="0"/>
              </a:tabLst>
            </a:pPr>
            <a:r>
              <a:rPr b="0" lang="en-US" sz="1800" spc="-1" strike="noStrike">
                <a:solidFill>
                  <a:srgbClr val="002060"/>
                </a:solidFill>
                <a:latin typeface="Arial"/>
                <a:ea typeface="MS PGothic"/>
              </a:rPr>
              <a:t>Recirculate 4 + </a:t>
            </a:r>
            <a:r>
              <a:rPr b="1" lang="en-US" sz="1800" spc="-1" strike="noStrike">
                <a:solidFill>
                  <a:srgbClr val="00b050"/>
                </a:solidFill>
                <a:latin typeface="Arial"/>
                <a:ea typeface="MS PGothic"/>
              </a:rPr>
              <a:t>6.5</a:t>
            </a:r>
            <a:r>
              <a:rPr b="0" lang="en-US" sz="1800" spc="-1" strike="noStrike">
                <a:solidFill>
                  <a:srgbClr val="002060"/>
                </a:solidFill>
                <a:latin typeface="Arial"/>
                <a:ea typeface="MS PGothic"/>
              </a:rPr>
              <a:t>  times to get to </a:t>
            </a:r>
            <a:r>
              <a:rPr b="1" lang="en-US" sz="1800" spc="-1" strike="noStrike">
                <a:solidFill>
                  <a:srgbClr val="002060"/>
                </a:solidFill>
                <a:latin typeface="Arial"/>
                <a:ea typeface="MS PGothic"/>
              </a:rPr>
              <a:t>22 GeV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127" name="Group 5"/>
          <p:cNvGrpSpPr/>
          <p:nvPr/>
        </p:nvGrpSpPr>
        <p:grpSpPr>
          <a:xfrm>
            <a:off x="6992640" y="899280"/>
            <a:ext cx="4434480" cy="3751200"/>
            <a:chOff x="6992640" y="899280"/>
            <a:chExt cx="4434480" cy="3751200"/>
          </a:xfrm>
        </p:grpSpPr>
        <p:pic>
          <p:nvPicPr>
            <p:cNvPr id="128" name="Picture 28" descr=""/>
            <p:cNvPicPr/>
            <p:nvPr/>
          </p:nvPicPr>
          <p:blipFill>
            <a:blip r:embed="rId6"/>
            <a:stretch/>
          </p:blipFill>
          <p:spPr>
            <a:xfrm>
              <a:off x="7700760" y="899280"/>
              <a:ext cx="3709440" cy="375120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29" name="Group 34"/>
            <p:cNvGrpSpPr/>
            <p:nvPr/>
          </p:nvGrpSpPr>
          <p:grpSpPr>
            <a:xfrm>
              <a:off x="7971480" y="2952360"/>
              <a:ext cx="1640880" cy="1064880"/>
              <a:chOff x="7971480" y="2952360"/>
              <a:chExt cx="1640880" cy="1064880"/>
            </a:xfrm>
          </p:grpSpPr>
          <p:sp>
            <p:nvSpPr>
              <p:cNvPr id="130" name="Arc 44"/>
              <p:cNvSpPr/>
              <p:nvPr/>
            </p:nvSpPr>
            <p:spPr>
              <a:xfrm rot="10350600">
                <a:off x="8021520" y="3043800"/>
                <a:ext cx="1463760" cy="869760"/>
              </a:xfrm>
              <a:prstGeom prst="arc">
                <a:avLst>
                  <a:gd name="adj1" fmla="val 16464433"/>
                  <a:gd name="adj2" fmla="val 2637663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1" name="Arc 45"/>
              <p:cNvSpPr/>
              <p:nvPr/>
            </p:nvSpPr>
            <p:spPr>
              <a:xfrm rot="9586200">
                <a:off x="8568720" y="3480840"/>
                <a:ext cx="1010160" cy="373320"/>
              </a:xfrm>
              <a:prstGeom prst="arc">
                <a:avLst>
                  <a:gd name="adj1" fmla="val 15802743"/>
                  <a:gd name="adj2" fmla="val 20513079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2" name="Freeform: Shape 46"/>
              <p:cNvSpPr/>
              <p:nvPr/>
            </p:nvSpPr>
            <p:spPr>
              <a:xfrm>
                <a:off x="8319600" y="3102840"/>
                <a:ext cx="197280" cy="58680"/>
              </a:xfrm>
              <a:custGeom>
                <a:avLst/>
                <a:gdLst/>
                <a:ah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3" name="Freeform: Shape 47"/>
              <p:cNvSpPr/>
              <p:nvPr/>
            </p:nvSpPr>
            <p:spPr>
              <a:xfrm>
                <a:off x="9270360" y="3603240"/>
                <a:ext cx="339480" cy="182520"/>
              </a:xfrm>
              <a:custGeom>
                <a:avLst/>
                <a:gdLst/>
                <a:ah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134" name="Group 35"/>
            <p:cNvGrpSpPr/>
            <p:nvPr/>
          </p:nvGrpSpPr>
          <p:grpSpPr>
            <a:xfrm>
              <a:off x="9271080" y="1713240"/>
              <a:ext cx="2156040" cy="1807200"/>
              <a:chOff x="9271080" y="1713240"/>
              <a:chExt cx="2156040" cy="1807200"/>
            </a:xfrm>
          </p:grpSpPr>
          <p:sp>
            <p:nvSpPr>
              <p:cNvPr id="135" name="Arc 40"/>
              <p:cNvSpPr/>
              <p:nvPr/>
            </p:nvSpPr>
            <p:spPr>
              <a:xfrm rot="19996800">
                <a:off x="9414360" y="2075400"/>
                <a:ext cx="1868760" cy="1082520"/>
              </a:xfrm>
              <a:prstGeom prst="arc">
                <a:avLst>
                  <a:gd name="adj1" fmla="val 16183185"/>
                  <a:gd name="adj2" fmla="val 20355686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6" name="Arc 41"/>
              <p:cNvSpPr/>
              <p:nvPr/>
            </p:nvSpPr>
            <p:spPr>
              <a:xfrm rot="21396000">
                <a:off x="10167480" y="1990800"/>
                <a:ext cx="1230120" cy="811080"/>
              </a:xfrm>
              <a:prstGeom prst="arc">
                <a:avLst>
                  <a:gd name="adj1" fmla="val 17179224"/>
                  <a:gd name="adj2" fmla="val 1735560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7" name="Freeform: Shape 42"/>
              <p:cNvSpPr/>
              <p:nvPr/>
            </p:nvSpPr>
            <p:spPr>
              <a:xfrm rot="10800000">
                <a:off x="10955520" y="2628720"/>
                <a:ext cx="315720" cy="183600"/>
              </a:xfrm>
              <a:custGeom>
                <a:avLst/>
                <a:gdLst/>
                <a:ahLst/>
                <a:rect l="l" t="t" r="r" b="b"/>
                <a:pathLst>
                  <a:path w="240460" h="78517">
                    <a:moveTo>
                      <a:pt x="0" y="78517"/>
                    </a:moveTo>
                    <a:cubicBezTo>
                      <a:pt x="30671" y="65431"/>
                      <a:pt x="61342" y="52345"/>
                      <a:pt x="101419" y="39259"/>
                    </a:cubicBezTo>
                    <a:cubicBezTo>
                      <a:pt x="141496" y="26173"/>
                      <a:pt x="190978" y="13086"/>
                      <a:pt x="24046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138" name="Freeform: Shape 43"/>
              <p:cNvSpPr/>
              <p:nvPr/>
            </p:nvSpPr>
            <p:spPr>
              <a:xfrm rot="21342600">
                <a:off x="9835200" y="2136600"/>
                <a:ext cx="297360" cy="162720"/>
              </a:xfrm>
              <a:custGeom>
                <a:avLst/>
                <a:gdLst/>
                <a:ahLst/>
                <a:rect l="l" t="t" r="r" b="b"/>
                <a:pathLst>
                  <a:path w="453110" h="243731">
                    <a:moveTo>
                      <a:pt x="0" y="243731"/>
                    </a:moveTo>
                    <a:cubicBezTo>
                      <a:pt x="120911" y="166713"/>
                      <a:pt x="241823" y="89696"/>
                      <a:pt x="317341" y="49074"/>
                    </a:cubicBezTo>
                    <a:cubicBezTo>
                      <a:pt x="392859" y="8452"/>
                      <a:pt x="422984" y="4226"/>
                      <a:pt x="453110" y="0"/>
                    </a:cubicBezTo>
                  </a:path>
                </a:pathLst>
              </a:cu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139" name="Rectangle: Diagonal Corners Snipped 36"/>
            <p:cNvSpPr/>
            <p:nvPr/>
          </p:nvSpPr>
          <p:spPr>
            <a:xfrm rot="19941600">
              <a:off x="9961200" y="2120040"/>
              <a:ext cx="205200" cy="7704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0" name="Rectangle: Diagonal Corners Snipped 37"/>
            <p:cNvSpPr/>
            <p:nvPr/>
          </p:nvSpPr>
          <p:spPr>
            <a:xfrm rot="19941600">
              <a:off x="9362520" y="3645360"/>
              <a:ext cx="205200" cy="7704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1" name="TextBox 38"/>
            <p:cNvSpPr/>
            <p:nvPr/>
          </p:nvSpPr>
          <p:spPr>
            <a:xfrm rot="19834800">
              <a:off x="9333720" y="3661200"/>
              <a:ext cx="41868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900" spc="-1" strike="noStrike">
                  <a:solidFill>
                    <a:srgbClr val="7030a0"/>
                  </a:solidFill>
                  <a:latin typeface="Arial"/>
                </a:rPr>
                <a:t>TOF</a:t>
              </a:r>
              <a:endParaRPr b="0" lang="en-US" sz="900" spc="-1" strike="noStrike">
                <a:latin typeface="Arial"/>
              </a:endParaRPr>
            </a:p>
          </p:txBody>
        </p:sp>
        <p:sp>
          <p:nvSpPr>
            <p:cNvPr id="142" name="TextBox 39"/>
            <p:cNvSpPr/>
            <p:nvPr/>
          </p:nvSpPr>
          <p:spPr>
            <a:xfrm rot="20005200">
              <a:off x="9934560" y="2156040"/>
              <a:ext cx="418680" cy="226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1" lang="en-US" sz="900" spc="-1" strike="noStrike">
                  <a:solidFill>
                    <a:srgbClr val="7030a0"/>
                  </a:solidFill>
                  <a:latin typeface="Arial"/>
                </a:rPr>
                <a:t>TOF</a:t>
              </a:r>
              <a:endParaRPr b="0" lang="en-US" sz="900" spc="-1" strike="noStrike">
                <a:latin typeface="Arial"/>
              </a:endParaRPr>
            </a:p>
          </p:txBody>
        </p:sp>
        <p:sp>
          <p:nvSpPr>
            <p:cNvPr id="143" name="TextBox 48"/>
            <p:cNvSpPr/>
            <p:nvPr/>
          </p:nvSpPr>
          <p:spPr>
            <a:xfrm>
              <a:off x="6992640" y="3336840"/>
              <a:ext cx="941400" cy="272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en-US" sz="1200" spc="-1" strike="noStrike">
                  <a:solidFill>
                    <a:srgbClr val="002060"/>
                  </a:solidFill>
                  <a:latin typeface="Arial"/>
                </a:rPr>
                <a:t>650 MeV  </a:t>
              </a:r>
              <a:endParaRPr b="0" lang="en-US" sz="1200" spc="-1" strike="noStrike">
                <a:latin typeface="Arial"/>
              </a:endParaRPr>
            </a:p>
          </p:txBody>
        </p:sp>
      </p:grpSp>
      <p:grpSp>
        <p:nvGrpSpPr>
          <p:cNvPr id="144" name="Group 3"/>
          <p:cNvGrpSpPr/>
          <p:nvPr/>
        </p:nvGrpSpPr>
        <p:grpSpPr>
          <a:xfrm>
            <a:off x="7084800" y="5079960"/>
            <a:ext cx="4709880" cy="1181880"/>
            <a:chOff x="7084800" y="5079960"/>
            <a:chExt cx="4709880" cy="1181880"/>
          </a:xfrm>
        </p:grpSpPr>
        <p:sp>
          <p:nvSpPr>
            <p:cNvPr id="145" name="Content Placeholder 4"/>
            <p:cNvSpPr/>
            <p:nvPr/>
          </p:nvSpPr>
          <p:spPr>
            <a:xfrm>
              <a:off x="7084800" y="5079960"/>
              <a:ext cx="4709880" cy="1181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 marL="85680">
                <a:lnSpc>
                  <a:spcPts val="1573"/>
                </a:lnSpc>
                <a:spcBef>
                  <a:spcPts val="451"/>
                </a:spcBef>
                <a:buNone/>
                <a:tabLst>
                  <a:tab algn="l" pos="0"/>
                </a:tabLst>
              </a:pPr>
              <a:r>
                <a:rPr b="1" lang="en-US" sz="1800" spc="-1" strike="noStrike">
                  <a:solidFill>
                    <a:srgbClr val="002060"/>
                  </a:solidFill>
                  <a:latin typeface="Arial"/>
                  <a:ea typeface="MS PGothic"/>
                </a:rPr>
                <a:t>Enabling Technology</a:t>
              </a:r>
              <a:r>
                <a:rPr b="0" lang="en-US" sz="1800" spc="-1" strike="noStrike">
                  <a:solidFill>
                    <a:srgbClr val="002060"/>
                  </a:solidFill>
                  <a:latin typeface="Arial"/>
                  <a:ea typeface="MS PGothic"/>
                </a:rPr>
                <a:t>:</a:t>
              </a:r>
              <a:endParaRPr b="0" lang="en-US" sz="1800" spc="-1" strike="noStrike">
                <a:latin typeface="Arial"/>
              </a:endParaRPr>
            </a:p>
            <a:p>
              <a:pPr marL="85680">
                <a:lnSpc>
                  <a:spcPct val="150000"/>
                </a:lnSpc>
                <a:spcBef>
                  <a:spcPts val="451"/>
                </a:spcBef>
                <a:buNone/>
                <a:tabLst>
                  <a:tab algn="l" pos="0"/>
                </a:tabLst>
              </a:pPr>
              <a:r>
                <a:rPr b="0" lang="en-US" sz="1800" spc="-1" strike="noStrike">
                  <a:solidFill>
                    <a:srgbClr val="002060"/>
                  </a:solidFill>
                  <a:latin typeface="Arial"/>
                  <a:ea typeface="MS PGothic"/>
                </a:rPr>
                <a:t>Novel permanent magnets,             -like used for power and cost savings</a:t>
              </a:r>
              <a:endParaRPr b="0" lang="en-US" sz="1800" spc="-1" strike="noStrike">
                <a:latin typeface="Arial"/>
              </a:endParaRPr>
            </a:p>
          </p:txBody>
        </p:sp>
        <p:pic>
          <p:nvPicPr>
            <p:cNvPr id="146" name="Picture 26" descr="Logo_RR6.jpeg"/>
            <p:cNvPicPr/>
            <p:nvPr/>
          </p:nvPicPr>
          <p:blipFill>
            <a:blip r:embed="rId7"/>
            <a:stretch/>
          </p:blipFill>
          <p:spPr>
            <a:xfrm>
              <a:off x="10074960" y="5529600"/>
              <a:ext cx="752400" cy="1692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E1415D-F48B-4DFA-9103-EA8B6AF32899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974240" y="192960"/>
            <a:ext cx="671292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FFA Arc </a:t>
            </a:r>
            <a:r>
              <a:rPr b="1" lang="en-US" sz="2400" spc="-1" strike="noStrike">
                <a:solidFill>
                  <a:srgbClr val="000000"/>
                </a:solidFill>
                <a:latin typeface="Symbol"/>
              </a:rPr>
              <a:t>-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 Compact FODO Cell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Content Placeholder 2"/>
          <p:cNvSpPr/>
          <p:nvPr/>
        </p:nvSpPr>
        <p:spPr>
          <a:xfrm>
            <a:off x="6244920" y="1591920"/>
            <a:ext cx="5236920" cy="437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30040" indent="-230040">
              <a:lnSpc>
                <a:spcPts val="2401"/>
              </a:lnSpc>
              <a:spcBef>
                <a:spcPts val="1349"/>
              </a:spcBef>
              <a:spcAft>
                <a:spcPts val="901"/>
              </a:spcAft>
              <a:buClr>
                <a:srgbClr val="1e764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060"/>
                </a:solidFill>
                <a:latin typeface="Arial"/>
              </a:rPr>
              <a:t>Large momentum acceptance FFA cell, configured with combined function magnets capable of transporting six beams with energies spanning a factor of two</a:t>
            </a:r>
            <a:endParaRPr b="0" lang="en-US" sz="1800" spc="-1" strike="noStrike">
              <a:latin typeface="Arial"/>
            </a:endParaRPr>
          </a:p>
          <a:p>
            <a:pPr marL="230040" indent="-230040">
              <a:lnSpc>
                <a:spcPts val="2401"/>
              </a:lnSpc>
              <a:spcBef>
                <a:spcPts val="1349"/>
              </a:spcBef>
              <a:spcAft>
                <a:spcPts val="901"/>
              </a:spcAft>
              <a:buClr>
                <a:srgbClr val="1e764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060"/>
                </a:solidFill>
                <a:latin typeface="Arial"/>
              </a:rPr>
              <a:t>Arc composed of 86 cells, L</a:t>
            </a:r>
            <a:r>
              <a:rPr b="0" lang="en-US" sz="1800" spc="-1" strike="noStrike" baseline="-25000">
                <a:solidFill>
                  <a:srgbClr val="002060"/>
                </a:solidFill>
                <a:latin typeface="Arial"/>
              </a:rPr>
              <a:t>cell </a:t>
            </a:r>
            <a:r>
              <a:rPr b="0" lang="en-US" sz="1800" spc="-1" strike="noStrike">
                <a:solidFill>
                  <a:srgbClr val="002060"/>
                </a:solidFill>
                <a:latin typeface="Arial"/>
              </a:rPr>
              <a:t>= 2.8 m</a:t>
            </a:r>
            <a:endParaRPr b="0" lang="en-US" sz="1800" spc="-1" strike="noStrike">
              <a:latin typeface="Arial"/>
            </a:endParaRPr>
          </a:p>
          <a:p>
            <a:pPr marL="230040" indent="-230040">
              <a:lnSpc>
                <a:spcPts val="2401"/>
              </a:lnSpc>
              <a:spcBef>
                <a:spcPts val="1349"/>
              </a:spcBef>
              <a:spcAft>
                <a:spcPts val="901"/>
              </a:spcAft>
              <a:buClr>
                <a:srgbClr val="1e764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060"/>
                </a:solidFill>
                <a:latin typeface="Arial"/>
              </a:rPr>
              <a:t>Closely spaced orbits for all six beams (~ 5 cm)</a:t>
            </a:r>
            <a:endParaRPr b="0" lang="en-US" sz="1800" spc="-1" strike="noStrike">
              <a:latin typeface="Arial"/>
            </a:endParaRPr>
          </a:p>
          <a:p>
            <a:pPr marL="230040" indent="-230040">
              <a:lnSpc>
                <a:spcPts val="2401"/>
              </a:lnSpc>
              <a:spcBef>
                <a:spcPts val="1349"/>
              </a:spcBef>
              <a:spcAft>
                <a:spcPts val="901"/>
              </a:spcAft>
              <a:buClr>
                <a:srgbClr val="1e764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060"/>
                </a:solidFill>
                <a:latin typeface="Arial"/>
              </a:rPr>
              <a:t>Low betas (~ 5 m)</a:t>
            </a:r>
            <a:endParaRPr b="0" lang="en-US" sz="1800" spc="-1" strike="noStrike">
              <a:latin typeface="Arial"/>
            </a:endParaRPr>
          </a:p>
          <a:p>
            <a:pPr marL="230040" indent="-230040">
              <a:lnSpc>
                <a:spcPts val="2401"/>
              </a:lnSpc>
              <a:spcBef>
                <a:spcPts val="1349"/>
              </a:spcBef>
              <a:spcAft>
                <a:spcPts val="901"/>
              </a:spcAft>
              <a:buClr>
                <a:srgbClr val="1e764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2060"/>
                </a:solidFill>
                <a:latin typeface="Arial"/>
              </a:rPr>
              <a:t>Extremally low dispersions (a few cm) - Virtue of combined function FFA magnets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ts val="2401"/>
              </a:lnSpc>
              <a:spcBef>
                <a:spcPts val="1349"/>
              </a:spcBef>
              <a:spcAft>
                <a:spcPts val="901"/>
              </a:spcAft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>
              <a:lnSpc>
                <a:spcPts val="2401"/>
              </a:lnSpc>
              <a:spcBef>
                <a:spcPts val="1349"/>
              </a:spcBef>
              <a:spcAft>
                <a:spcPts val="901"/>
              </a:spcAft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149" name="TextBox 66"/>
          <p:cNvSpPr/>
          <p:nvPr/>
        </p:nvSpPr>
        <p:spPr>
          <a:xfrm>
            <a:off x="4958280" y="5001120"/>
            <a:ext cx="79992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7a38c4"/>
                </a:solidFill>
                <a:latin typeface="Calibri"/>
              </a:rPr>
              <a:t>E=22.65 GeV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00b0f0"/>
                </a:solidFill>
                <a:latin typeface="Calibri"/>
              </a:rPr>
              <a:t>E=20.45 GeV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0070c0"/>
                </a:solidFill>
                <a:latin typeface="Calibri"/>
              </a:rPr>
              <a:t>E=18.25 GeV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00b050"/>
                </a:solidFill>
                <a:latin typeface="Calibri"/>
              </a:rPr>
              <a:t>E=16.05 GeV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ff0000"/>
                </a:solidFill>
                <a:latin typeface="Calibri"/>
              </a:rPr>
              <a:t>E= 13.85 GeV</a:t>
            </a:r>
            <a:endParaRPr b="0" lang="en-US" sz="9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000000"/>
                </a:solidFill>
                <a:latin typeface="Calibri"/>
              </a:rPr>
              <a:t>E=11.65 GeV</a:t>
            </a:r>
            <a:endParaRPr b="0" lang="en-US" sz="900" spc="-1" strike="noStrike">
              <a:latin typeface="Arial"/>
            </a:endParaRPr>
          </a:p>
        </p:txBody>
      </p:sp>
      <p:pic>
        <p:nvPicPr>
          <p:cNvPr id="150" name="Picture 3" descr=""/>
          <p:cNvPicPr/>
          <p:nvPr/>
        </p:nvPicPr>
        <p:blipFill>
          <a:blip r:embed="rId1"/>
          <a:stretch/>
        </p:blipFill>
        <p:spPr>
          <a:xfrm>
            <a:off x="1636920" y="1431360"/>
            <a:ext cx="3186720" cy="1607040"/>
          </a:xfrm>
          <a:prstGeom prst="rect">
            <a:avLst/>
          </a:prstGeom>
          <a:ln w="0">
            <a:noFill/>
          </a:ln>
        </p:spPr>
      </p:pic>
      <p:pic>
        <p:nvPicPr>
          <p:cNvPr id="151" name="Picture 4" descr=""/>
          <p:cNvPicPr/>
          <p:nvPr/>
        </p:nvPicPr>
        <p:blipFill>
          <a:blip r:embed="rId2"/>
          <a:stretch/>
        </p:blipFill>
        <p:spPr>
          <a:xfrm>
            <a:off x="1635840" y="2995560"/>
            <a:ext cx="3164400" cy="1276200"/>
          </a:xfrm>
          <a:prstGeom prst="rect">
            <a:avLst/>
          </a:prstGeom>
          <a:ln w="0">
            <a:noFill/>
          </a:ln>
        </p:spPr>
      </p:pic>
      <p:grpSp>
        <p:nvGrpSpPr>
          <p:cNvPr id="152" name="Group 10"/>
          <p:cNvGrpSpPr/>
          <p:nvPr/>
        </p:nvGrpSpPr>
        <p:grpSpPr>
          <a:xfrm>
            <a:off x="1773720" y="1563480"/>
            <a:ext cx="3004560" cy="4401000"/>
            <a:chOff x="1773720" y="1563480"/>
            <a:chExt cx="3004560" cy="4401000"/>
          </a:xfrm>
        </p:grpSpPr>
        <p:pic>
          <p:nvPicPr>
            <p:cNvPr id="153" name="Picture 5" descr=""/>
            <p:cNvPicPr/>
            <p:nvPr/>
          </p:nvPicPr>
          <p:blipFill>
            <a:blip r:embed="rId3"/>
            <a:stretch/>
          </p:blipFill>
          <p:spPr>
            <a:xfrm>
              <a:off x="1773720" y="4264920"/>
              <a:ext cx="3004560" cy="1276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4" name="Picture 6" descr=""/>
            <p:cNvPicPr/>
            <p:nvPr/>
          </p:nvPicPr>
          <p:blipFill>
            <a:blip r:embed="rId4"/>
            <a:stretch/>
          </p:blipFill>
          <p:spPr>
            <a:xfrm>
              <a:off x="1974240" y="5589360"/>
              <a:ext cx="2737800" cy="1605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5" name="Rectangle 72"/>
            <p:cNvSpPr/>
            <p:nvPr/>
          </p:nvSpPr>
          <p:spPr>
            <a:xfrm>
              <a:off x="2012040" y="4339440"/>
              <a:ext cx="746640" cy="102420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6" name="Rectangle 28"/>
            <p:cNvSpPr/>
            <p:nvPr/>
          </p:nvSpPr>
          <p:spPr>
            <a:xfrm>
              <a:off x="2856960" y="4341240"/>
              <a:ext cx="970920" cy="102420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7" name="Rectangle 8"/>
            <p:cNvSpPr/>
            <p:nvPr/>
          </p:nvSpPr>
          <p:spPr>
            <a:xfrm>
              <a:off x="2012760" y="5598000"/>
              <a:ext cx="746640" cy="1238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8" name="Rectangle 30"/>
            <p:cNvSpPr/>
            <p:nvPr/>
          </p:nvSpPr>
          <p:spPr>
            <a:xfrm>
              <a:off x="2856960" y="5604480"/>
              <a:ext cx="970920" cy="11268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9" name="Rectangle 31"/>
            <p:cNvSpPr/>
            <p:nvPr/>
          </p:nvSpPr>
          <p:spPr>
            <a:xfrm>
              <a:off x="3925800" y="5601960"/>
              <a:ext cx="746640" cy="1238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0" name="Rectangle 32"/>
            <p:cNvSpPr/>
            <p:nvPr/>
          </p:nvSpPr>
          <p:spPr>
            <a:xfrm>
              <a:off x="2012040" y="3051720"/>
              <a:ext cx="746640" cy="107856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1" name="Rectangle 33"/>
            <p:cNvSpPr/>
            <p:nvPr/>
          </p:nvSpPr>
          <p:spPr>
            <a:xfrm>
              <a:off x="2012040" y="1563480"/>
              <a:ext cx="746640" cy="127548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2" name="Rectangle 34"/>
            <p:cNvSpPr/>
            <p:nvPr/>
          </p:nvSpPr>
          <p:spPr>
            <a:xfrm>
              <a:off x="3891960" y="1563480"/>
              <a:ext cx="746640" cy="127548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3" name="Rectangle 35"/>
            <p:cNvSpPr/>
            <p:nvPr/>
          </p:nvSpPr>
          <p:spPr>
            <a:xfrm>
              <a:off x="3904560" y="3056760"/>
              <a:ext cx="746640" cy="107856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4" name="Rectangle 36"/>
            <p:cNvSpPr/>
            <p:nvPr/>
          </p:nvSpPr>
          <p:spPr>
            <a:xfrm>
              <a:off x="3914280" y="4341240"/>
              <a:ext cx="746640" cy="102420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5" name="Rectangle 37"/>
            <p:cNvSpPr/>
            <p:nvPr/>
          </p:nvSpPr>
          <p:spPr>
            <a:xfrm>
              <a:off x="2846520" y="3051720"/>
              <a:ext cx="970920" cy="107784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6" name="Rectangle 38"/>
            <p:cNvSpPr/>
            <p:nvPr/>
          </p:nvSpPr>
          <p:spPr>
            <a:xfrm>
              <a:off x="2836080" y="1563480"/>
              <a:ext cx="970920" cy="1275480"/>
            </a:xfrm>
            <a:prstGeom prst="rect">
              <a:avLst/>
            </a:prstGeom>
            <a:solidFill>
              <a:srgbClr val="7f7f7f">
                <a:alpha val="40000"/>
              </a:srgbClr>
            </a:solidFill>
            <a:ln>
              <a:solidFill>
                <a:srgbClr val="000000">
                  <a:alpha val="4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7" name="TextBox 9"/>
            <p:cNvSpPr/>
            <p:nvPr/>
          </p:nvSpPr>
          <p:spPr>
            <a:xfrm>
              <a:off x="2241360" y="5667480"/>
              <a:ext cx="371160" cy="29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B</a:t>
              </a:r>
              <a:r>
                <a:rPr b="0" lang="en-US" sz="1200" spc="-1" strike="noStrike" baseline="-25000">
                  <a:solidFill>
                    <a:srgbClr val="000000"/>
                  </a:solidFill>
                  <a:latin typeface="Calibri"/>
                </a:rPr>
                <a:t>F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168" name="TextBox 40"/>
            <p:cNvSpPr/>
            <p:nvPr/>
          </p:nvSpPr>
          <p:spPr>
            <a:xfrm>
              <a:off x="3204720" y="5659560"/>
              <a:ext cx="356400" cy="29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B</a:t>
              </a:r>
              <a:r>
                <a:rPr b="0" lang="en-US" sz="1200" spc="-1" strike="noStrike" baseline="-25000">
                  <a:solidFill>
                    <a:srgbClr val="000000"/>
                  </a:solidFill>
                  <a:latin typeface="Calibri"/>
                </a:rPr>
                <a:t>D</a:t>
              </a:r>
              <a:endParaRPr b="0" lang="en-US" sz="1200" spc="-1" strike="noStrike">
                <a:latin typeface="Arial"/>
              </a:endParaRPr>
            </a:p>
          </p:txBody>
        </p:sp>
        <p:sp>
          <p:nvSpPr>
            <p:cNvPr id="169" name="TextBox 41"/>
            <p:cNvSpPr/>
            <p:nvPr/>
          </p:nvSpPr>
          <p:spPr>
            <a:xfrm>
              <a:off x="4196880" y="5664600"/>
              <a:ext cx="356400" cy="29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en-US" sz="1200" spc="-1" strike="noStrike">
                  <a:solidFill>
                    <a:srgbClr val="000000"/>
                  </a:solidFill>
                  <a:latin typeface="Calibri"/>
                </a:rPr>
                <a:t>B</a:t>
              </a:r>
              <a:r>
                <a:rPr b="0" lang="en-US" sz="1200" spc="-1" strike="noStrike" baseline="-25000">
                  <a:solidFill>
                    <a:srgbClr val="000000"/>
                  </a:solidFill>
                  <a:latin typeface="Calibri"/>
                </a:rPr>
                <a:t>F</a:t>
              </a:r>
              <a:endParaRPr b="0" lang="en-US" sz="1200" spc="-1" strike="noStrike">
                <a:latin typeface="Arial"/>
              </a:endParaRPr>
            </a:p>
          </p:txBody>
        </p:sp>
      </p:grpSp>
      <p:sp>
        <p:nvSpPr>
          <p:cNvPr id="170" name="TextBox 11"/>
          <p:cNvSpPr/>
          <p:nvPr/>
        </p:nvSpPr>
        <p:spPr>
          <a:xfrm>
            <a:off x="4645440" y="1508040"/>
            <a:ext cx="60804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orbits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71" name="TextBox 45"/>
          <p:cNvSpPr/>
          <p:nvPr/>
        </p:nvSpPr>
        <p:spPr>
          <a:xfrm>
            <a:off x="4638960" y="3046680"/>
            <a:ext cx="97092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dispersions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72" name="TextBox 46"/>
          <p:cNvSpPr/>
          <p:nvPr/>
        </p:nvSpPr>
        <p:spPr>
          <a:xfrm>
            <a:off x="4661280" y="4320000"/>
            <a:ext cx="118512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beta functions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ldNum" idx="8"/>
          </p:nvPr>
        </p:nvSpPr>
        <p:spPr>
          <a:xfrm>
            <a:off x="5750640" y="6467400"/>
            <a:ext cx="535680" cy="30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0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F73DC201-A5AA-4284-9D89-0E7DE93AD516}" type="slidenum">
              <a:rPr b="0" lang="en-US" sz="1000" spc="-1" strike="noStrike">
                <a:solidFill>
                  <a:srgbClr val="8b8b8b"/>
                </a:solidFill>
                <a:latin typeface="Arial"/>
              </a:rPr>
              <a:t>1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ftr" idx="9"/>
          </p:nvPr>
        </p:nvSpPr>
        <p:spPr>
          <a:xfrm>
            <a:off x="1665360" y="6482160"/>
            <a:ext cx="2937960" cy="233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</a:rPr>
              <a:t>22 GeV CEBAF FFA Energy Upgrade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909080" y="212040"/>
            <a:ext cx="8999640" cy="365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Permanent Magnet Design – Open Mid-plane Geometry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Straight Connector 14"/>
          <p:cNvSpPr/>
          <p:nvPr/>
        </p:nvSpPr>
        <p:spPr>
          <a:xfrm flipH="1">
            <a:off x="2297160" y="4088160"/>
            <a:ext cx="272844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Straight Connector 15"/>
          <p:cNvSpPr/>
          <p:nvPr/>
        </p:nvSpPr>
        <p:spPr>
          <a:xfrm flipH="1">
            <a:off x="2297160" y="1548360"/>
            <a:ext cx="288216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Straight Connector 16"/>
          <p:cNvSpPr/>
          <p:nvPr/>
        </p:nvSpPr>
        <p:spPr>
          <a:xfrm flipV="1">
            <a:off x="2418120" y="1548360"/>
            <a:ext cx="360" cy="2539800"/>
          </a:xfrm>
          <a:prstGeom prst="line">
            <a:avLst/>
          </a:prstGeom>
          <a:ln>
            <a:solidFill>
              <a:srgbClr val="000000"/>
            </a:solidFill>
            <a:headEnd len="lg" type="triangle" w="lg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Straight Connector 17"/>
          <p:cNvSpPr/>
          <p:nvPr/>
        </p:nvSpPr>
        <p:spPr>
          <a:xfrm flipV="1">
            <a:off x="2566440" y="2620800"/>
            <a:ext cx="360" cy="1784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Straight Connector 18"/>
          <p:cNvSpPr/>
          <p:nvPr/>
        </p:nvSpPr>
        <p:spPr>
          <a:xfrm>
            <a:off x="2566440" y="4357080"/>
            <a:ext cx="2635920" cy="360"/>
          </a:xfrm>
          <a:prstGeom prst="line">
            <a:avLst/>
          </a:prstGeom>
          <a:ln>
            <a:solidFill>
              <a:srgbClr val="000000"/>
            </a:solidFill>
            <a:headEnd len="lg" type="triangle" w="lg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TextBox 19"/>
          <p:cNvSpPr/>
          <p:nvPr/>
        </p:nvSpPr>
        <p:spPr>
          <a:xfrm>
            <a:off x="3600360" y="4127760"/>
            <a:ext cx="60012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10 cm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82" name="TextBox 20"/>
          <p:cNvSpPr/>
          <p:nvPr/>
        </p:nvSpPr>
        <p:spPr>
          <a:xfrm rot="16200000">
            <a:off x="1994760" y="2756880"/>
            <a:ext cx="59976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10 cm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83" name="Straight Connector 22"/>
          <p:cNvSpPr/>
          <p:nvPr/>
        </p:nvSpPr>
        <p:spPr>
          <a:xfrm flipV="1">
            <a:off x="5209920" y="2665800"/>
            <a:ext cx="360" cy="1739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TextBox 25"/>
          <p:cNvSpPr/>
          <p:nvPr/>
        </p:nvSpPr>
        <p:spPr>
          <a:xfrm>
            <a:off x="2773800" y="4529520"/>
            <a:ext cx="1756800" cy="101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500" spc="-1" strike="noStrike">
                <a:solidFill>
                  <a:srgbClr val="002060"/>
                </a:solidFill>
                <a:latin typeface="Calibri"/>
              </a:rPr>
              <a:t>Focusing Magnet BF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G</a:t>
            </a:r>
            <a:r>
              <a:rPr b="0" lang="en-US" sz="1350" spc="-1" strike="noStrike" baseline="-25000">
                <a:solidFill>
                  <a:srgbClr val="002060"/>
                </a:solidFill>
                <a:latin typeface="Calibri"/>
              </a:rPr>
              <a:t>F</a:t>
            </a: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= -41.13 T/m</a:t>
            </a:r>
            <a:endParaRPr b="0" lang="en-US" sz="135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L</a:t>
            </a:r>
            <a:r>
              <a:rPr b="0" lang="en-US" sz="1350" spc="-1" strike="noStrike" baseline="-25000">
                <a:solidFill>
                  <a:srgbClr val="002060"/>
                </a:solidFill>
                <a:latin typeface="Calibri"/>
              </a:rPr>
              <a:t>QF</a:t>
            </a: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= 1.67 m</a:t>
            </a:r>
            <a:endParaRPr b="0" lang="en-US" sz="135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B</a:t>
            </a:r>
            <a:r>
              <a:rPr b="0" lang="en-US" sz="1350" spc="-1" strike="noStrike" baseline="-25000">
                <a:solidFill>
                  <a:srgbClr val="002060"/>
                </a:solidFill>
                <a:latin typeface="Calibri"/>
              </a:rPr>
              <a:t>F</a:t>
            </a: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= -0.812 T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85" name="TextBox 26"/>
          <p:cNvSpPr/>
          <p:nvPr/>
        </p:nvSpPr>
        <p:spPr>
          <a:xfrm>
            <a:off x="7454160" y="4530960"/>
            <a:ext cx="1977840" cy="101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500" spc="-1" strike="noStrike">
                <a:solidFill>
                  <a:srgbClr val="002060"/>
                </a:solidFill>
                <a:latin typeface="Calibri"/>
              </a:rPr>
              <a:t>Defocusing Magnet BD</a:t>
            </a:r>
            <a:endParaRPr b="0" lang="en-US" sz="15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G</a:t>
            </a:r>
            <a:r>
              <a:rPr b="0" lang="en-US" sz="1350" spc="-1" strike="noStrike" baseline="-25000">
                <a:solidFill>
                  <a:srgbClr val="002060"/>
                </a:solidFill>
                <a:latin typeface="Calibri"/>
              </a:rPr>
              <a:t>D</a:t>
            </a: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= 43.44 T/m</a:t>
            </a:r>
            <a:endParaRPr b="0" lang="en-US" sz="135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L</a:t>
            </a:r>
            <a:r>
              <a:rPr b="0" lang="en-US" sz="1350" spc="-1" strike="noStrike" baseline="-25000">
                <a:solidFill>
                  <a:srgbClr val="002060"/>
                </a:solidFill>
                <a:latin typeface="Calibri"/>
              </a:rPr>
              <a:t>BD</a:t>
            </a: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= 1.24 m</a:t>
            </a:r>
            <a:endParaRPr b="0" lang="en-US" sz="135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B</a:t>
            </a:r>
            <a:r>
              <a:rPr b="0" lang="en-US" sz="1350" spc="-1" strike="noStrike" baseline="-25000">
                <a:solidFill>
                  <a:srgbClr val="002060"/>
                </a:solidFill>
                <a:latin typeface="Calibri"/>
              </a:rPr>
              <a:t>D</a:t>
            </a:r>
            <a:r>
              <a:rPr b="0" lang="en-US" sz="1350" spc="-1" strike="noStrike">
                <a:solidFill>
                  <a:srgbClr val="002060"/>
                </a:solidFill>
                <a:latin typeface="Calibri"/>
              </a:rPr>
              <a:t>= -0.593 T</a:t>
            </a:r>
            <a:endParaRPr b="0" lang="en-US" sz="1350" spc="-1" strike="noStrike">
              <a:latin typeface="Arial"/>
            </a:endParaRPr>
          </a:p>
        </p:txBody>
      </p:sp>
      <p:pic>
        <p:nvPicPr>
          <p:cNvPr id="186" name="Picture 2" descr=""/>
          <p:cNvPicPr/>
          <p:nvPr/>
        </p:nvPicPr>
        <p:blipFill>
          <a:blip r:embed="rId1"/>
          <a:stretch/>
        </p:blipFill>
        <p:spPr>
          <a:xfrm>
            <a:off x="7399800" y="1552320"/>
            <a:ext cx="2728440" cy="2636280"/>
          </a:xfrm>
          <a:prstGeom prst="rect">
            <a:avLst/>
          </a:prstGeom>
          <a:ln w="0">
            <a:noFill/>
          </a:ln>
        </p:spPr>
      </p:pic>
      <p:pic>
        <p:nvPicPr>
          <p:cNvPr id="187" name="Picture 3" descr=""/>
          <p:cNvPicPr/>
          <p:nvPr/>
        </p:nvPicPr>
        <p:blipFill>
          <a:blip r:embed="rId2"/>
          <a:stretch/>
        </p:blipFill>
        <p:spPr>
          <a:xfrm>
            <a:off x="2468880" y="1527120"/>
            <a:ext cx="2786400" cy="2600280"/>
          </a:xfrm>
          <a:prstGeom prst="rect">
            <a:avLst/>
          </a:prstGeom>
          <a:ln w="0">
            <a:noFill/>
          </a:ln>
        </p:spPr>
      </p:pic>
      <p:sp>
        <p:nvSpPr>
          <p:cNvPr id="188" name="Straight Connector 40"/>
          <p:cNvSpPr/>
          <p:nvPr/>
        </p:nvSpPr>
        <p:spPr>
          <a:xfrm flipH="1">
            <a:off x="7157160" y="4137840"/>
            <a:ext cx="272880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Straight Connector 41"/>
          <p:cNvSpPr/>
          <p:nvPr/>
        </p:nvSpPr>
        <p:spPr>
          <a:xfrm flipH="1">
            <a:off x="7157160" y="1598040"/>
            <a:ext cx="2882520" cy="36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Straight Connector 42"/>
          <p:cNvSpPr/>
          <p:nvPr/>
        </p:nvSpPr>
        <p:spPr>
          <a:xfrm flipV="1">
            <a:off x="7278480" y="1598040"/>
            <a:ext cx="360" cy="2539800"/>
          </a:xfrm>
          <a:prstGeom prst="line">
            <a:avLst/>
          </a:prstGeom>
          <a:ln>
            <a:solidFill>
              <a:srgbClr val="000000"/>
            </a:solidFill>
            <a:headEnd len="lg" type="triangle" w="lg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Straight Connector 43"/>
          <p:cNvSpPr/>
          <p:nvPr/>
        </p:nvSpPr>
        <p:spPr>
          <a:xfrm flipV="1">
            <a:off x="7426800" y="2670480"/>
            <a:ext cx="360" cy="1784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Straight Connector 44"/>
          <p:cNvSpPr/>
          <p:nvPr/>
        </p:nvSpPr>
        <p:spPr>
          <a:xfrm>
            <a:off x="7426800" y="4406760"/>
            <a:ext cx="2635920" cy="360"/>
          </a:xfrm>
          <a:prstGeom prst="line">
            <a:avLst/>
          </a:prstGeom>
          <a:ln>
            <a:solidFill>
              <a:srgbClr val="000000"/>
            </a:solidFill>
            <a:headEnd len="lg" type="triangle" w="lg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TextBox 45"/>
          <p:cNvSpPr/>
          <p:nvPr/>
        </p:nvSpPr>
        <p:spPr>
          <a:xfrm>
            <a:off x="8460720" y="4177440"/>
            <a:ext cx="60012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10 cm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94" name="TextBox 46"/>
          <p:cNvSpPr/>
          <p:nvPr/>
        </p:nvSpPr>
        <p:spPr>
          <a:xfrm rot="16200000">
            <a:off x="6855120" y="2806920"/>
            <a:ext cx="599760" cy="29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10 cm</a:t>
            </a:r>
            <a:endParaRPr b="0" lang="en-US" sz="1350" spc="-1" strike="noStrike">
              <a:latin typeface="Arial"/>
            </a:endParaRPr>
          </a:p>
        </p:txBody>
      </p:sp>
      <p:sp>
        <p:nvSpPr>
          <p:cNvPr id="195" name="Straight Connector 47"/>
          <p:cNvSpPr/>
          <p:nvPr/>
        </p:nvSpPr>
        <p:spPr>
          <a:xfrm flipV="1">
            <a:off x="10070280" y="2715480"/>
            <a:ext cx="360" cy="1739520"/>
          </a:xfrm>
          <a:prstGeom prst="line">
            <a:avLst/>
          </a:prstGeom>
          <a:ln>
            <a:solidFill>
              <a:srgbClr val="be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PlaceHolder 2"/>
          <p:cNvSpPr>
            <a:spLocks noGrp="1"/>
          </p:cNvSpPr>
          <p:nvPr>
            <p:ph type="sldNum" idx="10"/>
          </p:nvPr>
        </p:nvSpPr>
        <p:spPr>
          <a:xfrm>
            <a:off x="5750640" y="6467400"/>
            <a:ext cx="535680" cy="30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0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D46A0C14-6AB6-449B-9FE3-47DA3932A03D}" type="slidenum">
              <a:rPr b="0" lang="en-US" sz="1000" spc="-1" strike="noStrike">
                <a:solidFill>
                  <a:srgbClr val="8b8b8b"/>
                </a:solidFill>
                <a:latin typeface="Arial"/>
              </a:rPr>
              <a:t>1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ftr" idx="11"/>
          </p:nvPr>
        </p:nvSpPr>
        <p:spPr>
          <a:xfrm>
            <a:off x="1665360" y="6482160"/>
            <a:ext cx="2937960" cy="233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</a:rPr>
              <a:t>22 GeV CEBAF FFA Energy Upgrade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ftr" idx="12"/>
          </p:nvPr>
        </p:nvSpPr>
        <p:spPr>
          <a:xfrm>
            <a:off x="411840" y="6467400"/>
            <a:ext cx="5223600" cy="311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</a:rPr>
              <a:t>22 GeV CEBAF FFA Energy Upgrade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199" name="TextBox 326"/>
          <p:cNvSpPr/>
          <p:nvPr/>
        </p:nvSpPr>
        <p:spPr>
          <a:xfrm>
            <a:off x="1832760" y="167760"/>
            <a:ext cx="7881120" cy="455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Injector Upgrade </a:t>
            </a:r>
            <a:r>
              <a:rPr b="1" lang="en-US" sz="2400" spc="-1" strike="noStrike">
                <a:solidFill>
                  <a:srgbClr val="000000"/>
                </a:solidFill>
                <a:latin typeface="Symbol"/>
              </a:rPr>
              <a:t>-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 650 MeV Recirculating Injector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00" name="TextBox 39"/>
          <p:cNvSpPr/>
          <p:nvPr/>
        </p:nvSpPr>
        <p:spPr>
          <a:xfrm>
            <a:off x="905760" y="1215720"/>
            <a:ext cx="3539880" cy="21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en-US" sz="1800" spc="-1" strike="noStrike">
                <a:solidFill>
                  <a:srgbClr val="002060"/>
                </a:solidFill>
                <a:latin typeface="Arial"/>
              </a:rPr>
              <a:t>With the present 123 MeV injector, the difference in the first and final pass energies in the North Linac is too large  (1:175) to effectively control the beam.</a:t>
            </a:r>
            <a:endParaRPr b="0" lang="en-US" sz="1800" spc="-1" strike="noStrike">
              <a:latin typeface="Arial"/>
            </a:endParaRPr>
          </a:p>
        </p:txBody>
      </p:sp>
      <p:grpSp>
        <p:nvGrpSpPr>
          <p:cNvPr id="201" name="Group 40"/>
          <p:cNvGrpSpPr/>
          <p:nvPr/>
        </p:nvGrpSpPr>
        <p:grpSpPr>
          <a:xfrm>
            <a:off x="943200" y="3728880"/>
            <a:ext cx="3291480" cy="2334240"/>
            <a:chOff x="943200" y="3728880"/>
            <a:chExt cx="3291480" cy="2334240"/>
          </a:xfrm>
        </p:grpSpPr>
        <p:sp>
          <p:nvSpPr>
            <p:cNvPr id="202" name="TextBox 41"/>
            <p:cNvSpPr/>
            <p:nvPr/>
          </p:nvSpPr>
          <p:spPr>
            <a:xfrm>
              <a:off x="943200" y="4327560"/>
              <a:ext cx="3291480" cy="1735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50000"/>
                </a:lnSpc>
                <a:buNone/>
              </a:pPr>
              <a:r>
                <a:rPr b="0" lang="en-US" sz="1800" spc="-1" strike="noStrike">
                  <a:solidFill>
                    <a:srgbClr val="002060"/>
                  </a:solidFill>
                  <a:latin typeface="Arial"/>
                </a:rPr>
                <a:t>650 MeV recirculating injector (3-pass) based on LERF will allow a manageable difference in energies (1:33)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203" name="Arrow: Down 42"/>
            <p:cNvSpPr/>
            <p:nvPr/>
          </p:nvSpPr>
          <p:spPr>
            <a:xfrm>
              <a:off x="2058120" y="3728880"/>
              <a:ext cx="660240" cy="333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c39be1"/>
            </a:solidFill>
            <a:ln w="0">
              <a:noFill/>
            </a:ln>
            <a:effectLst>
              <a:outerShdw algn="ctr" blurRad="57240" dir="5400000" dist="19080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dir="t" rig="threePt">
                <a:rot lat="0" lon="0" rev="1200000"/>
              </a:lightRig>
            </a:scene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/>
          </p:style>
        </p:sp>
      </p:grpSp>
      <p:pic>
        <p:nvPicPr>
          <p:cNvPr id="204" name="Picture 43" descr=""/>
          <p:cNvPicPr/>
          <p:nvPr/>
        </p:nvPicPr>
        <p:blipFill>
          <a:blip r:embed="rId1"/>
          <a:stretch/>
        </p:blipFill>
        <p:spPr>
          <a:xfrm>
            <a:off x="4520520" y="2226240"/>
            <a:ext cx="7486560" cy="221508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BA1A57-0320-45D5-9748-271477E71174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67560" y="16992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An electron/positron injector vault is required for 12 GeV e+ and 22 GeV e-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6" name="Picture 5" descr=""/>
          <p:cNvPicPr/>
          <p:nvPr/>
        </p:nvPicPr>
        <p:blipFill>
          <a:blip r:embed="rId1"/>
          <a:srcRect l="0" t="4220" r="0" b="12613"/>
          <a:stretch/>
        </p:blipFill>
        <p:spPr>
          <a:xfrm>
            <a:off x="0" y="1374120"/>
            <a:ext cx="12191760" cy="4335120"/>
          </a:xfrm>
          <a:prstGeom prst="rect">
            <a:avLst/>
          </a:prstGeom>
          <a:ln w="0">
            <a:noFill/>
          </a:ln>
        </p:spPr>
      </p:pic>
      <p:sp>
        <p:nvSpPr>
          <p:cNvPr id="207" name="Freeform 8"/>
          <p:cNvSpPr/>
          <p:nvPr/>
        </p:nvSpPr>
        <p:spPr>
          <a:xfrm>
            <a:off x="8524080" y="3422160"/>
            <a:ext cx="1392840" cy="507240"/>
          </a:xfrm>
          <a:custGeom>
            <a:avLst/>
            <a:gdLst/>
            <a:ahLst/>
            <a:rect l="l" t="t" r="r" b="b"/>
            <a:pathLst>
              <a:path w="2722962" h="1608118">
                <a:moveTo>
                  <a:pt x="0" y="0"/>
                </a:moveTo>
                <a:cubicBezTo>
                  <a:pt x="656095" y="81366"/>
                  <a:pt x="1587582" y="180796"/>
                  <a:pt x="1770167" y="231971"/>
                </a:cubicBezTo>
                <a:cubicBezTo>
                  <a:pt x="1952752" y="283146"/>
                  <a:pt x="2596964" y="372755"/>
                  <a:pt x="2719603" y="948824"/>
                </a:cubicBezTo>
                <a:cubicBezTo>
                  <a:pt x="2731005" y="1159783"/>
                  <a:pt x="2720925" y="1202803"/>
                  <a:pt x="2567513" y="1608118"/>
                </a:cubicBezTo>
              </a:path>
            </a:pathLst>
          </a:custGeom>
          <a:noFill/>
          <a:ln w="825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Straight Connector 14"/>
          <p:cNvSpPr/>
          <p:nvPr/>
        </p:nvSpPr>
        <p:spPr>
          <a:xfrm>
            <a:off x="2928960" y="4392000"/>
            <a:ext cx="6162480" cy="36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Arc 16"/>
          <p:cNvSpPr/>
          <p:nvPr/>
        </p:nvSpPr>
        <p:spPr>
          <a:xfrm rot="10800000">
            <a:off x="2247480" y="2019600"/>
            <a:ext cx="1588680" cy="2374560"/>
          </a:xfrm>
          <a:prstGeom prst="arc">
            <a:avLst>
              <a:gd name="adj1" fmla="val 16200000"/>
              <a:gd name="adj2" fmla="val 0"/>
            </a:avLst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Arc 17"/>
          <p:cNvSpPr/>
          <p:nvPr/>
        </p:nvSpPr>
        <p:spPr>
          <a:xfrm flipV="1" rot="10800000">
            <a:off x="2247480" y="2355120"/>
            <a:ext cx="1588680" cy="2162880"/>
          </a:xfrm>
          <a:prstGeom prst="arc">
            <a:avLst>
              <a:gd name="adj1" fmla="val 16200000"/>
              <a:gd name="adj2" fmla="val 0"/>
            </a:avLst>
          </a:prstGeom>
          <a:noFill/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Straight Connector 18"/>
          <p:cNvSpPr/>
          <p:nvPr/>
        </p:nvSpPr>
        <p:spPr>
          <a:xfrm>
            <a:off x="2928960" y="2333880"/>
            <a:ext cx="824760" cy="36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Straight Connector 20"/>
          <p:cNvSpPr/>
          <p:nvPr/>
        </p:nvSpPr>
        <p:spPr>
          <a:xfrm flipV="1">
            <a:off x="3753720" y="2162880"/>
            <a:ext cx="455760" cy="17100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Freeform 24"/>
          <p:cNvSpPr/>
          <p:nvPr/>
        </p:nvSpPr>
        <p:spPr>
          <a:xfrm>
            <a:off x="9091440" y="3945240"/>
            <a:ext cx="780480" cy="446400"/>
          </a:xfrm>
          <a:custGeom>
            <a:avLst/>
            <a:gdLst/>
            <a:ahLst/>
            <a:rect l="l" t="t" r="r" b="b"/>
            <a:pathLst>
              <a:path w="821410" h="419788">
                <a:moveTo>
                  <a:pt x="821410" y="0"/>
                </a:moveTo>
                <a:cubicBezTo>
                  <a:pt x="811078" y="36163"/>
                  <a:pt x="815400" y="80378"/>
                  <a:pt x="790414" y="108488"/>
                </a:cubicBezTo>
                <a:cubicBezTo>
                  <a:pt x="768707" y="132908"/>
                  <a:pt x="724610" y="121361"/>
                  <a:pt x="697424" y="139485"/>
                </a:cubicBezTo>
                <a:cubicBezTo>
                  <a:pt x="666427" y="160149"/>
                  <a:pt x="630776" y="175136"/>
                  <a:pt x="604434" y="201478"/>
                </a:cubicBezTo>
                <a:cubicBezTo>
                  <a:pt x="546387" y="259525"/>
                  <a:pt x="578732" y="241042"/>
                  <a:pt x="511444" y="263471"/>
                </a:cubicBezTo>
                <a:cubicBezTo>
                  <a:pt x="480447" y="284135"/>
                  <a:pt x="453796" y="313683"/>
                  <a:pt x="418454" y="325464"/>
                </a:cubicBezTo>
                <a:lnTo>
                  <a:pt x="232475" y="387457"/>
                </a:lnTo>
                <a:cubicBezTo>
                  <a:pt x="188049" y="402266"/>
                  <a:pt x="158368" y="414297"/>
                  <a:pt x="108488" y="418454"/>
                </a:cubicBezTo>
                <a:cubicBezTo>
                  <a:pt x="72450" y="421457"/>
                  <a:pt x="36163" y="418454"/>
                  <a:pt x="0" y="418454"/>
                </a:cubicBezTo>
              </a:path>
            </a:pathLst>
          </a:cu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TextBox 25"/>
          <p:cNvSpPr/>
          <p:nvPr/>
        </p:nvSpPr>
        <p:spPr>
          <a:xfrm>
            <a:off x="4665960" y="4553280"/>
            <a:ext cx="348516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b050"/>
                </a:solidFill>
                <a:latin typeface="Calibri"/>
              </a:rPr>
              <a:t>Existing FEL + long beam line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b050"/>
                </a:solidFill>
                <a:latin typeface="Calibri"/>
              </a:rPr>
              <a:t>123 MeV e+ for 12 GeV CEBAF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US" sz="2000" spc="-1" strike="noStrike">
                <a:solidFill>
                  <a:srgbClr val="00b050"/>
                </a:solidFill>
                <a:latin typeface="Calibri"/>
              </a:rPr>
              <a:t>650 MeV e- for Energy Upgrade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15" name="Rectangle 26"/>
          <p:cNvSpPr/>
          <p:nvPr/>
        </p:nvSpPr>
        <p:spPr>
          <a:xfrm rot="219000">
            <a:off x="7338600" y="2993400"/>
            <a:ext cx="1162080" cy="758880"/>
          </a:xfrm>
          <a:prstGeom prst="rect">
            <a:avLst/>
          </a:prstGeom>
          <a:noFill/>
          <a:ln w="635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TextBox 27"/>
          <p:cNvSpPr/>
          <p:nvPr/>
        </p:nvSpPr>
        <p:spPr>
          <a:xfrm>
            <a:off x="944640" y="5974560"/>
            <a:ext cx="10302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000000"/>
                </a:solidFill>
                <a:latin typeface="Calibri"/>
              </a:rPr>
              <a:t>Green option is presently more cost effective and provides options for staging positron and energy upgrade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ftr" idx="13"/>
          </p:nvPr>
        </p:nvSpPr>
        <p:spPr>
          <a:xfrm>
            <a:off x="1665360" y="6464880"/>
            <a:ext cx="2937960" cy="233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</a:rPr>
              <a:t>22 GeV CEBAF FFA Energy Upgrade</a:t>
            </a:r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9E8E075-C3E2-4A40-AAF1-A0D48CB6DE79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11840" y="240480"/>
            <a:ext cx="11285640" cy="4870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</a:rPr>
              <a:t>Current Baseline Design: Layout (K. Deitrick schematic)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9" name="Picture 5" descr=""/>
          <p:cNvPicPr/>
          <p:nvPr/>
        </p:nvPicPr>
        <p:blipFill>
          <a:blip r:embed="rId1"/>
          <a:stretch/>
        </p:blipFill>
        <p:spPr>
          <a:xfrm>
            <a:off x="443520" y="1527840"/>
            <a:ext cx="11304720" cy="3801960"/>
          </a:xfrm>
          <a:prstGeom prst="rect">
            <a:avLst/>
          </a:prstGeom>
          <a:ln w="0">
            <a:noFill/>
          </a:ln>
        </p:spPr>
      </p:pic>
      <p:sp>
        <p:nvSpPr>
          <p:cNvPr id="220" name="PlaceHolder 2"/>
          <p:cNvSpPr>
            <a:spLocks noGrp="1"/>
          </p:cNvSpPr>
          <p:nvPr>
            <p:ph type="sldNum" idx="14"/>
          </p:nvPr>
        </p:nvSpPr>
        <p:spPr>
          <a:xfrm>
            <a:off x="5635800" y="6467400"/>
            <a:ext cx="714600" cy="303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10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62D5F660-CE57-46F6-80F9-2B461944C263}" type="slidenum">
              <a:rPr b="0" lang="en-US" sz="1000" spc="-1" strike="noStrike">
                <a:solidFill>
                  <a:srgbClr val="8b8b8b"/>
                </a:solidFill>
                <a:latin typeface="Arial"/>
              </a:rPr>
              <a:t>1</a:t>
            </a:fld>
            <a:endParaRPr b="0" lang="en-US" sz="1000" spc="-1" strike="noStrike">
              <a:latin typeface="Times New Roman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ftr" idx="15"/>
          </p:nvPr>
        </p:nvSpPr>
        <p:spPr>
          <a:xfrm>
            <a:off x="1665360" y="6464880"/>
            <a:ext cx="2937960" cy="233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Arial"/>
              </a:rPr>
              <a:t>22 GeV CEBAF FFA Energy Upgrade</a:t>
            </a:r>
            <a:endParaRPr b="0" lang="en-US" sz="12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20407EBAA4744DB3E22E2D5259322A" ma:contentTypeVersion="4" ma:contentTypeDescription="Create a new document." ma:contentTypeScope="" ma:versionID="18edbcd4b235a34574e3983c575ee0cb">
  <xsd:schema xmlns:xsd="http://www.w3.org/2001/XMLSchema" xmlns:xs="http://www.w3.org/2001/XMLSchema" xmlns:p="http://schemas.microsoft.com/office/2006/metadata/properties" xmlns:ns2="8d24de50-05d1-4ead-956f-39ed5306b4ae" xmlns:ns3="b3d45c07-3350-48b8-8699-306b33596a2c" targetNamespace="http://schemas.microsoft.com/office/2006/metadata/properties" ma:root="true" ma:fieldsID="f42f9acb57690d5ab1c2c6a07e95cfc9" ns2:_="" ns3:_="">
    <xsd:import namespace="8d24de50-05d1-4ead-956f-39ed5306b4ae"/>
    <xsd:import namespace="b3d45c07-3350-48b8-8699-306b33596a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24de50-05d1-4ead-956f-39ed5306b4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45c07-3350-48b8-8699-306b33596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48DC37-ED74-494B-96F7-F7A1104375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4E3271-EC36-4771-85FC-7168D0B00D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24de50-05d1-4ead-956f-39ed5306b4ae"/>
    <ds:schemaRef ds:uri="b3d45c07-3350-48b8-8699-306b33596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3832</TotalTime>
  <Application>LibreOffice/7.3.6.2$Windows_X86_64 LibreOffice_project/c28ca90fd6e1a19e189fc16c05f8f8924961e12e</Application>
  <AppVersion>15.0000</AppVersion>
  <Words>541</Words>
  <Paragraphs>92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2023-02-20T23:38:38Z</dcterms:created>
  <dc:creator>Betty Jean-Pierre</dc:creator>
  <dc:description/>
  <dc:language>en-US</dc:language>
  <cp:lastModifiedBy>Jay Benesch</cp:lastModifiedBy>
  <dcterms:modified xsi:type="dcterms:W3CDTF">2023-06-08T12:32:34Z</dcterms:modified>
  <cp:revision>46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10</vt:i4>
  </property>
</Properties>
</file>