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27"/>
  </p:notesMasterIdLst>
  <p:handoutMasterIdLst>
    <p:handoutMasterId r:id="rId28"/>
  </p:handoutMasterIdLst>
  <p:sldIdLst>
    <p:sldId id="334" r:id="rId5"/>
    <p:sldId id="316" r:id="rId6"/>
    <p:sldId id="346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84967" autoAdjust="0"/>
  </p:normalViewPr>
  <p:slideViewPr>
    <p:cSldViewPr snapToGrid="0">
      <p:cViewPr varScale="1">
        <p:scale>
          <a:sx n="159" d="100"/>
          <a:sy n="159" d="100"/>
        </p:scale>
        <p:origin x="1962" y="13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94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18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01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1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08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27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9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51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99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0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73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46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45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2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16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01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15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91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9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2613991"/>
          </a:xfrm>
        </p:spPr>
        <p:txBody>
          <a:bodyPr/>
          <a:lstStyle/>
          <a:p>
            <a:r>
              <a:rPr lang="en-US" dirty="0"/>
              <a:t>the uncertainty from different Cuts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A590F5-004C-47D5-E698-E525358159ED}"/>
              </a:ext>
            </a:extLst>
          </p:cNvPr>
          <p:cNvSpPr txBox="1"/>
          <p:nvPr/>
        </p:nvSpPr>
        <p:spPr>
          <a:xfrm>
            <a:off x="1768642" y="3350795"/>
            <a:ext cx="339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Haiyun Lu</a:t>
            </a:r>
          </a:p>
          <a:p>
            <a:r>
              <a:rPr lang="en-US" dirty="0"/>
              <a:t>G14</a:t>
            </a:r>
          </a:p>
        </p:txBody>
      </p:sp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34DDF1B-D915-FC4C-6E4B-9B1C1D5D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/>
          <a:lstStyle/>
          <a:p>
            <a:pPr algn="ctr"/>
            <a:r>
              <a:rPr lang="en-US" dirty="0"/>
              <a:t>Highest W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5D643C-F97B-3796-553D-A3F4E275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0160" y="2611231"/>
            <a:ext cx="4846319" cy="3472991"/>
          </a:xfrm>
          <a:prstGeom prst="rect">
            <a:avLst/>
          </a:prstGeom>
          <a:noFill/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B48C1F7-2D15-B581-7E78-7AB39DB44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82170" y="5947961"/>
            <a:ext cx="3948609" cy="448477"/>
          </a:xfrm>
        </p:spPr>
        <p:txBody>
          <a:bodyPr/>
          <a:lstStyle/>
          <a:p>
            <a:r>
              <a:rPr lang="en-US" dirty="0"/>
              <a:t>2140 – 2220 MeV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9A6B9DA-2E91-CF69-CBA8-3B8765A12A91}"/>
              </a:ext>
            </a:extLst>
          </p:cNvPr>
          <p:cNvSpPr txBox="1">
            <a:spLocks/>
          </p:cNvSpPr>
          <p:nvPr/>
        </p:nvSpPr>
        <p:spPr>
          <a:xfrm>
            <a:off x="6096000" y="2988799"/>
            <a:ext cx="4997116" cy="2786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Results are consistent from different polarization cuts</a:t>
            </a:r>
          </a:p>
          <a:p>
            <a:r>
              <a:rPr lang="en-US" dirty="0"/>
              <a:t>Very little shift of the G values</a:t>
            </a:r>
          </a:p>
          <a:p>
            <a:r>
              <a:rPr lang="en-US" dirty="0"/>
              <a:t>The uncertainties were affected most at the lower W indicating that lower W with lower beam polarization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90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E24D3-07BE-C483-3F42-95EEE833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G from beam polarization cuts and Edge distance cut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62FCA4D-7EEE-9E3D-F691-FEFB5FB33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80160" y="1425743"/>
            <a:ext cx="4663440" cy="1305426"/>
          </a:xfrm>
        </p:spPr>
        <p:txBody>
          <a:bodyPr/>
          <a:lstStyle/>
          <a:p>
            <a:r>
              <a:rPr lang="en-US" dirty="0"/>
              <a:t>Missing momentum 180MeV</a:t>
            </a:r>
          </a:p>
          <a:p>
            <a:r>
              <a:rPr lang="en-US" dirty="0"/>
              <a:t>Beam Polarization requirements: &gt;20%</a:t>
            </a:r>
          </a:p>
          <a:p>
            <a:r>
              <a:rPr lang="en-US" dirty="0"/>
              <a:t>Edge distance selection: 0.4, 0.25, 0.2 GeV</a:t>
            </a:r>
          </a:p>
        </p:txBody>
      </p:sp>
      <p:pic>
        <p:nvPicPr>
          <p:cNvPr id="4" name="Picture 3" descr="A graph of a graph showing a number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0153405B-450C-7B6D-B61E-0AF95571C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99" y="3140241"/>
            <a:ext cx="5081362" cy="346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34DDF1B-D915-FC4C-6E4B-9B1C1D5D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/>
          <a:lstStyle/>
          <a:p>
            <a:pPr algn="ctr"/>
            <a:r>
              <a:rPr lang="en-US" dirty="0"/>
              <a:t>Lowest W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5D643C-F97B-3796-553D-A3F4E275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0160" y="2611231"/>
            <a:ext cx="4846319" cy="3472992"/>
          </a:xfrm>
          <a:prstGeom prst="rect">
            <a:avLst/>
          </a:prstGeom>
          <a:noFill/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B48C1F7-2D15-B581-7E78-7AB39DB44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82170" y="5947961"/>
            <a:ext cx="3948609" cy="448477"/>
          </a:xfrm>
        </p:spPr>
        <p:txBody>
          <a:bodyPr/>
          <a:lstStyle/>
          <a:p>
            <a:r>
              <a:rPr lang="en-US" dirty="0"/>
              <a:t>1820 – 1900 MeV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E20B26-0127-9470-36B6-82A46DEF46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56433" y="2611231"/>
            <a:ext cx="4846319" cy="3472991"/>
          </a:xfrm>
          <a:prstGeom prst="rect">
            <a:avLst/>
          </a:prstGeom>
          <a:noFill/>
        </p:spPr>
      </p:pic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2456B58-BDD4-8892-1EAE-4E5D4EF48EE0}"/>
              </a:ext>
            </a:extLst>
          </p:cNvPr>
          <p:cNvSpPr txBox="1">
            <a:spLocks/>
          </p:cNvSpPr>
          <p:nvPr/>
        </p:nvSpPr>
        <p:spPr>
          <a:xfrm>
            <a:off x="6358443" y="5947961"/>
            <a:ext cx="3948609" cy="4484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1900 – 1980 MeV</a:t>
            </a:r>
          </a:p>
        </p:txBody>
      </p:sp>
    </p:spTree>
    <p:extLst>
      <p:ext uri="{BB962C8B-B14F-4D97-AF65-F5344CB8AC3E}">
        <p14:creationId xmlns:p14="http://schemas.microsoft.com/office/powerpoint/2010/main" val="378104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34DDF1B-D915-FC4C-6E4B-9B1C1D5D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/>
          <a:lstStyle/>
          <a:p>
            <a:pPr algn="ctr"/>
            <a:r>
              <a:rPr lang="en-US" dirty="0"/>
              <a:t>Medium W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5D643C-F97B-3796-553D-A3F4E275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0160" y="2611231"/>
            <a:ext cx="4846319" cy="3472991"/>
          </a:xfrm>
          <a:prstGeom prst="rect">
            <a:avLst/>
          </a:prstGeom>
          <a:noFill/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B48C1F7-2D15-B581-7E78-7AB39DB44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82170" y="5947961"/>
            <a:ext cx="3948609" cy="448477"/>
          </a:xfrm>
        </p:spPr>
        <p:txBody>
          <a:bodyPr/>
          <a:lstStyle/>
          <a:p>
            <a:r>
              <a:rPr lang="en-US" dirty="0"/>
              <a:t>1980 – 2060 MeV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E20B26-0127-9470-36B6-82A46DEF46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56434" y="2611231"/>
            <a:ext cx="4846317" cy="3472991"/>
          </a:xfrm>
          <a:prstGeom prst="rect">
            <a:avLst/>
          </a:prstGeom>
          <a:noFill/>
        </p:spPr>
      </p:pic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2456B58-BDD4-8892-1EAE-4E5D4EF48EE0}"/>
              </a:ext>
            </a:extLst>
          </p:cNvPr>
          <p:cNvSpPr txBox="1">
            <a:spLocks/>
          </p:cNvSpPr>
          <p:nvPr/>
        </p:nvSpPr>
        <p:spPr>
          <a:xfrm>
            <a:off x="6358443" y="5947961"/>
            <a:ext cx="3948609" cy="4484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2060 – 2140 MeV</a:t>
            </a:r>
          </a:p>
        </p:txBody>
      </p:sp>
    </p:spTree>
    <p:extLst>
      <p:ext uri="{BB962C8B-B14F-4D97-AF65-F5344CB8AC3E}">
        <p14:creationId xmlns:p14="http://schemas.microsoft.com/office/powerpoint/2010/main" val="2301378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34DDF1B-D915-FC4C-6E4B-9B1C1D5D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/>
          <a:lstStyle/>
          <a:p>
            <a:pPr algn="ctr"/>
            <a:r>
              <a:rPr lang="en-US" dirty="0"/>
              <a:t>Highest W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5D643C-F97B-3796-553D-A3F4E275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0161" y="2611231"/>
            <a:ext cx="4846317" cy="3472991"/>
          </a:xfrm>
          <a:prstGeom prst="rect">
            <a:avLst/>
          </a:prstGeom>
          <a:noFill/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B48C1F7-2D15-B581-7E78-7AB39DB44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82170" y="5947961"/>
            <a:ext cx="3948609" cy="448477"/>
          </a:xfrm>
        </p:spPr>
        <p:txBody>
          <a:bodyPr/>
          <a:lstStyle/>
          <a:p>
            <a:r>
              <a:rPr lang="en-US" dirty="0"/>
              <a:t>2140 – 2220 MeV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9A6B9DA-2E91-CF69-CBA8-3B8765A12A91}"/>
              </a:ext>
            </a:extLst>
          </p:cNvPr>
          <p:cNvSpPr txBox="1">
            <a:spLocks/>
          </p:cNvSpPr>
          <p:nvPr/>
        </p:nvSpPr>
        <p:spPr>
          <a:xfrm>
            <a:off x="6096000" y="2988799"/>
            <a:ext cx="4997116" cy="2786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Results are consistent overall</a:t>
            </a:r>
          </a:p>
          <a:p>
            <a:r>
              <a:rPr lang="en-US" dirty="0"/>
              <a:t>G from edge cut is with greater uncertainty</a:t>
            </a:r>
          </a:p>
          <a:p>
            <a:r>
              <a:rPr lang="en-US" dirty="0"/>
              <a:t>G from beam pol cut moves more smoothly bin-to-bin</a:t>
            </a:r>
          </a:p>
          <a:p>
            <a:r>
              <a:rPr lang="en-US" dirty="0"/>
              <a:t>G from edge cut are “jumpy”</a:t>
            </a:r>
          </a:p>
        </p:txBody>
      </p:sp>
    </p:spTree>
    <p:extLst>
      <p:ext uri="{BB962C8B-B14F-4D97-AF65-F5344CB8AC3E}">
        <p14:creationId xmlns:p14="http://schemas.microsoft.com/office/powerpoint/2010/main" val="854662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E24D3-07BE-C483-3F42-95EEE833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Sigma From beam polarization cuts and Edge distance cut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62FCA4D-7EEE-9E3D-F691-FEFB5FB33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80160" y="1425743"/>
            <a:ext cx="4663440" cy="1305426"/>
          </a:xfrm>
        </p:spPr>
        <p:txBody>
          <a:bodyPr/>
          <a:lstStyle/>
          <a:p>
            <a:r>
              <a:rPr lang="en-US" dirty="0"/>
              <a:t>Missing momentum 180MeV</a:t>
            </a:r>
          </a:p>
          <a:p>
            <a:r>
              <a:rPr lang="en-US" dirty="0"/>
              <a:t>Beam Polarization requirements: &gt;5%</a:t>
            </a:r>
          </a:p>
          <a:p>
            <a:r>
              <a:rPr lang="en-US" dirty="0"/>
              <a:t>Edge distance selection: 0.4, 0.25, 0.2 GeV</a:t>
            </a:r>
          </a:p>
        </p:txBody>
      </p:sp>
      <p:pic>
        <p:nvPicPr>
          <p:cNvPr id="4" name="Picture 3" descr="A graph of a graph showing a number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0153405B-450C-7B6D-B61E-0AF95571C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99" y="3140241"/>
            <a:ext cx="5081362" cy="346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77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34DDF1B-D915-FC4C-6E4B-9B1C1D5D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/>
          <a:lstStyle/>
          <a:p>
            <a:pPr algn="ctr"/>
            <a:r>
              <a:rPr lang="en-US" dirty="0"/>
              <a:t>Lowest W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5D643C-F97B-3796-553D-A3F4E275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0160" y="2611231"/>
            <a:ext cx="4846319" cy="3472991"/>
          </a:xfrm>
          <a:prstGeom prst="rect">
            <a:avLst/>
          </a:prstGeom>
          <a:noFill/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B48C1F7-2D15-B581-7E78-7AB39DB44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82170" y="5947961"/>
            <a:ext cx="3948609" cy="448477"/>
          </a:xfrm>
        </p:spPr>
        <p:txBody>
          <a:bodyPr/>
          <a:lstStyle/>
          <a:p>
            <a:r>
              <a:rPr lang="en-US" dirty="0"/>
              <a:t>1820 – 1900 MeV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E20B26-0127-9470-36B6-82A46DEF46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56434" y="2611231"/>
            <a:ext cx="4846317" cy="3472991"/>
          </a:xfrm>
          <a:prstGeom prst="rect">
            <a:avLst/>
          </a:prstGeom>
          <a:noFill/>
        </p:spPr>
      </p:pic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2456B58-BDD4-8892-1EAE-4E5D4EF48EE0}"/>
              </a:ext>
            </a:extLst>
          </p:cNvPr>
          <p:cNvSpPr txBox="1">
            <a:spLocks/>
          </p:cNvSpPr>
          <p:nvPr/>
        </p:nvSpPr>
        <p:spPr>
          <a:xfrm>
            <a:off x="6358443" y="5947961"/>
            <a:ext cx="3948609" cy="4484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1900 – 1980 MeV</a:t>
            </a:r>
          </a:p>
        </p:txBody>
      </p:sp>
    </p:spTree>
    <p:extLst>
      <p:ext uri="{BB962C8B-B14F-4D97-AF65-F5344CB8AC3E}">
        <p14:creationId xmlns:p14="http://schemas.microsoft.com/office/powerpoint/2010/main" val="999111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34DDF1B-D915-FC4C-6E4B-9B1C1D5D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/>
          <a:lstStyle/>
          <a:p>
            <a:pPr algn="ctr"/>
            <a:r>
              <a:rPr lang="en-US" dirty="0"/>
              <a:t>Medium W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5D643C-F97B-3796-553D-A3F4E275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0161" y="2611231"/>
            <a:ext cx="4846317" cy="3472991"/>
          </a:xfrm>
          <a:prstGeom prst="rect">
            <a:avLst/>
          </a:prstGeom>
          <a:noFill/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B48C1F7-2D15-B581-7E78-7AB39DB44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82170" y="5947961"/>
            <a:ext cx="3948609" cy="448477"/>
          </a:xfrm>
        </p:spPr>
        <p:txBody>
          <a:bodyPr/>
          <a:lstStyle/>
          <a:p>
            <a:r>
              <a:rPr lang="en-US" dirty="0"/>
              <a:t>1980 – 2060 MeV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E20B26-0127-9470-36B6-82A46DEF46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56434" y="2611231"/>
            <a:ext cx="4846317" cy="3472990"/>
          </a:xfrm>
          <a:prstGeom prst="rect">
            <a:avLst/>
          </a:prstGeom>
          <a:noFill/>
        </p:spPr>
      </p:pic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2456B58-BDD4-8892-1EAE-4E5D4EF48EE0}"/>
              </a:ext>
            </a:extLst>
          </p:cNvPr>
          <p:cNvSpPr txBox="1">
            <a:spLocks/>
          </p:cNvSpPr>
          <p:nvPr/>
        </p:nvSpPr>
        <p:spPr>
          <a:xfrm>
            <a:off x="6358443" y="5947961"/>
            <a:ext cx="3948609" cy="4484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2060 – 2140 MeV</a:t>
            </a:r>
          </a:p>
        </p:txBody>
      </p:sp>
    </p:spTree>
    <p:extLst>
      <p:ext uri="{BB962C8B-B14F-4D97-AF65-F5344CB8AC3E}">
        <p14:creationId xmlns:p14="http://schemas.microsoft.com/office/powerpoint/2010/main" val="3878794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34DDF1B-D915-FC4C-6E4B-9B1C1D5D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/>
          <a:lstStyle/>
          <a:p>
            <a:pPr algn="ctr"/>
            <a:r>
              <a:rPr lang="en-US" dirty="0"/>
              <a:t>Highest W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5D643C-F97B-3796-553D-A3F4E275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0161" y="2611231"/>
            <a:ext cx="4846317" cy="3472990"/>
          </a:xfrm>
          <a:prstGeom prst="rect">
            <a:avLst/>
          </a:prstGeom>
          <a:noFill/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B48C1F7-2D15-B581-7E78-7AB39DB44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82170" y="5947961"/>
            <a:ext cx="3948609" cy="448477"/>
          </a:xfrm>
        </p:spPr>
        <p:txBody>
          <a:bodyPr/>
          <a:lstStyle/>
          <a:p>
            <a:r>
              <a:rPr lang="en-US" dirty="0"/>
              <a:t>2140 – 2220 MeV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9A6B9DA-2E91-CF69-CBA8-3B8765A12A91}"/>
              </a:ext>
            </a:extLst>
          </p:cNvPr>
          <p:cNvSpPr txBox="1">
            <a:spLocks/>
          </p:cNvSpPr>
          <p:nvPr/>
        </p:nvSpPr>
        <p:spPr>
          <a:xfrm>
            <a:off x="6096000" y="2988799"/>
            <a:ext cx="4997116" cy="2786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Results are consistent overall</a:t>
            </a:r>
          </a:p>
          <a:p>
            <a:r>
              <a:rPr lang="en-US" dirty="0"/>
              <a:t>Most W do not need an overall correction factor from the hypothesized “incorrectly extracted beam polarization”</a:t>
            </a:r>
          </a:p>
          <a:p>
            <a:r>
              <a:rPr lang="en-US" dirty="0"/>
              <a:t>The lowest W might need this correction factor</a:t>
            </a:r>
          </a:p>
        </p:txBody>
      </p:sp>
    </p:spTree>
    <p:extLst>
      <p:ext uri="{BB962C8B-B14F-4D97-AF65-F5344CB8AC3E}">
        <p14:creationId xmlns:p14="http://schemas.microsoft.com/office/powerpoint/2010/main" val="3898423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B890-3BB8-821F-6BEC-C8347AB1E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3B868-4395-6A10-FE83-E520740F14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beam polarization cut gives the consistent  publishable G results</a:t>
            </a:r>
          </a:p>
          <a:p>
            <a:r>
              <a:rPr lang="en-US" dirty="0"/>
              <a:t>An overall factor might be needed for the lowest W bin to correct for the inefficient reconstruction of the beam polarization</a:t>
            </a:r>
          </a:p>
          <a:p>
            <a:r>
              <a:rPr lang="en-US" dirty="0"/>
              <a:t>The results are close to final</a:t>
            </a:r>
          </a:p>
        </p:txBody>
      </p:sp>
    </p:spTree>
    <p:extLst>
      <p:ext uri="{BB962C8B-B14F-4D97-AF65-F5344CB8AC3E}">
        <p14:creationId xmlns:p14="http://schemas.microsoft.com/office/powerpoint/2010/main" val="245229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3DF-1FE9-01BE-435F-1729F4AB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</a:t>
            </a:r>
          </a:p>
        </p:txBody>
      </p:sp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B520C53E-8329-74AB-5229-BCDE630B2E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1" b="21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F7377-87AF-3A8C-539C-8A9651F5DA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30 or 15 phi bins</a:t>
            </a:r>
          </a:p>
          <a:p>
            <a:r>
              <a:rPr lang="en-US" dirty="0"/>
              <a:t>	Cuts on beam polarization</a:t>
            </a:r>
          </a:p>
          <a:p>
            <a:r>
              <a:rPr lang="en-US" dirty="0"/>
              <a:t>Polarization or Edge distance cut </a:t>
            </a:r>
          </a:p>
          <a:p>
            <a:r>
              <a:rPr lang="en-US" dirty="0"/>
              <a:t>Sigma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12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34DDF1B-D915-FC4C-6E4B-9B1C1D5D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/>
          <a:lstStyle/>
          <a:p>
            <a:pPr algn="ctr"/>
            <a:r>
              <a:rPr lang="en-US" dirty="0"/>
              <a:t>Lowest W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5D643C-F97B-3796-553D-A3F4E275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0161" y="2611231"/>
            <a:ext cx="4846317" cy="3472991"/>
          </a:xfrm>
          <a:prstGeom prst="rect">
            <a:avLst/>
          </a:prstGeom>
          <a:noFill/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B48C1F7-2D15-B581-7E78-7AB39DB44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82170" y="5947961"/>
            <a:ext cx="3948609" cy="448477"/>
          </a:xfrm>
        </p:spPr>
        <p:txBody>
          <a:bodyPr/>
          <a:lstStyle/>
          <a:p>
            <a:r>
              <a:rPr lang="en-US" dirty="0"/>
              <a:t>1820 – 1900 MeV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E20B26-0127-9470-36B6-82A46DEF46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56434" y="2611231"/>
            <a:ext cx="4846317" cy="3472990"/>
          </a:xfrm>
          <a:prstGeom prst="rect">
            <a:avLst/>
          </a:prstGeom>
          <a:noFill/>
        </p:spPr>
      </p:pic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2456B58-BDD4-8892-1EAE-4E5D4EF48EE0}"/>
              </a:ext>
            </a:extLst>
          </p:cNvPr>
          <p:cNvSpPr txBox="1">
            <a:spLocks/>
          </p:cNvSpPr>
          <p:nvPr/>
        </p:nvSpPr>
        <p:spPr>
          <a:xfrm>
            <a:off x="6358443" y="5947961"/>
            <a:ext cx="3948609" cy="4484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1900 – 1980 MeV</a:t>
            </a:r>
          </a:p>
        </p:txBody>
      </p:sp>
    </p:spTree>
    <p:extLst>
      <p:ext uri="{BB962C8B-B14F-4D97-AF65-F5344CB8AC3E}">
        <p14:creationId xmlns:p14="http://schemas.microsoft.com/office/powerpoint/2010/main" val="3698747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34DDF1B-D915-FC4C-6E4B-9B1C1D5D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/>
          <a:lstStyle/>
          <a:p>
            <a:pPr algn="ctr"/>
            <a:r>
              <a:rPr lang="en-US" dirty="0"/>
              <a:t>Medium W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5D643C-F97B-3796-553D-A3F4E275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0161" y="2611231"/>
            <a:ext cx="4846317" cy="3472990"/>
          </a:xfrm>
          <a:prstGeom prst="rect">
            <a:avLst/>
          </a:prstGeom>
          <a:noFill/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B48C1F7-2D15-B581-7E78-7AB39DB44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82170" y="5947961"/>
            <a:ext cx="3948609" cy="448477"/>
          </a:xfrm>
        </p:spPr>
        <p:txBody>
          <a:bodyPr/>
          <a:lstStyle/>
          <a:p>
            <a:r>
              <a:rPr lang="en-US" dirty="0"/>
              <a:t>1980 – 2060 MeV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E20B26-0127-9470-36B6-82A46DEF46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56434" y="2611231"/>
            <a:ext cx="4846316" cy="3472990"/>
          </a:xfrm>
          <a:prstGeom prst="rect">
            <a:avLst/>
          </a:prstGeom>
          <a:noFill/>
        </p:spPr>
      </p:pic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2456B58-BDD4-8892-1EAE-4E5D4EF48EE0}"/>
              </a:ext>
            </a:extLst>
          </p:cNvPr>
          <p:cNvSpPr txBox="1">
            <a:spLocks/>
          </p:cNvSpPr>
          <p:nvPr/>
        </p:nvSpPr>
        <p:spPr>
          <a:xfrm>
            <a:off x="6358443" y="5947961"/>
            <a:ext cx="3948609" cy="4484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2060 – 2140 MeV</a:t>
            </a:r>
          </a:p>
        </p:txBody>
      </p:sp>
    </p:spTree>
    <p:extLst>
      <p:ext uri="{BB962C8B-B14F-4D97-AF65-F5344CB8AC3E}">
        <p14:creationId xmlns:p14="http://schemas.microsoft.com/office/powerpoint/2010/main" val="1773142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34DDF1B-D915-FC4C-6E4B-9B1C1D5D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/>
          <a:lstStyle/>
          <a:p>
            <a:pPr algn="ctr"/>
            <a:r>
              <a:rPr lang="en-US" dirty="0"/>
              <a:t>Highest W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5D643C-F97B-3796-553D-A3F4E275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0161" y="2611231"/>
            <a:ext cx="4846316" cy="3472990"/>
          </a:xfrm>
          <a:prstGeom prst="rect">
            <a:avLst/>
          </a:prstGeom>
          <a:noFill/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B48C1F7-2D15-B581-7E78-7AB39DB44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82170" y="5947961"/>
            <a:ext cx="3948609" cy="448477"/>
          </a:xfrm>
        </p:spPr>
        <p:txBody>
          <a:bodyPr/>
          <a:lstStyle/>
          <a:p>
            <a:r>
              <a:rPr lang="en-US" dirty="0"/>
              <a:t>2140 – 2220 MeV</a:t>
            </a:r>
          </a:p>
        </p:txBody>
      </p:sp>
    </p:spTree>
    <p:extLst>
      <p:ext uri="{BB962C8B-B14F-4D97-AF65-F5344CB8AC3E}">
        <p14:creationId xmlns:p14="http://schemas.microsoft.com/office/powerpoint/2010/main" val="405006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E24D3-07BE-C483-3F42-95EEE833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Different Phi Binning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62FCA4D-7EEE-9E3D-F691-FEFB5FB33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80160" y="1425742"/>
            <a:ext cx="4663440" cy="4851234"/>
          </a:xfrm>
        </p:spPr>
        <p:txBody>
          <a:bodyPr/>
          <a:lstStyle/>
          <a:p>
            <a:r>
              <a:rPr lang="en-US" dirty="0"/>
              <a:t>Missing momentum 180MeV and Beam Polarization &gt; 5%</a:t>
            </a:r>
          </a:p>
          <a:p>
            <a:r>
              <a:rPr lang="en-US" dirty="0"/>
              <a:t>Same Data, different binning of 15 and 30</a:t>
            </a:r>
          </a:p>
          <a:p>
            <a:r>
              <a:rPr lang="en-US" dirty="0"/>
              <a:t>Compare G from 15 and 30 bins</a:t>
            </a:r>
          </a:p>
          <a:p>
            <a:r>
              <a:rPr lang="en-US" dirty="0"/>
              <a:t>No significant difference observed (almost identical)</a:t>
            </a:r>
          </a:p>
        </p:txBody>
      </p:sp>
    </p:spTree>
    <p:extLst>
      <p:ext uri="{BB962C8B-B14F-4D97-AF65-F5344CB8AC3E}">
        <p14:creationId xmlns:p14="http://schemas.microsoft.com/office/powerpoint/2010/main" val="71966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34DDF1B-D915-FC4C-6E4B-9B1C1D5D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/>
          <a:lstStyle/>
          <a:p>
            <a:pPr algn="ctr"/>
            <a:r>
              <a:rPr lang="en-US" dirty="0"/>
              <a:t>Lowest W</a:t>
            </a:r>
          </a:p>
        </p:txBody>
      </p:sp>
      <p:pic>
        <p:nvPicPr>
          <p:cNvPr id="22" name="Picture 21" descr="A graph of a graph&#10;&#10;Description automatically generated">
            <a:extLst>
              <a:ext uri="{FF2B5EF4-FFF2-40B4-BE49-F238E27FC236}">
                <a16:creationId xmlns:a16="http://schemas.microsoft.com/office/drawing/2014/main" id="{295D643C-F97B-3796-553D-A3F4E275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2609110"/>
            <a:ext cx="4846320" cy="3477234"/>
          </a:xfrm>
          <a:prstGeom prst="rect">
            <a:avLst/>
          </a:prstGeom>
          <a:noFill/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B48C1F7-2D15-B581-7E78-7AB39DB44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82170" y="5947961"/>
            <a:ext cx="3948609" cy="448477"/>
          </a:xfrm>
        </p:spPr>
        <p:txBody>
          <a:bodyPr/>
          <a:lstStyle/>
          <a:p>
            <a:r>
              <a:rPr lang="en-US" dirty="0"/>
              <a:t>1820 – 1900 MeV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E20B26-0127-9470-36B6-82A46DEF46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56433" y="2611231"/>
            <a:ext cx="4846320" cy="3472992"/>
          </a:xfrm>
          <a:prstGeom prst="rect">
            <a:avLst/>
          </a:prstGeom>
          <a:noFill/>
        </p:spPr>
      </p:pic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2456B58-BDD4-8892-1EAE-4E5D4EF48EE0}"/>
              </a:ext>
            </a:extLst>
          </p:cNvPr>
          <p:cNvSpPr txBox="1">
            <a:spLocks/>
          </p:cNvSpPr>
          <p:nvPr/>
        </p:nvSpPr>
        <p:spPr>
          <a:xfrm>
            <a:off x="6358443" y="5947961"/>
            <a:ext cx="3948609" cy="4484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1900 – 1980 MeV</a:t>
            </a:r>
          </a:p>
        </p:txBody>
      </p:sp>
    </p:spTree>
    <p:extLst>
      <p:ext uri="{BB962C8B-B14F-4D97-AF65-F5344CB8AC3E}">
        <p14:creationId xmlns:p14="http://schemas.microsoft.com/office/powerpoint/2010/main" val="358477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34DDF1B-D915-FC4C-6E4B-9B1C1D5D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/>
          <a:lstStyle/>
          <a:p>
            <a:pPr algn="ctr"/>
            <a:r>
              <a:rPr lang="en-US" dirty="0"/>
              <a:t>Medium W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5D643C-F97B-3796-553D-A3F4E275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0160" y="2611231"/>
            <a:ext cx="4846320" cy="3472992"/>
          </a:xfrm>
          <a:prstGeom prst="rect">
            <a:avLst/>
          </a:prstGeom>
          <a:noFill/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B48C1F7-2D15-B581-7E78-7AB39DB44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82170" y="5947961"/>
            <a:ext cx="3948609" cy="448477"/>
          </a:xfrm>
        </p:spPr>
        <p:txBody>
          <a:bodyPr/>
          <a:lstStyle/>
          <a:p>
            <a:r>
              <a:rPr lang="en-US" dirty="0"/>
              <a:t>1980 – 2060 MeV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E20B26-0127-9470-36B6-82A46DEF46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56433" y="2611231"/>
            <a:ext cx="4846319" cy="3472992"/>
          </a:xfrm>
          <a:prstGeom prst="rect">
            <a:avLst/>
          </a:prstGeom>
          <a:noFill/>
        </p:spPr>
      </p:pic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2456B58-BDD4-8892-1EAE-4E5D4EF48EE0}"/>
              </a:ext>
            </a:extLst>
          </p:cNvPr>
          <p:cNvSpPr txBox="1">
            <a:spLocks/>
          </p:cNvSpPr>
          <p:nvPr/>
        </p:nvSpPr>
        <p:spPr>
          <a:xfrm>
            <a:off x="6358443" y="5947961"/>
            <a:ext cx="3948609" cy="4484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2060 – 2140 MeV</a:t>
            </a:r>
          </a:p>
        </p:txBody>
      </p:sp>
    </p:spTree>
    <p:extLst>
      <p:ext uri="{BB962C8B-B14F-4D97-AF65-F5344CB8AC3E}">
        <p14:creationId xmlns:p14="http://schemas.microsoft.com/office/powerpoint/2010/main" val="77481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34DDF1B-D915-FC4C-6E4B-9B1C1D5D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/>
          <a:lstStyle/>
          <a:p>
            <a:pPr algn="ctr"/>
            <a:r>
              <a:rPr lang="en-US" dirty="0"/>
              <a:t>Highest W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5D643C-F97B-3796-553D-A3F4E275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0160" y="2611231"/>
            <a:ext cx="4846319" cy="3472992"/>
          </a:xfrm>
          <a:prstGeom prst="rect">
            <a:avLst/>
          </a:prstGeom>
          <a:noFill/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B48C1F7-2D15-B581-7E78-7AB39DB44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82170" y="5947961"/>
            <a:ext cx="3948609" cy="448477"/>
          </a:xfrm>
        </p:spPr>
        <p:txBody>
          <a:bodyPr/>
          <a:lstStyle/>
          <a:p>
            <a:r>
              <a:rPr lang="en-US" dirty="0"/>
              <a:t>2140 – 2220 MeV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9A6B9DA-2E91-CF69-CBA8-3B8765A12A91}"/>
              </a:ext>
            </a:extLst>
          </p:cNvPr>
          <p:cNvSpPr txBox="1">
            <a:spLocks/>
          </p:cNvSpPr>
          <p:nvPr/>
        </p:nvSpPr>
        <p:spPr>
          <a:xfrm>
            <a:off x="6096000" y="2988799"/>
            <a:ext cx="4997116" cy="2786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Almost identical from different binning when the statistics is great enough</a:t>
            </a:r>
          </a:p>
          <a:p>
            <a:r>
              <a:rPr lang="en-US" dirty="0"/>
              <a:t>As expected, when the binning is in a “sweet zone”, the results are independent</a:t>
            </a:r>
          </a:p>
          <a:p>
            <a:r>
              <a:rPr lang="en-US" dirty="0"/>
              <a:t>Binning will not be mentioned in the following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0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E24D3-07BE-C483-3F42-95EEE833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different beam polarization cuts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62FCA4D-7EEE-9E3D-F691-FEFB5FB33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80160" y="1425742"/>
            <a:ext cx="4663440" cy="4851234"/>
          </a:xfrm>
        </p:spPr>
        <p:txBody>
          <a:bodyPr/>
          <a:lstStyle/>
          <a:p>
            <a:r>
              <a:rPr lang="en-US" dirty="0"/>
              <a:t>Missing momentum 180MeV</a:t>
            </a:r>
          </a:p>
          <a:p>
            <a:r>
              <a:rPr lang="en-US" dirty="0"/>
              <a:t>Beam Polarization requirements: &gt;5%, &gt;10%, &gt;15%, &gt;20%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5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34DDF1B-D915-FC4C-6E4B-9B1C1D5D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/>
          <a:lstStyle/>
          <a:p>
            <a:pPr algn="ctr"/>
            <a:r>
              <a:rPr lang="en-US" dirty="0"/>
              <a:t>Lowest W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5D643C-F97B-3796-553D-A3F4E275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0160" y="2611231"/>
            <a:ext cx="4846320" cy="3472992"/>
          </a:xfrm>
          <a:prstGeom prst="rect">
            <a:avLst/>
          </a:prstGeom>
          <a:noFill/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B48C1F7-2D15-B581-7E78-7AB39DB44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82170" y="5947961"/>
            <a:ext cx="3948609" cy="448477"/>
          </a:xfrm>
        </p:spPr>
        <p:txBody>
          <a:bodyPr/>
          <a:lstStyle/>
          <a:p>
            <a:r>
              <a:rPr lang="en-US" dirty="0"/>
              <a:t>1820 – 1900 MeV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E20B26-0127-9470-36B6-82A46DEF46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56433" y="2611231"/>
            <a:ext cx="4846319" cy="3472992"/>
          </a:xfrm>
          <a:prstGeom prst="rect">
            <a:avLst/>
          </a:prstGeom>
          <a:noFill/>
        </p:spPr>
      </p:pic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2456B58-BDD4-8892-1EAE-4E5D4EF48EE0}"/>
              </a:ext>
            </a:extLst>
          </p:cNvPr>
          <p:cNvSpPr txBox="1">
            <a:spLocks/>
          </p:cNvSpPr>
          <p:nvPr/>
        </p:nvSpPr>
        <p:spPr>
          <a:xfrm>
            <a:off x="6358443" y="5947961"/>
            <a:ext cx="3948609" cy="4484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1900 – 1980 MeV</a:t>
            </a:r>
          </a:p>
        </p:txBody>
      </p:sp>
    </p:spTree>
    <p:extLst>
      <p:ext uri="{BB962C8B-B14F-4D97-AF65-F5344CB8AC3E}">
        <p14:creationId xmlns:p14="http://schemas.microsoft.com/office/powerpoint/2010/main" val="108739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34DDF1B-D915-FC4C-6E4B-9B1C1D5D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/>
          <a:lstStyle/>
          <a:p>
            <a:pPr algn="ctr"/>
            <a:r>
              <a:rPr lang="en-US" dirty="0"/>
              <a:t>Medium W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5D643C-F97B-3796-553D-A3F4E2754B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0160" y="2611231"/>
            <a:ext cx="4846319" cy="3472992"/>
          </a:xfrm>
          <a:prstGeom prst="rect">
            <a:avLst/>
          </a:prstGeom>
          <a:noFill/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B48C1F7-2D15-B581-7E78-7AB39DB44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82170" y="5947961"/>
            <a:ext cx="3948609" cy="448477"/>
          </a:xfrm>
        </p:spPr>
        <p:txBody>
          <a:bodyPr/>
          <a:lstStyle/>
          <a:p>
            <a:r>
              <a:rPr lang="en-US" dirty="0"/>
              <a:t>1980 – 2060 MeV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E20B26-0127-9470-36B6-82A46DEF46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56433" y="2611231"/>
            <a:ext cx="4846319" cy="3472991"/>
          </a:xfrm>
          <a:prstGeom prst="rect">
            <a:avLst/>
          </a:prstGeom>
          <a:noFill/>
        </p:spPr>
      </p:pic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2456B58-BDD4-8892-1EAE-4E5D4EF48EE0}"/>
              </a:ext>
            </a:extLst>
          </p:cNvPr>
          <p:cNvSpPr txBox="1">
            <a:spLocks/>
          </p:cNvSpPr>
          <p:nvPr/>
        </p:nvSpPr>
        <p:spPr>
          <a:xfrm>
            <a:off x="6358443" y="5947961"/>
            <a:ext cx="3948609" cy="4484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2060 – 2140 MeV</a:t>
            </a:r>
          </a:p>
        </p:txBody>
      </p:sp>
    </p:spTree>
    <p:extLst>
      <p:ext uri="{BB962C8B-B14F-4D97-AF65-F5344CB8AC3E}">
        <p14:creationId xmlns:p14="http://schemas.microsoft.com/office/powerpoint/2010/main" val="287274317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{3E898C24-DA61-490E-B328-DDFE15339FEF}tf89338750_win32</Template>
  <TotalTime>62</TotalTime>
  <Words>463</Words>
  <Application>Microsoft Office PowerPoint</Application>
  <PresentationFormat>Widescreen</PresentationFormat>
  <Paragraphs>102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Univers</vt:lpstr>
      <vt:lpstr>GradientVTI</vt:lpstr>
      <vt:lpstr>the uncertainty from different Cuts </vt:lpstr>
      <vt:lpstr>Section</vt:lpstr>
      <vt:lpstr>Effects of Different Phi Binning</vt:lpstr>
      <vt:lpstr>Lowest W</vt:lpstr>
      <vt:lpstr>Medium W</vt:lpstr>
      <vt:lpstr>Highest W</vt:lpstr>
      <vt:lpstr>Compare different beam polarization cuts</vt:lpstr>
      <vt:lpstr>Lowest W</vt:lpstr>
      <vt:lpstr>Medium W</vt:lpstr>
      <vt:lpstr>Highest W</vt:lpstr>
      <vt:lpstr>Compare G from beam polarization cuts and Edge distance cut</vt:lpstr>
      <vt:lpstr>Lowest W</vt:lpstr>
      <vt:lpstr>Medium W</vt:lpstr>
      <vt:lpstr>Highest W</vt:lpstr>
      <vt:lpstr>Compare Sigma From beam polarization cuts and Edge distance cut</vt:lpstr>
      <vt:lpstr>Lowest W</vt:lpstr>
      <vt:lpstr>Medium W</vt:lpstr>
      <vt:lpstr>Highest W</vt:lpstr>
      <vt:lpstr>Results</vt:lpstr>
      <vt:lpstr>Lowest W</vt:lpstr>
      <vt:lpstr>Medium W</vt:lpstr>
      <vt:lpstr>Highest 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uncertainty from different Cuts </dc:title>
  <dc:creator>Lu, Haiyun</dc:creator>
  <cp:lastModifiedBy>Lu, Haiyun</cp:lastModifiedBy>
  <cp:revision>1</cp:revision>
  <dcterms:created xsi:type="dcterms:W3CDTF">2024-06-19T10:37:30Z</dcterms:created>
  <dcterms:modified xsi:type="dcterms:W3CDTF">2024-06-19T11:40:14Z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