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wmf" ContentType="image/x-wmf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846396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8880" y="3776760"/>
            <a:ext cx="846396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46160" y="377676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170880" y="96588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32520" y="96588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08880" y="377676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170880" y="377676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32520" y="377676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08880" y="965880"/>
            <a:ext cx="8463960" cy="538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8463960" cy="538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538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538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08880" y="240480"/>
            <a:ext cx="8463960" cy="2259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538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8880" y="965880"/>
            <a:ext cx="8463960" cy="538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538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46160" y="377676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846396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846396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08880" y="3776760"/>
            <a:ext cx="846396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46160" y="377676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170880" y="96588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32520" y="96588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308880" y="377676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170880" y="377676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032520" y="3776760"/>
            <a:ext cx="272520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8463960" cy="538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538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538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8880" y="240480"/>
            <a:ext cx="8463960" cy="2259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538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5381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46160" y="377676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8463960" cy="256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1282320"/>
          </a:xfrm>
          <a:prstGeom prst="rect">
            <a:avLst/>
          </a:prstGeom>
          <a:ln w="0">
            <a:noFill/>
          </a:ln>
        </p:spPr>
      </p:pic>
      <p:pic>
        <p:nvPicPr>
          <p:cNvPr id="1" name="Picture 11" descr=""/>
          <p:cNvPicPr/>
          <p:nvPr/>
        </p:nvPicPr>
        <p:blipFill>
          <a:blip r:embed="rId3"/>
          <a:stretch/>
        </p:blipFill>
        <p:spPr>
          <a:xfrm>
            <a:off x="-228600" y="2941920"/>
            <a:ext cx="4258080" cy="4258080"/>
          </a:xfrm>
          <a:prstGeom prst="rect">
            <a:avLst/>
          </a:prstGeom>
          <a:ln w="0">
            <a:noFill/>
          </a:ln>
        </p:spPr>
      </p:pic>
      <p:pic>
        <p:nvPicPr>
          <p:cNvPr id="2" name="Picture 22" descr=""/>
          <p:cNvPicPr/>
          <p:nvPr/>
        </p:nvPicPr>
        <p:blipFill>
          <a:blip r:embed="rId4"/>
          <a:stretch/>
        </p:blipFill>
        <p:spPr>
          <a:xfrm>
            <a:off x="332280" y="6232320"/>
            <a:ext cx="1719720" cy="556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32280" y="505440"/>
            <a:ext cx="7936920" cy="6174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000" spc="-1" strike="noStrike">
                <a:solidFill>
                  <a:srgbClr val="000000"/>
                </a:solidFill>
                <a:latin typeface="Arial"/>
              </a:rPr>
              <a:t>Title Here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26" descr=""/>
          <p:cNvPicPr/>
          <p:nvPr/>
        </p:nvPicPr>
        <p:blipFill>
          <a:blip r:embed="rId5"/>
          <a:stretch/>
        </p:blipFill>
        <p:spPr>
          <a:xfrm>
            <a:off x="8522280" y="6459480"/>
            <a:ext cx="406800" cy="273240"/>
          </a:xfrm>
          <a:prstGeom prst="rect">
            <a:avLst/>
          </a:prstGeom>
          <a:ln w="0">
            <a:noFill/>
          </a:ln>
        </p:spPr>
      </p:pic>
      <p:pic>
        <p:nvPicPr>
          <p:cNvPr id="5" name="Picture 4" descr=""/>
          <p:cNvPicPr/>
          <p:nvPr/>
        </p:nvPicPr>
        <p:blipFill>
          <a:blip r:embed="rId6"/>
          <a:stretch/>
        </p:blipFill>
        <p:spPr>
          <a:xfrm>
            <a:off x="6692760" y="6450120"/>
            <a:ext cx="1629360" cy="2732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06840" y="1725840"/>
            <a:ext cx="4630680" cy="38214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332280" y="5126760"/>
            <a:ext cx="4051440" cy="42048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919191"/>
                </a:solidFill>
                <a:latin typeface="Arial"/>
              </a:rPr>
              <a:t>Author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/>
          </p:nvPr>
        </p:nvSpPr>
        <p:spPr>
          <a:xfrm>
            <a:off x="333360" y="56113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19A2F50-A348-4988-AE15-D16F0DD0B0B0}" type="datetime">
              <a:rPr b="0" lang="en-US" sz="1000" spc="-1" strike="noStrike">
                <a:solidFill>
                  <a:srgbClr val="8b8b8b"/>
                </a:solidFill>
                <a:latin typeface="Arial"/>
              </a:rPr>
              <a:t>2/26/24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8463960" cy="538128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Edit Master text styles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657440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/>
          </p:nvPr>
        </p:nvSpPr>
        <p:spPr>
          <a:xfrm>
            <a:off x="308880" y="6467400"/>
            <a:ext cx="3917520" cy="311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Talk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Title </a:t>
            </a: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Here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/>
          </p:nvPr>
        </p:nvSpPr>
        <p:spPr>
          <a:xfrm>
            <a:off x="4226760" y="6467400"/>
            <a:ext cx="535680" cy="3031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C3FCA54F-8605-4A8E-B17D-2EA290841D44}" type="slidenum">
              <a:rPr b="0" lang="en-US" sz="10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49" name="Picture 6" descr=""/>
          <p:cNvPicPr/>
          <p:nvPr/>
        </p:nvPicPr>
        <p:blipFill>
          <a:blip r:embed="rId2"/>
          <a:stretch/>
        </p:blipFill>
        <p:spPr>
          <a:xfrm>
            <a:off x="7552080" y="6407640"/>
            <a:ext cx="1328760" cy="430200"/>
          </a:xfrm>
          <a:prstGeom prst="rect">
            <a:avLst/>
          </a:prstGeom>
          <a:ln w="0">
            <a:noFill/>
          </a:ln>
        </p:spPr>
      </p:pic>
      <p:sp>
        <p:nvSpPr>
          <p:cNvPr id="50" name="Straight Connector 8"/>
          <p:cNvSpPr/>
          <p:nvPr/>
        </p:nvSpPr>
        <p:spPr>
          <a:xfrm>
            <a:off x="-12240" y="735840"/>
            <a:ext cx="9156240" cy="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logbooks.jlab.org/entry/4252856" TargetMode="External"/><Relationship Id="rId2" Type="http://schemas.openxmlformats.org/officeDocument/2006/relationships/hyperlink" Target="https://logbooks.jlab.org/entry/4254506" TargetMode="External"/><Relationship Id="rId3" Type="http://schemas.openxmlformats.org/officeDocument/2006/relationships/hyperlink" Target="https://tasklists.jlab.org/tasks/110959" TargetMode="External"/><Relationship Id="rId4" Type="http://schemas.openxmlformats.org/officeDocument/2006/relationships/hyperlink" Target="https://tasklists.jlab.org/tasks/109182" TargetMode="External"/><Relationship Id="rId5" Type="http://schemas.openxmlformats.org/officeDocument/2006/relationships/hyperlink" Target="https://logbooks.jlab.org/entry/4169140" TargetMode="External"/><Relationship Id="rId6" Type="http://schemas.openxmlformats.org/officeDocument/2006/relationships/hyperlink" Target="https://logbooks.jlab.org/entry/4236739" TargetMode="External"/><Relationship Id="rId7" Type="http://schemas.openxmlformats.org/officeDocument/2006/relationships/hyperlink" Target="https://logbooks.jlab.org/entry/4197295" TargetMode="External"/><Relationship Id="rId8" Type="http://schemas.openxmlformats.org/officeDocument/2006/relationships/hyperlink" Target="https://logbooks.jlab.org/entry/4170916" TargetMode="External"/><Relationship Id="rId9" Type="http://schemas.openxmlformats.org/officeDocument/2006/relationships/hyperlink" Target="https://logbooks.jlab.org/entry/4179508" TargetMode="External"/><Relationship Id="rId10" Type="http://schemas.openxmlformats.org/officeDocument/2006/relationships/hyperlink" Target="https://logbooks.jlab.org/entry/4254528" TargetMode="External"/><Relationship Id="rId1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logbooks.jlab.org/entry/4229526" TargetMode="External"/><Relationship Id="rId2" Type="http://schemas.openxmlformats.org/officeDocument/2006/relationships/hyperlink" Target="https://logbooks.jlab.org/entry/4246166" TargetMode="External"/><Relationship Id="rId3" Type="http://schemas.openxmlformats.org/officeDocument/2006/relationships/hyperlink" Target="https://logbooks.jlab.org/entry/4252390" TargetMode="External"/><Relationship Id="rId4" Type="http://schemas.openxmlformats.org/officeDocument/2006/relationships/hyperlink" Target="https://logbooks.jlab.org/entry/4239287" TargetMode="External"/><Relationship Id="rId5" Type="http://schemas.openxmlformats.org/officeDocument/2006/relationships/hyperlink" Target="https://logbooks.jlab.org/entry/4246206" TargetMode="External"/><Relationship Id="rId6" Type="http://schemas.openxmlformats.org/officeDocument/2006/relationships/hyperlink" Target="https://logbooks.jlab.org/entry/4252687" TargetMode="External"/><Relationship Id="rId7" Type="http://schemas.openxmlformats.org/officeDocument/2006/relationships/hyperlink" Target="https://logbooks.jlab.org/entry/4252411" TargetMode="External"/><Relationship Id="rId8" Type="http://schemas.openxmlformats.org/officeDocument/2006/relationships/hyperlink" Target="https://logbooks.jlab.org/entry/4254718" TargetMode="External"/><Relationship Id="rId9" Type="http://schemas.openxmlformats.org/officeDocument/2006/relationships/hyperlink" Target="https://logbooks.jlab.org/entry/4234652" TargetMode="External"/><Relationship Id="rId10" Type="http://schemas.openxmlformats.org/officeDocument/2006/relationships/hyperlink" Target="https://logbooks.jlab.org/entry/4021391" TargetMode="External"/><Relationship Id="rId11" Type="http://schemas.openxmlformats.org/officeDocument/2006/relationships/hyperlink" Target="https://logbooks.jlab.org/entry/4253951" TargetMode="External"/><Relationship Id="rId12" Type="http://schemas.openxmlformats.org/officeDocument/2006/relationships/hyperlink" Target="https://logbooks.jlab.org/entry/4256077" TargetMode="External"/><Relationship Id="rId13" Type="http://schemas.openxmlformats.org/officeDocument/2006/relationships/hyperlink" Target="https://logbooks.jlab.org/entry/4226944" TargetMode="External"/><Relationship Id="rId14" Type="http://schemas.openxmlformats.org/officeDocument/2006/relationships/hyperlink" Target="https://logbooks.jlab.org/entry/4255525" TargetMode="External"/><Relationship Id="rId15" Type="http://schemas.openxmlformats.org/officeDocument/2006/relationships/hyperlink" Target="https://logbooks.jlab.org/entry/3938124" TargetMode="External"/><Relationship Id="rId16" Type="http://schemas.openxmlformats.org/officeDocument/2006/relationships/hyperlink" Target="https://logbooks.jlab.org/entry/4241879" TargetMode="External"/><Relationship Id="rId17" Type="http://schemas.openxmlformats.org/officeDocument/2006/relationships/hyperlink" Target="https://logbooks.jlab.org/entry/4253295" TargetMode="External"/><Relationship Id="rId18" Type="http://schemas.openxmlformats.org/officeDocument/2006/relationships/hyperlink" Target="https://logbooks.jlab.org/entry/4172248" TargetMode="External"/><Relationship Id="rId19" Type="http://schemas.openxmlformats.org/officeDocument/2006/relationships/hyperlink" Target="https://logbooks.jlab.org/entry/4168553" TargetMode="External"/><Relationship Id="rId20" Type="http://schemas.openxmlformats.org/officeDocument/2006/relationships/hyperlink" Target="https://logbooks.jlab.org/entry/4177321" TargetMode="External"/><Relationship Id="rId21" Type="http://schemas.openxmlformats.org/officeDocument/2006/relationships/hyperlink" Target="https://logbooks.jlab.org/entry/4249344" TargetMode="External"/><Relationship Id="rId22" Type="http://schemas.openxmlformats.org/officeDocument/2006/relationships/hyperlink" Target="https://logbooks.jlab.org/entry/4252894" TargetMode="External"/><Relationship Id="rId23" Type="http://schemas.openxmlformats.org/officeDocument/2006/relationships/hyperlink" Target="https://logbooks.jlab.org/entry/4255709" TargetMode="External"/><Relationship Id="rId2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logbooks.jlab.org/entry/4197295" TargetMode="External"/><Relationship Id="rId2" Type="http://schemas.openxmlformats.org/officeDocument/2006/relationships/hyperlink" Target="https://logbooks.jlab.org/entry/4252439" TargetMode="External"/><Relationship Id="rId3" Type="http://schemas.openxmlformats.org/officeDocument/2006/relationships/hyperlink" Target="https://logbooks.jlab.org/entry/4252445" TargetMode="External"/><Relationship Id="rId4" Type="http://schemas.openxmlformats.org/officeDocument/2006/relationships/hyperlink" Target="https://logbooks.jlab.org/entry/4253236" TargetMode="External"/><Relationship Id="rId5" Type="http://schemas.openxmlformats.org/officeDocument/2006/relationships/hyperlink" Target="https://logbooks.jlab.org/entry/4239287" TargetMode="External"/><Relationship Id="rId6" Type="http://schemas.openxmlformats.org/officeDocument/2006/relationships/hyperlink" Target="https://logbooks.jlab.org/entry/4246206" TargetMode="External"/><Relationship Id="rId7" Type="http://schemas.openxmlformats.org/officeDocument/2006/relationships/hyperlink" Target="https://logbooks.jlab.org/entry/4252687" TargetMode="External"/><Relationship Id="rId8" Type="http://schemas.openxmlformats.org/officeDocument/2006/relationships/hyperlink" Target="https://logbooks.jlab.org/entry/4229526" TargetMode="External"/><Relationship Id="rId9" Type="http://schemas.openxmlformats.org/officeDocument/2006/relationships/hyperlink" Target="https://logbooks.jlab.org/entry/4246166" TargetMode="External"/><Relationship Id="rId10" Type="http://schemas.openxmlformats.org/officeDocument/2006/relationships/hyperlink" Target="https://logbooks.jlab.org/entry/4252390" TargetMode="External"/><Relationship Id="rId11" Type="http://schemas.openxmlformats.org/officeDocument/2006/relationships/hyperlink" Target="https://logbooks.jlab.org/entry/4252411" TargetMode="External"/><Relationship Id="rId1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/>
          <p:nvPr/>
        </p:nvSpPr>
        <p:spPr>
          <a:xfrm>
            <a:off x="332280" y="505440"/>
            <a:ext cx="7936920" cy="617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en-US" sz="3000" spc="-1" strike="noStrike">
                <a:solidFill>
                  <a:srgbClr val="000000"/>
                </a:solidFill>
                <a:latin typeface="Arial"/>
              </a:rPr>
              <a:t>Possible Work list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Subtitle 2"/>
          <p:cNvSpPr txBox="1"/>
          <p:nvPr/>
        </p:nvSpPr>
        <p:spPr>
          <a:xfrm>
            <a:off x="284400" y="1768680"/>
            <a:ext cx="4683960" cy="3246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be1d1d"/>
                </a:solidFill>
                <a:latin typeface="Arial"/>
              </a:rPr>
              <a:t>Agenda:</a:t>
            </a:r>
            <a:endParaRPr b="0" lang="en-US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e1d1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be1d1d"/>
                </a:solidFill>
                <a:latin typeface="Arial"/>
              </a:rPr>
              <a:t>RF status and Maintenance Coordination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be1d1d"/>
                </a:solidFill>
                <a:latin typeface="Arial"/>
              </a:rPr>
              <a:t>     </a:t>
            </a:r>
            <a:r>
              <a:rPr b="0" lang="en-US" sz="2200" spc="-1" strike="noStrike">
                <a:solidFill>
                  <a:srgbClr val="be1d1d"/>
                </a:solidFill>
                <a:latin typeface="Arial"/>
              </a:rPr>
              <a:t>- (Maintenance day: 2/28/24)</a:t>
            </a:r>
            <a:endParaRPr b="0" lang="en-US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e1d1d"/>
              </a:buClr>
              <a:buFont typeface="Arial"/>
              <a:buChar char="•"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89" name="Text Placeholder 4"/>
          <p:cNvSpPr txBox="1"/>
          <p:nvPr/>
        </p:nvSpPr>
        <p:spPr>
          <a:xfrm>
            <a:off x="332280" y="5126760"/>
            <a:ext cx="4051440" cy="4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919191"/>
                </a:solidFill>
                <a:latin typeface="Arial"/>
              </a:rPr>
              <a:t>M. McCaughan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Date Placeholder 5"/>
          <p:cNvSpPr txBox="1"/>
          <p:nvPr/>
        </p:nvSpPr>
        <p:spPr>
          <a:xfrm>
            <a:off x="333360" y="56113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8b8b8b"/>
                </a:solidFill>
                <a:latin typeface="Arial"/>
              </a:rPr>
              <a:t>Monday, February 26, 2024</a:t>
            </a:r>
            <a:endParaRPr b="0" lang="en-US" sz="1000" spc="-1" strike="noStrike">
              <a:latin typeface="Times New Roman"/>
            </a:endParaRPr>
          </a:p>
        </p:txBody>
      </p:sp>
      <p:pic>
        <p:nvPicPr>
          <p:cNvPr id="91" name="Picture Placeholder 11" descr="A picture containing indoor, equipment, miller&#10;&#10;Description automatically generated"/>
          <p:cNvPicPr/>
          <p:nvPr/>
        </p:nvPicPr>
        <p:blipFill>
          <a:blip r:embed="rId1"/>
          <a:srcRect l="4573" t="0" r="4573" b="0"/>
          <a:stretch/>
        </p:blipFill>
        <p:spPr>
          <a:xfrm>
            <a:off x="5016600" y="1725840"/>
            <a:ext cx="4120560" cy="340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/>
          <p:nvPr/>
        </p:nvSpPr>
        <p:spPr>
          <a:xfrm>
            <a:off x="0" y="132120"/>
            <a:ext cx="914364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Present State (2/19/24):                             [MDay: 2/28/24]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Slide Number Placeholder 4"/>
          <p:cNvSpPr txBox="1"/>
          <p:nvPr/>
        </p:nvSpPr>
        <p:spPr>
          <a:xfrm>
            <a:off x="422676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5D643CD2-8BF1-4391-BFFE-150FD16941F6}" type="slidenum">
              <a:rPr b="0" lang="en-US" sz="1000" spc="-1" strike="noStrike">
                <a:solidFill>
                  <a:srgbClr val="8b8b8b"/>
                </a:solidFill>
                <a:latin typeface="Arial"/>
              </a:rPr>
              <a:t>2</a:t>
            </a:fld>
            <a:endParaRPr b="0" lang="en-US" sz="1000" spc="-1" strike="noStrike">
              <a:latin typeface="Times New Roman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999000" y="683640"/>
            <a:ext cx="7247160" cy="617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308880" y="240480"/>
            <a:ext cx="846396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LLRF 2/3 faults (2/5/24-2/19/24):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Slide Number Placeholder 4"/>
          <p:cNvSpPr txBox="1"/>
          <p:nvPr/>
        </p:nvSpPr>
        <p:spPr>
          <a:xfrm>
            <a:off x="422676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F33BAC60-DCD1-495F-AC2D-5B5BBC20168A}" type="slidenum">
              <a:rPr b="0" lang="en-US" sz="10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97" name="TextBox 7"/>
          <p:cNvSpPr/>
          <p:nvPr/>
        </p:nvSpPr>
        <p:spPr>
          <a:xfrm>
            <a:off x="308880" y="4876920"/>
            <a:ext cx="871848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Calibri"/>
              </a:rPr>
              <a:t>1L07-8 pulse processed 2/7 and raised +2 MV/m to 13.8; perhaps back off that some.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Calibri"/>
              </a:rPr>
              <a:t>1L24-8 electronic quenching; pulse processing required. Derated 0.5 MV/m 2/19.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Calibri"/>
              </a:rPr>
              <a:t>1L25, 2L24, and 2L25 many microphonics trips.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8" name="Picture 8" descr=""/>
          <p:cNvPicPr/>
          <p:nvPr/>
        </p:nvPicPr>
        <p:blipFill>
          <a:blip r:embed="rId1"/>
          <a:stretch/>
        </p:blipFill>
        <p:spPr>
          <a:xfrm>
            <a:off x="-30960" y="780840"/>
            <a:ext cx="9143640" cy="314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/>
        </p:nvSpPr>
        <p:spPr>
          <a:xfrm>
            <a:off x="308880" y="240480"/>
            <a:ext cx="846396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Issues &amp; Plans (INJ/NL):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Slide Number Placeholder 4"/>
          <p:cNvSpPr txBox="1"/>
          <p:nvPr/>
        </p:nvSpPr>
        <p:spPr>
          <a:xfrm>
            <a:off x="422676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7F6230AB-1C95-49B4-A777-9B506493E53E}" type="slidenum">
              <a:rPr b="0" lang="en-US" sz="10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01" name="TextBox 9"/>
          <p:cNvSpPr/>
          <p:nvPr/>
        </p:nvSpPr>
        <p:spPr>
          <a:xfrm>
            <a:off x="0" y="727920"/>
            <a:ext cx="9143640" cy="524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INJ: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en-US" sz="1800" spc="-1" strike="noStrike">
                <a:solidFill>
                  <a:srgbClr val="242424"/>
                </a:solidFill>
                <a:latin typeface="Calibri"/>
              </a:rPr>
              <a:t>0L04 Field emission [Plasma processing planned for SAD.]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NL: 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1L02-6 tube saturating since 2.5W amp replacement 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Calibri"/>
                <a:hlinkClick r:id="rId1"/>
              </a:rPr>
              <a:t>4252856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); RFCM swap 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hlinkClick r:id="rId2"/>
              </a:rPr>
              <a:t>4254506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); still unstable CRFP/high GLDER; derated to 4 MV/m. Should support 8.5 MV/m arc limited.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1L06-2 2.5W amp (Maybe push to 10 MV/m?)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C75 tuner motors [1L10-1/2]; velocity/accel. changes to avoid resonances 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Calibri"/>
                <a:hlinkClick r:id="rId3"/>
              </a:rPr>
              <a:t>110959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1L11-2 bad arc detector; in operation 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Calibri"/>
                <a:hlinkClick r:id="rId4"/>
              </a:rPr>
              <a:t>109182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1L14-3 KRRP limited; circulator load? 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Calibri"/>
                <a:hlinkClick r:id="rId5"/>
              </a:rPr>
              <a:t>4169140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) RFCM replacement required for low output (11.83 dBm; Kerns) 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Calibri"/>
                <a:hlinkClick r:id="rId6"/>
              </a:rPr>
              <a:t>4236739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) (Presently 9.6 MV/m)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1L15-3 bad 2.5W amp per Kerns 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Calibri"/>
                <a:hlinkClick r:id="rId7"/>
              </a:rPr>
              <a:t>(4197295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) RFCM/amp swapped – still 4kW for 3MV/m; TS required (11.3 MV/m 9/11/23; presently 6)(+5.1 MV/m)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1L20-3/4 Arc detector replacement (+13.4 MV/m)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1L22-8 low IFPW (0.5 mW vs ~3 mW) 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Calibri"/>
                <a:hlinkClick r:id="rId8"/>
              </a:rPr>
              <a:t>4170916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Calibri"/>
                <a:hlinkClick r:id="rId9"/>
              </a:rPr>
              <a:t>4179508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) Ditto 1L26-8.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1L24-8 – pulse process (4189864)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1L24 Add tuner bead bags as available (M. Weaks++). Cav 8 microphonics ~1/shift (1/29/24)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1L25-2 arc detector requires replacement 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hlinkClick r:id="rId10"/>
              </a:rPr>
              <a:t>4254528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1L26-1 Tuner microphonics outbursts; tuner motor/harmonic drive swapped. Issue persists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/>
        </p:nvSpPr>
        <p:spPr>
          <a:xfrm>
            <a:off x="308880" y="240480"/>
            <a:ext cx="846396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Issues &amp; Plans (SL):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Slide Number Placeholder 4"/>
          <p:cNvSpPr txBox="1"/>
          <p:nvPr/>
        </p:nvSpPr>
        <p:spPr>
          <a:xfrm>
            <a:off x="422676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5EB7FD92-5F00-4479-8C93-BC57AF8D41C4}" type="slidenum">
              <a:rPr b="0" lang="en-US" sz="10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04" name="TextBox 9"/>
          <p:cNvSpPr/>
          <p:nvPr/>
        </p:nvSpPr>
        <p:spPr>
          <a:xfrm>
            <a:off x="0" y="727920"/>
            <a:ext cx="9143640" cy="520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 u="sng">
                <a:solidFill>
                  <a:srgbClr val="000000"/>
                </a:solidFill>
                <a:uFillTx/>
                <a:latin typeface="Calibri"/>
              </a:rPr>
              <a:t>SL:</a:t>
            </a:r>
            <a:r>
              <a:rPr b="1" lang="en-US" sz="1400" spc="-1" strike="noStrike">
                <a:solidFill>
                  <a:srgbClr val="00b050"/>
                </a:solidFill>
                <a:latin typeface="Calibri"/>
              </a:rPr>
              <a:t> 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2L02-1 - (+7.4 MV/m) Klystron shorted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1"/>
              </a:rPr>
              <a:t>(4229526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; 12/1/23); fil. Bad 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2"/>
              </a:rPr>
              <a:t>4246166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3"/>
              </a:rPr>
              <a:t>4252390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 tube swap req’d per Davis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2L02-2 – (+8.2 MV/m) Pfwd instability @ 8.2 MV/m. (1/14/24)(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4"/>
              </a:rPr>
              <a:t>4239287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 2.5 W amp swapped; RFCM swap required per Kerns 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5"/>
              </a:rPr>
              <a:t>4246206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6"/>
              </a:rPr>
              <a:t>4252687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2L02-4 – (+7.1 MV/m) No CRFP; need to check RFCM output per Davis 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7"/>
              </a:rPr>
              <a:t>4252411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2L05-1 Low fil. Voltage; zone HV trips (1/31/24). Fil. board swap 2/14; TS req. (+6.7 MV/m)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2L05-6 failing arc detector (2/20/24) (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hlinkClick r:id="rId8"/>
              </a:rPr>
              <a:t>4254718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 (+4.9 MV/m)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2L07-1 - (On@10 MV/m) 127mA KBCU. Cabinet access required to get klystron SN to determine if aging effect. 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9"/>
              </a:rPr>
              <a:t>(4234652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2L09-8 KMAI; jumper pulled (1/31/24)(Kerns) (+11.8 MV/m)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2L12-7 GLDE spikes (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hlinkClick r:id="rId10"/>
              </a:rPr>
              <a:t>4021391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2L13-6 OLTed and derated for multiple CWWT. Warm IR in place. Double check tune &amp; push. 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11"/>
              </a:rPr>
              <a:t>4253951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)(6.9 MV/m?)</a:t>
            </a:r>
            <a:endParaRPr b="0" lang="en-US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2L15-6 Noisy drive (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hlinkClick r:id="rId12"/>
              </a:rPr>
              <a:t>4256077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); new RFCM required per Kerns 2/26.(+5.0 MV/m)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2L16-3 - (+6.7 MV/m) CWVF/IIR2 vacuum faults; RFCM/cables swapped ​(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13"/>
              </a:rPr>
              <a:t>4226944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; 11/8/23)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2L16-40 pair WG activity. (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hlinkClick r:id="rId14"/>
              </a:rPr>
              <a:t>4255525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 Raise trip point to 5e-7 (EES-IC) and add supplementary pump (SRFVac) 2/28. Cav. 5 was at 9.9 MV/m; cav. 6: 8 MV/m.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2L16-7 bad KCCU readback 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15"/>
              </a:rPr>
              <a:t>3938124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)(11/6/21)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2L17-8 KCCU low (0.9A; 0.65 mA KMAI. KFVS: 6; KFVM: 5?)(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16"/>
              </a:rPr>
              <a:t>4241879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2L21-4 (+7.5 MV/m) Gradient measure fault 2/16 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17"/>
              </a:rPr>
              <a:t>4253295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 No CRFP read back (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hlinkClick r:id="rId18"/>
              </a:rPr>
              <a:t>4172248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2L23-3 - (On@22 MV/m) Bad IR readback; cable or US hardware. Verified locally w/ heat gun &amp; cable swaps. 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19"/>
              </a:rPr>
              <a:t>4168553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20"/>
              </a:rPr>
              <a:t>4177321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)​ (8/18/23)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2L24-1 ~335 Hz oscillation; FCC replaced pre-2/7. (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21"/>
              </a:rPr>
              <a:t>4249344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) Alter sample clock to check for </a:t>
            </a:r>
            <a:r>
              <a:rPr b="0" lang="en-US" sz="1400" spc="-1" strike="noStrike" u="sng">
                <a:solidFill>
                  <a:srgbClr val="941100"/>
                </a:solidFill>
                <a:uFillTx/>
                <a:latin typeface="Calibri"/>
                <a:hlinkClick r:id="rId22"/>
              </a:rPr>
              <a:t>aliasing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?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2.5W amps: 2L07-6, 2L09-1, 2L10-5, 2L10-7, 2L19-6, 2L21-1, &amp; 2L21-8</a:t>
            </a:r>
            <a:endParaRPr b="0" lang="en-US" sz="1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SL LO stability: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hlinkClick r:id="rId23"/>
              </a:rPr>
              <a:t>4255709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/>
          <p:nvPr/>
        </p:nvSpPr>
        <p:spPr>
          <a:xfrm>
            <a:off x="308880" y="240480"/>
            <a:ext cx="846396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Biggest *Bang* gradient items: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Content Placeholder 2"/>
          <p:cNvSpPr txBox="1"/>
          <p:nvPr/>
        </p:nvSpPr>
        <p:spPr>
          <a:xfrm>
            <a:off x="0" y="965880"/>
            <a:ext cx="9143640" cy="5381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200" spc="-1" strike="noStrike" u="sng">
                <a:solidFill>
                  <a:srgbClr val="000000"/>
                </a:solidFill>
                <a:uFillTx/>
                <a:latin typeface="Arial"/>
              </a:rPr>
              <a:t>NL: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1L15-3 bad 2.5W amp per Kerns </a:t>
            </a:r>
            <a:r>
              <a:rPr b="0" lang="en-US" sz="1900" spc="-1" strike="noStrike" u="sng">
                <a:solidFill>
                  <a:srgbClr val="941100"/>
                </a:solidFill>
                <a:uFillTx/>
                <a:latin typeface="Arial"/>
                <a:hlinkClick r:id="rId1"/>
              </a:rPr>
              <a:t>(4197295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) RFCM/amp swapped – still 4kW for 3MV/m; TS required (11.3 MV/m 9/11/23; presently 4)(+11.2 MV/m)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1L15-2 KBCU; bypassed. (</a:t>
            </a:r>
            <a:r>
              <a:rPr b="0" lang="en-US" sz="1900" spc="-1" strike="noStrike" u="sng">
                <a:solidFill>
                  <a:srgbClr val="941100"/>
                </a:solidFill>
                <a:uFillTx/>
                <a:latin typeface="Arial"/>
                <a:hlinkClick r:id="rId2"/>
              </a:rPr>
              <a:t>4252439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)(+10.6 MV/m)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1L03-2 low fil. Voltage (</a:t>
            </a:r>
            <a:r>
              <a:rPr b="0" lang="en-US" sz="1900" spc="-1" strike="noStrike" u="sng">
                <a:solidFill>
                  <a:srgbClr val="941100"/>
                </a:solidFill>
                <a:uFillTx/>
                <a:latin typeface="Arial"/>
                <a:hlinkClick r:id="rId3"/>
              </a:rPr>
              <a:t>4252445</a:t>
            </a:r>
            <a:r>
              <a:rPr b="0" lang="en-US" sz="1900" spc="-1" strike="noStrike">
                <a:solidFill>
                  <a:srgbClr val="000000"/>
                </a:solidFill>
                <a:latin typeface="Arial"/>
              </a:rPr>
              <a:t>)(+6.7 MV/m)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200" spc="-1" strike="noStrike" u="sng">
                <a:solidFill>
                  <a:srgbClr val="000000"/>
                </a:solidFill>
                <a:uFillTx/>
                <a:latin typeface="Arial"/>
              </a:rPr>
              <a:t>SL: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2L09 burnt CPS cable; MDP down to replace 2/20/24 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Arial"/>
                <a:hlinkClick r:id="rId4"/>
              </a:rPr>
              <a:t>4253236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 (+77.7 MV/m w/o cav 8)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2L09-8 KMAI; jumper pulled (1/31/24)(Kerns) (+11.8 MV/m)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2L02-2 – (+8.2 MV/m) Pfwd instability @ 8.2 MV/m. (1/14/24)(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Arial"/>
                <a:hlinkClick r:id="rId5"/>
              </a:rPr>
              <a:t>4239287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 2.5 W amp swapped; RFCM swap required per Kerns 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Arial"/>
                <a:hlinkClick r:id="rId6"/>
              </a:rPr>
              <a:t>4246206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Arial"/>
                <a:hlinkClick r:id="rId7"/>
              </a:rPr>
              <a:t>4252687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2L02-1 - (+7.4 MV/m) Klystron shorted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Arial"/>
                <a:hlinkClick r:id="rId8"/>
              </a:rPr>
              <a:t>(4229526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; 12/1/23); fil. bad 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Arial"/>
                <a:hlinkClick r:id="rId9"/>
              </a:rPr>
              <a:t>4246166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Arial"/>
                <a:hlinkClick r:id="rId10"/>
              </a:rPr>
              <a:t>4252390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2L02-4 – (+7.1 MV/m) No CRFP; need to check RFCM output per Davis (</a:t>
            </a:r>
            <a:r>
              <a:rPr b="0" lang="en-US" sz="1800" spc="-1" strike="noStrike" u="sng">
                <a:solidFill>
                  <a:srgbClr val="941100"/>
                </a:solidFill>
                <a:uFillTx/>
                <a:latin typeface="Arial"/>
                <a:hlinkClick r:id="rId11"/>
              </a:rPr>
              <a:t>4252411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Slide Number Placeholder 4"/>
          <p:cNvSpPr txBox="1"/>
          <p:nvPr/>
        </p:nvSpPr>
        <p:spPr>
          <a:xfrm>
            <a:off x="422676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70C80A59-A953-49C4-A42B-C9321099DB4D}" type="slidenum">
              <a:rPr b="0" lang="en-US" sz="10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968049-81ce-4166-a31d-67c2788cd790" xsi:nil="true"/>
    <lcf76f155ced4ddcb4097134ff3c332f xmlns="9a1e7fd4-c913-477c-9e76-28fbb964b98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C965771A097347AD2237CC27B8E89A" ma:contentTypeVersion="16" ma:contentTypeDescription="Create a new document." ma:contentTypeScope="" ma:versionID="4299b75c8fbe2fb3701eb700aa13f60e">
  <xsd:schema xmlns:xsd="http://www.w3.org/2001/XMLSchema" xmlns:xs="http://www.w3.org/2001/XMLSchema" xmlns:p="http://schemas.microsoft.com/office/2006/metadata/properties" xmlns:ns2="9a1e7fd4-c913-477c-9e76-28fbb964b982" xmlns:ns3="0c968049-81ce-4166-a31d-67c2788cd790" targetNamespace="http://schemas.microsoft.com/office/2006/metadata/properties" ma:root="true" ma:fieldsID="1d38eec9a0e39fa3729e2e6441142809" ns2:_="" ns3:_="">
    <xsd:import namespace="9a1e7fd4-c913-477c-9e76-28fbb964b982"/>
    <xsd:import namespace="0c968049-81ce-4166-a31d-67c2788cd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e7fd4-c913-477c-9e76-28fbb964b9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68049-81ce-4166-a31d-67c2788cd79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9a6fea5-c2ac-47cb-8deb-cdce3c6b3f27}" ma:internalName="TaxCatchAll" ma:showField="CatchAllData" ma:web="0c968049-81ce-4166-a31d-67c2788cd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32C540-B21B-418A-8467-BCA37D8D17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7BE573-7CA9-4E52-BCBA-9AE1EB5DDCB7}">
  <ds:schemaRefs>
    <ds:schemaRef ds:uri="0c968049-81ce-4166-a31d-67c2788cd790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9a1e7fd4-c913-477c-9e76-28fbb964b982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2F7877A-5626-44C6-B800-8BEF9AA083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e7fd4-c913-477c-9e76-28fbb964b982"/>
    <ds:schemaRef ds:uri="0c968049-81ce-4166-a31d-67c2788cd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 (1)</Template>
  <TotalTime>2128</TotalTime>
  <Application>LibreOffice/7.1.8.1$Linux_X86_64 LibreOffice_project/10$Build-1</Application>
  <AppVersion>15.0000</AppVersion>
  <Words>1387</Words>
  <Paragraphs>101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2023-04-26T12:25:55Z</dcterms:created>
  <dc:creator>Kathy Azevedo</dc:creator>
  <dc:description/>
  <dc:language>en-US</dc:language>
  <cp:lastModifiedBy>Michael McCaughan</cp:lastModifiedBy>
  <dcterms:modified xsi:type="dcterms:W3CDTF">2024-02-26T15:38:07Z</dcterms:modified>
  <cp:revision>226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0x01010061C965771A097347AD2237CC27B8E89A</vt:lpwstr>
  </property>
  <property fmtid="{D5CDD505-2E9C-101B-9397-08002B2CF9AE}" pid="3" name="MediaServiceImageTags">
    <vt:lpwstr/>
  </property>
  <property fmtid="{D5CDD505-2E9C-101B-9397-08002B2CF9AE}" pid="4" name="PresentationFormat">
    <vt:lpwstr>On-screen Show (4:3)</vt:lpwstr>
  </property>
  <property fmtid="{D5CDD505-2E9C-101B-9397-08002B2CF9AE}" pid="5" name="Slides">
    <vt:i4>8</vt:i4>
  </property>
</Properties>
</file>