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88" r:id="rId2"/>
    <p:sldId id="257" r:id="rId3"/>
    <p:sldId id="258" r:id="rId4"/>
    <p:sldId id="259" r:id="rId5"/>
    <p:sldId id="260" r:id="rId6"/>
    <p:sldId id="261" r:id="rId7"/>
    <p:sldId id="262" r:id="rId8"/>
    <p:sldId id="263" r:id="rId9"/>
    <p:sldId id="264" r:id="rId10"/>
    <p:sldId id="265" r:id="rId11"/>
    <p:sldId id="269" r:id="rId12"/>
    <p:sldId id="268" r:id="rId13"/>
    <p:sldId id="267" r:id="rId14"/>
    <p:sldId id="266" r:id="rId15"/>
    <p:sldId id="274" r:id="rId16"/>
    <p:sldId id="273" r:id="rId17"/>
    <p:sldId id="272" r:id="rId18"/>
    <p:sldId id="271" r:id="rId19"/>
    <p:sldId id="276" r:id="rId20"/>
    <p:sldId id="287" r:id="rId21"/>
    <p:sldId id="286" r:id="rId22"/>
    <p:sldId id="290" r:id="rId23"/>
    <p:sldId id="278" r:id="rId24"/>
    <p:sldId id="270" r:id="rId25"/>
    <p:sldId id="277" r:id="rId26"/>
    <p:sldId id="279" r:id="rId27"/>
    <p:sldId id="280" r:id="rId28"/>
    <p:sldId id="289" r:id="rId29"/>
    <p:sldId id="281" r:id="rId30"/>
    <p:sldId id="285"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Layout">
    <p:spTree>
      <p:nvGrpSpPr>
        <p:cNvPr id="1" name=""/>
        <p:cNvGrpSpPr/>
        <p:nvPr/>
      </p:nvGrpSpPr>
      <p:grpSpPr>
        <a:xfrm>
          <a:off x="0" y="0"/>
          <a:ext cx="0" cy="0"/>
          <a:chOff x="0" y="0"/>
          <a:chExt cx="0" cy="0"/>
        </a:xfrm>
      </p:grpSpPr>
      <p:cxnSp>
        <p:nvCxnSpPr>
          <p:cNvPr id="10" name="Straight Connector 9"/>
          <p:cNvCxnSpPr/>
          <p:nvPr/>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4189" y="6419985"/>
            <a:ext cx="8844895"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EFCOG promotes excellence in all aspects of the operation, management, and integration of DOE facilities in a safe, environmentally sound, efficient and cost-effective manner through the ongoing exchange of information on lessons learned.</a:t>
            </a:r>
            <a:endParaRPr lang="en-US" sz="1000" dirty="0">
              <a:solidFill>
                <a:schemeClr val="tx2"/>
              </a:solidFill>
            </a:endParaRPr>
          </a:p>
        </p:txBody>
      </p:sp>
      <p:sp>
        <p:nvSpPr>
          <p:cNvPr id="9" name="Text Placeholder 8"/>
          <p:cNvSpPr>
            <a:spLocks noGrp="1"/>
          </p:cNvSpPr>
          <p:nvPr>
            <p:ph type="body" sz="quarter" idx="10" hasCustomPrompt="1"/>
          </p:nvPr>
        </p:nvSpPr>
        <p:spPr>
          <a:xfrm>
            <a:off x="2743200" y="1600200"/>
            <a:ext cx="6248400" cy="762000"/>
          </a:xfrm>
        </p:spPr>
        <p:txBody>
          <a:bodyPr>
            <a:noAutofit/>
          </a:bodyPr>
          <a:lstStyle>
            <a:lvl1pPr>
              <a:buNone/>
              <a:defRPr sz="4000">
                <a:solidFill>
                  <a:srgbClr val="001951"/>
                </a:solidFill>
              </a:defRPr>
            </a:lvl1pPr>
          </a:lstStyle>
          <a:p>
            <a:pPr lvl="0"/>
            <a:r>
              <a:rPr lang="en-US" dirty="0" smtClean="0"/>
              <a:t>Click to edit Master title Style</a:t>
            </a:r>
          </a:p>
        </p:txBody>
      </p:sp>
      <p:sp>
        <p:nvSpPr>
          <p:cNvPr id="14" name="Text Placeholder 16"/>
          <p:cNvSpPr>
            <a:spLocks noGrp="1"/>
          </p:cNvSpPr>
          <p:nvPr>
            <p:ph type="body" sz="quarter" idx="12" hasCustomPrompt="1"/>
          </p:nvPr>
        </p:nvSpPr>
        <p:spPr>
          <a:xfrm>
            <a:off x="3657600" y="3810000"/>
            <a:ext cx="4648200" cy="2438400"/>
          </a:xfrm>
        </p:spPr>
        <p:txBody>
          <a:bodyPr>
            <a:normAutofit/>
          </a:bodyPr>
          <a:lstStyle>
            <a:lvl1pPr>
              <a:spcAft>
                <a:spcPts val="1800"/>
              </a:spcAft>
              <a:buNone/>
              <a:defRPr sz="2800">
                <a:solidFill>
                  <a:srgbClr val="00194F"/>
                </a:solidFill>
              </a:defRPr>
            </a:lvl1pPr>
          </a:lstStyle>
          <a:p>
            <a:pPr lvl="0"/>
            <a:r>
              <a:rPr lang="en-US" dirty="0" smtClean="0"/>
              <a:t>Click to edit Master subtitle style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45" y="80831"/>
            <a:ext cx="2085473" cy="727194"/>
          </a:xfrm>
          <a:prstGeom prst="rect">
            <a:avLst/>
          </a:prstGeom>
        </p:spPr>
      </p:pic>
      <p:cxnSp>
        <p:nvCxnSpPr>
          <p:cNvPr id="8" name="Straight Connector 7"/>
          <p:cNvCxnSpPr/>
          <p:nvPr userDrawn="1"/>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84189" y="6419985"/>
            <a:ext cx="8844895"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EFCOG promotes excellence in all aspects of the operation, management, and integration of DOE facilities in a safe, environmentally sound, efficient and cost-effective manner through the ongoing exchange of information on lessons learned.</a:t>
            </a:r>
            <a:endParaRPr lang="en-US" sz="1000" dirty="0">
              <a:solidFill>
                <a:schemeClr val="tx2"/>
              </a:solidFill>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345" y="80831"/>
            <a:ext cx="2085473" cy="7271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46817C1-DE4C-4ABE-9951-10459C14C055}" type="datetimeFigureOut">
              <a:rPr lang="en-US" smtClean="0"/>
              <a:t>5/1/2017</a:t>
            </a:fld>
            <a:endParaRPr lang="en-US"/>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EFBFB1-1090-47E2-B4B2-079D9821FB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Layout">
    <p:spTree>
      <p:nvGrpSpPr>
        <p:cNvPr id="1" name=""/>
        <p:cNvGrpSpPr/>
        <p:nvPr/>
      </p:nvGrpSpPr>
      <p:grpSpPr>
        <a:xfrm>
          <a:off x="0" y="0"/>
          <a:ext cx="0" cy="0"/>
          <a:chOff x="0" y="0"/>
          <a:chExt cx="0" cy="0"/>
        </a:xfrm>
      </p:grpSpPr>
      <p:cxnSp>
        <p:nvCxnSpPr>
          <p:cNvPr id="10" name="Straight Connector 9"/>
          <p:cNvCxnSpPr/>
          <p:nvPr userDrawn="1"/>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284189" y="6419985"/>
            <a:ext cx="8844895"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EFCOG promotes excellence in all aspects of the operation, management, and integration of DOE facilities in a safe, environmentally sound, efficient and cost-effective manner through the ongoing exchange of information on lessons learned.</a:t>
            </a:r>
            <a:endParaRPr lang="en-US" sz="1000" dirty="0">
              <a:solidFill>
                <a:schemeClr val="tx2"/>
              </a:solidFill>
            </a:endParaRPr>
          </a:p>
        </p:txBody>
      </p:sp>
      <p:sp>
        <p:nvSpPr>
          <p:cNvPr id="9" name="Text Placeholder 8"/>
          <p:cNvSpPr>
            <a:spLocks noGrp="1"/>
          </p:cNvSpPr>
          <p:nvPr>
            <p:ph type="body" sz="quarter" idx="10" hasCustomPrompt="1"/>
          </p:nvPr>
        </p:nvSpPr>
        <p:spPr>
          <a:xfrm>
            <a:off x="2743200" y="1600200"/>
            <a:ext cx="6248400" cy="762000"/>
          </a:xfrm>
        </p:spPr>
        <p:txBody>
          <a:bodyPr>
            <a:noAutofit/>
          </a:bodyPr>
          <a:lstStyle>
            <a:lvl1pPr>
              <a:buNone/>
              <a:defRPr sz="4000">
                <a:solidFill>
                  <a:srgbClr val="001951"/>
                </a:solidFill>
              </a:defRPr>
            </a:lvl1pPr>
          </a:lstStyle>
          <a:p>
            <a:pPr lvl="0"/>
            <a:r>
              <a:rPr lang="en-US" dirty="0" smtClean="0"/>
              <a:t>Click to edit Master title Style</a:t>
            </a:r>
          </a:p>
        </p:txBody>
      </p:sp>
      <p:sp>
        <p:nvSpPr>
          <p:cNvPr id="14" name="Text Placeholder 16"/>
          <p:cNvSpPr>
            <a:spLocks noGrp="1"/>
          </p:cNvSpPr>
          <p:nvPr>
            <p:ph type="body" sz="quarter" idx="12" hasCustomPrompt="1"/>
          </p:nvPr>
        </p:nvSpPr>
        <p:spPr>
          <a:xfrm>
            <a:off x="3657600" y="3810000"/>
            <a:ext cx="4648200" cy="2438400"/>
          </a:xfrm>
        </p:spPr>
        <p:txBody>
          <a:bodyPr>
            <a:normAutofit/>
          </a:bodyPr>
          <a:lstStyle>
            <a:lvl1pPr>
              <a:spcAft>
                <a:spcPts val="1800"/>
              </a:spcAft>
              <a:buNone/>
              <a:defRPr sz="2800">
                <a:solidFill>
                  <a:srgbClr val="00194F"/>
                </a:solidFill>
              </a:defRPr>
            </a:lvl1pPr>
          </a:lstStyle>
          <a:p>
            <a:pPr lvl="0"/>
            <a:r>
              <a:rPr lang="en-US" dirty="0" smtClean="0"/>
              <a:t>Click to edit Master subtitle style </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345" y="80831"/>
            <a:ext cx="2085473" cy="727194"/>
          </a:xfrm>
          <a:prstGeom prst="rect">
            <a:avLst/>
          </a:prstGeom>
        </p:spPr>
      </p:pic>
    </p:spTree>
    <p:extLst>
      <p:ext uri="{BB962C8B-B14F-4D97-AF65-F5344CB8AC3E}">
        <p14:creationId xmlns:p14="http://schemas.microsoft.com/office/powerpoint/2010/main" val="17517087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cxnSp>
        <p:nvCxnSpPr>
          <p:cNvPr id="10" name="Straight Connector 9"/>
          <p:cNvCxnSpPr/>
          <p:nvPr/>
        </p:nvCxnSpPr>
        <p:spPr>
          <a:xfrm rot="5400000">
            <a:off x="-2111247" y="2111247"/>
            <a:ext cx="6858002" cy="263550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50737" y="547235"/>
            <a:ext cx="4956502" cy="38550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8"/>
          <p:cNvSpPr>
            <a:spLocks noGrp="1"/>
          </p:cNvSpPr>
          <p:nvPr>
            <p:ph type="body" sz="quarter" idx="12" hasCustomPrompt="1"/>
          </p:nvPr>
        </p:nvSpPr>
        <p:spPr>
          <a:xfrm>
            <a:off x="2743200" y="3584448"/>
            <a:ext cx="6248400" cy="762000"/>
          </a:xfrm>
        </p:spPr>
        <p:txBody>
          <a:bodyPr>
            <a:noAutofit/>
          </a:bodyPr>
          <a:lstStyle>
            <a:lvl1pPr>
              <a:buNone/>
              <a:defRPr sz="3600">
                <a:solidFill>
                  <a:srgbClr val="00194F"/>
                </a:solidFill>
              </a:defRPr>
            </a:lvl1pPr>
          </a:lstStyle>
          <a:p>
            <a:pPr lvl="0"/>
            <a:r>
              <a:rPr lang="en-US" dirty="0" smtClean="0"/>
              <a:t>Click to edit Master title Style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45" y="80831"/>
            <a:ext cx="2085473" cy="7271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Content - Bar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194F"/>
                </a:solidFill>
              </a:defRPr>
            </a:lvl1pPr>
            <a:lvl2pPr>
              <a:buSzPct val="80000"/>
              <a:buFont typeface="Courier New" pitchFamily="49" charset="0"/>
              <a:buChar char="o"/>
              <a:defRPr>
                <a:solidFill>
                  <a:srgbClr val="00194F"/>
                </a:solidFill>
              </a:defRPr>
            </a:lvl2pPr>
            <a:lvl3pPr>
              <a:buFont typeface="Calibri" pitchFamily="34" charset="0"/>
              <a:buChar char="–"/>
              <a:defRPr>
                <a:solidFill>
                  <a:srgbClr val="00194F"/>
                </a:solidFill>
              </a:defRPr>
            </a:lvl3pPr>
            <a:lvl4pPr>
              <a:buFont typeface="Wingdings" pitchFamily="2" charset="2"/>
              <a:buChar char="§"/>
              <a:defRPr>
                <a:solidFill>
                  <a:srgbClr val="00194F"/>
                </a:solidFill>
              </a:defRPr>
            </a:lvl4pPr>
            <a:lvl5pPr>
              <a:defRPr>
                <a:solidFill>
                  <a:srgbClr val="00194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Line 5"/>
          <p:cNvSpPr>
            <a:spLocks noChangeShapeType="1"/>
          </p:cNvSpPr>
          <p:nvPr/>
        </p:nvSpPr>
        <p:spPr bwMode="auto">
          <a:xfrm>
            <a:off x="0" y="762000"/>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rgbClr val="001347"/>
                </a:solidFill>
              </a:defRPr>
            </a:lvl1pPr>
            <a:lvl2pPr>
              <a:buSzPct val="80000"/>
              <a:buFont typeface="Courier New" pitchFamily="49" charset="0"/>
              <a:buChar char="o"/>
              <a:defRPr lang="en-US" sz="2200" kern="1200" dirty="0" smtClean="0">
                <a:solidFill>
                  <a:srgbClr val="001347"/>
                </a:solidFill>
                <a:latin typeface="+mn-lt"/>
                <a:ea typeface="+mn-ea"/>
                <a:cs typeface="+mn-cs"/>
              </a:defRPr>
            </a:lvl2pPr>
            <a:lvl3pPr>
              <a:buFont typeface="Calibri" pitchFamily="34" charset="0"/>
              <a:buChar char="–"/>
              <a:defRPr sz="2000">
                <a:solidFill>
                  <a:srgbClr val="001347"/>
                </a:solidFill>
              </a:defRPr>
            </a:lvl3pPr>
            <a:lvl4pPr>
              <a:buFont typeface="Wingdings" pitchFamily="2" charset="2"/>
              <a:buChar char="§"/>
              <a:defRPr sz="1800">
                <a:solidFill>
                  <a:srgbClr val="001347"/>
                </a:solidFill>
              </a:defRPr>
            </a:lvl4pPr>
            <a:lvl5pPr>
              <a:defRPr sz="1800">
                <a:solidFill>
                  <a:srgbClr val="001347"/>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solidFill>
                  <a:srgbClr val="001347"/>
                </a:solidFill>
              </a:defRPr>
            </a:lvl1pPr>
            <a:lvl2pPr>
              <a:buSzPct val="80000"/>
              <a:buFont typeface="Courier New" pitchFamily="49" charset="0"/>
              <a:buChar char="o"/>
              <a:defRPr sz="2200">
                <a:solidFill>
                  <a:srgbClr val="001347"/>
                </a:solidFill>
              </a:defRPr>
            </a:lvl2pPr>
            <a:lvl3pPr>
              <a:buFont typeface="Calibri" pitchFamily="34" charset="0"/>
              <a:buChar char="–"/>
              <a:defRPr sz="2000">
                <a:solidFill>
                  <a:srgbClr val="001347"/>
                </a:solidFill>
              </a:defRPr>
            </a:lvl3pPr>
            <a:lvl4pPr>
              <a:buFont typeface="Wingdings" pitchFamily="2" charset="2"/>
              <a:buChar char="§"/>
              <a:defRPr sz="1800">
                <a:solidFill>
                  <a:srgbClr val="001347"/>
                </a:solidFill>
              </a:defRPr>
            </a:lvl4pPr>
            <a:lvl5pPr>
              <a:defRPr sz="1800">
                <a:solidFill>
                  <a:srgbClr val="001347"/>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solidFill>
                  <a:srgbClr val="001347"/>
                </a:solidFill>
              </a:defRPr>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solidFill>
                  <a:srgbClr val="001347"/>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ext, Object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lstStyle>
            <a:lvl1pPr>
              <a:defRPr sz="2800">
                <a:solidFill>
                  <a:srgbClr val="001A4D"/>
                </a:solidFill>
              </a:defRPr>
            </a:lvl1pPr>
            <a:lvl2pPr>
              <a:buSzPct val="80000"/>
              <a:buFont typeface="Courier New" pitchFamily="49" charset="0"/>
              <a:buChar char="o"/>
              <a:defRPr sz="2400">
                <a:solidFill>
                  <a:srgbClr val="001A4D"/>
                </a:solidFill>
              </a:defRPr>
            </a:lvl2pPr>
            <a:lvl3pPr marL="1258888" indent="-344488">
              <a:buFont typeface="Calibri" pitchFamily="34" charset="0"/>
              <a:buChar char="–"/>
              <a:defRPr sz="2000">
                <a:solidFill>
                  <a:srgbClr val="001A4D"/>
                </a:solidFill>
              </a:defRPr>
            </a:lvl3pPr>
            <a:lvl4pPr>
              <a:buFont typeface="Wingdings" pitchFamily="2" charset="2"/>
              <a:buChar char="§"/>
              <a:defRPr sz="1800">
                <a:solidFill>
                  <a:srgbClr val="001A4D"/>
                </a:solidFill>
              </a:defRPr>
            </a:lvl4pPr>
            <a:lvl5pPr>
              <a:defRPr sz="1800">
                <a:solidFill>
                  <a:srgbClr val="001A4D"/>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solidFill>
                  <a:srgbClr val="001A4D"/>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No Ba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566928"/>
          </a:xfrm>
        </p:spPr>
        <p:txBody>
          <a:bodyPr>
            <a:normAutofit/>
          </a:bodyPr>
          <a:lstStyle>
            <a:lvl1pPr algn="l">
              <a:defRPr sz="4000">
                <a:solidFill>
                  <a:srgbClr val="00194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194F"/>
                </a:solidFill>
              </a:defRPr>
            </a:lvl1pPr>
            <a:lvl2pPr>
              <a:buSzPct val="80000"/>
              <a:buFont typeface="Courier New" pitchFamily="49" charset="0"/>
              <a:buChar char="o"/>
              <a:defRPr>
                <a:solidFill>
                  <a:srgbClr val="00194F"/>
                </a:solidFill>
              </a:defRPr>
            </a:lvl2pPr>
            <a:lvl3pPr>
              <a:buFont typeface="Calibri" pitchFamily="34" charset="0"/>
              <a:buChar char="–"/>
              <a:defRPr>
                <a:solidFill>
                  <a:srgbClr val="00194F"/>
                </a:solidFill>
              </a:defRPr>
            </a:lvl3pPr>
            <a:lvl4pPr>
              <a:buFont typeface="Wingdings" pitchFamily="2" charset="2"/>
              <a:buChar char="§"/>
              <a:defRPr>
                <a:solidFill>
                  <a:srgbClr val="00194F"/>
                </a:solidFill>
              </a:defRPr>
            </a:lvl4pPr>
            <a:lvl5pPr>
              <a:defRPr>
                <a:solidFill>
                  <a:srgbClr val="00194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4E"/>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solidFill>
                  <a:srgbClr val="00194E"/>
                </a:solidFill>
              </a:defRPr>
            </a:lvl1pPr>
            <a:lvl2pPr>
              <a:buSzPct val="80000"/>
              <a:buFont typeface="Courier New" pitchFamily="49" charset="0"/>
              <a:buChar char="o"/>
              <a:defRPr lang="en-US" sz="2200" kern="1200" dirty="0" smtClean="0">
                <a:solidFill>
                  <a:srgbClr val="00194E"/>
                </a:solidFill>
                <a:latin typeface="+mn-lt"/>
                <a:ea typeface="+mn-ea"/>
                <a:cs typeface="+mn-cs"/>
              </a:defRPr>
            </a:lvl2pPr>
            <a:lvl3pPr>
              <a:buFont typeface="Calibri" pitchFamily="34" charset="0"/>
              <a:buChar char="–"/>
              <a:defRPr sz="2000">
                <a:solidFill>
                  <a:srgbClr val="00194E"/>
                </a:solidFill>
              </a:defRPr>
            </a:lvl3pPr>
            <a:lvl4pPr>
              <a:buFont typeface="Wingdings" pitchFamily="2" charset="2"/>
              <a:buChar char="§"/>
              <a:defRPr sz="1800">
                <a:solidFill>
                  <a:srgbClr val="00194E"/>
                </a:solidFill>
              </a:defRPr>
            </a:lvl4pPr>
            <a:lvl5pPr>
              <a:defRPr sz="1800">
                <a:solidFill>
                  <a:srgbClr val="00194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solidFill>
                  <a:srgbClr val="00194E"/>
                </a:solidFill>
              </a:defRPr>
            </a:lvl1pPr>
            <a:lvl2pPr>
              <a:buSzPct val="80000"/>
              <a:buFont typeface="Courier New" pitchFamily="49" charset="0"/>
              <a:buChar char="o"/>
              <a:defRPr sz="2200">
                <a:solidFill>
                  <a:srgbClr val="00194E"/>
                </a:solidFill>
              </a:defRPr>
            </a:lvl2pPr>
            <a:lvl3pPr>
              <a:buFont typeface="Calibri" pitchFamily="34" charset="0"/>
              <a:buChar char="–"/>
              <a:defRPr sz="2000">
                <a:solidFill>
                  <a:srgbClr val="00194E"/>
                </a:solidFill>
              </a:defRPr>
            </a:lvl3pPr>
            <a:lvl4pPr>
              <a:buFont typeface="Wingdings" pitchFamily="2" charset="2"/>
              <a:buChar char="§"/>
              <a:defRPr sz="1800">
                <a:solidFill>
                  <a:srgbClr val="00194E"/>
                </a:solidFill>
              </a:defRPr>
            </a:lvl4pPr>
            <a:lvl5pPr>
              <a:defRPr sz="1800">
                <a:solidFill>
                  <a:srgbClr val="00194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457200" y="1295400"/>
            <a:ext cx="4038600" cy="457200"/>
          </a:xfrm>
        </p:spPr>
        <p:txBody>
          <a:bodyPr>
            <a:noAutofit/>
          </a:bodyPr>
          <a:lstStyle>
            <a:lvl1pPr>
              <a:buNone/>
              <a:defRPr sz="2400" b="1">
                <a:solidFill>
                  <a:srgbClr val="00194E"/>
                </a:solidFill>
              </a:defRPr>
            </a:lvl1pPr>
          </a:lstStyle>
          <a:p>
            <a:pPr lvl="0"/>
            <a:r>
              <a:rPr lang="en-US" smtClean="0"/>
              <a:t>Click to edit Master text styles</a:t>
            </a:r>
          </a:p>
        </p:txBody>
      </p:sp>
      <p:sp>
        <p:nvSpPr>
          <p:cNvPr id="10" name="Text Placeholder 8"/>
          <p:cNvSpPr>
            <a:spLocks noGrp="1"/>
          </p:cNvSpPr>
          <p:nvPr>
            <p:ph type="body" sz="quarter" idx="11"/>
          </p:nvPr>
        </p:nvSpPr>
        <p:spPr>
          <a:xfrm>
            <a:off x="4648200" y="1295400"/>
            <a:ext cx="4038600" cy="457200"/>
          </a:xfrm>
        </p:spPr>
        <p:txBody>
          <a:bodyPr>
            <a:noAutofit/>
          </a:bodyPr>
          <a:lstStyle>
            <a:lvl1pPr>
              <a:buNone/>
              <a:defRPr sz="2400" b="1">
                <a:solidFill>
                  <a:srgbClr val="00194E"/>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Text, Object - No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4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724400"/>
          </a:xfrm>
        </p:spPr>
        <p:txBody>
          <a:bodyPr/>
          <a:lstStyle>
            <a:lvl1pPr>
              <a:defRPr sz="2800">
                <a:solidFill>
                  <a:srgbClr val="00194F"/>
                </a:solidFill>
              </a:defRPr>
            </a:lvl1pPr>
            <a:lvl2pPr>
              <a:buSzPct val="80000"/>
              <a:buFont typeface="Courier New" pitchFamily="49" charset="0"/>
              <a:buChar char="o"/>
              <a:defRPr sz="2400">
                <a:solidFill>
                  <a:srgbClr val="00194F"/>
                </a:solidFill>
              </a:defRPr>
            </a:lvl2pPr>
            <a:lvl3pPr>
              <a:buFont typeface="Calibri" pitchFamily="34" charset="0"/>
              <a:buChar char="–"/>
              <a:defRPr sz="2000">
                <a:solidFill>
                  <a:srgbClr val="00194F"/>
                </a:solidFill>
              </a:defRPr>
            </a:lvl3pPr>
            <a:lvl4pPr>
              <a:buFont typeface="Wingdings" pitchFamily="2" charset="2"/>
              <a:buChar char="§"/>
              <a:defRPr sz="1800">
                <a:solidFill>
                  <a:srgbClr val="00194F"/>
                </a:solidFill>
              </a:defRPr>
            </a:lvl4pPr>
            <a:lvl5pPr>
              <a:defRPr sz="1800">
                <a:solidFill>
                  <a:srgbClr val="00194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724400"/>
          </a:xfrm>
        </p:spPr>
        <p:txBody>
          <a:bodyPr/>
          <a:lstStyle>
            <a:lvl1pPr>
              <a:buNone/>
              <a:defRPr sz="2800">
                <a:solidFill>
                  <a:srgbClr val="00194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Rectangle 4"/>
          <p:cNvSpPr/>
          <p:nvPr/>
        </p:nvSpPr>
        <p:spPr>
          <a:xfrm>
            <a:off x="0" y="6858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563562"/>
          </a:xfrm>
        </p:spPr>
        <p:txBody>
          <a:bodyPr/>
          <a:lstStyle>
            <a:lvl1pPr algn="ctr">
              <a:defRPr/>
            </a:lvl1pPr>
          </a:lstStyle>
          <a:p>
            <a:r>
              <a:rPr lang="en-US" smtClean="0"/>
              <a:t>Click to edit Master title style</a:t>
            </a:r>
            <a:endParaRPr lang="en-US" dirty="0"/>
          </a:p>
        </p:txBody>
      </p:sp>
      <p:sp>
        <p:nvSpPr>
          <p:cNvPr id="3" name="Rectangle 2"/>
          <p:cNvSpPr/>
          <p:nvPr/>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563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5"/>
          <p:cNvSpPr>
            <a:spLocks noChangeShapeType="1"/>
          </p:cNvSpPr>
          <p:nvPr/>
        </p:nvSpPr>
        <p:spPr bwMode="auto">
          <a:xfrm>
            <a:off x="0" y="758825"/>
            <a:ext cx="9144000" cy="0"/>
          </a:xfrm>
          <a:prstGeom prst="line">
            <a:avLst/>
          </a:prstGeom>
          <a:noFill/>
          <a:ln w="2857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smtClean="0">
              <a:ln>
                <a:noFill/>
              </a:ln>
              <a:solidFill>
                <a:schemeClr val="tx1"/>
              </a:solidFill>
              <a:effectLst/>
              <a:uLnTx/>
              <a:uFillTx/>
              <a:latin typeface="Arial" charset="0"/>
              <a:ea typeface="ＭＳ Ｐゴシック" pitchFamily="-109" charset="-128"/>
              <a:cs typeface="+mn-cs"/>
            </a:endParaRPr>
          </a:p>
        </p:txBody>
      </p:sp>
      <p:sp>
        <p:nvSpPr>
          <p:cNvPr id="6" name="TextBox 5"/>
          <p:cNvSpPr txBox="1"/>
          <p:nvPr/>
        </p:nvSpPr>
        <p:spPr>
          <a:xfrm>
            <a:off x="8305800" y="6629400"/>
            <a:ext cx="3810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052F19B7-D418-4022-ADCB-81F2774CAD6C}" type="slidenum">
              <a:rPr lang="en-US" sz="1100" smtClean="0">
                <a:solidFill>
                  <a:schemeClr val="bg1"/>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100" dirty="0" smtClean="0">
              <a:solidFill>
                <a:schemeClr val="bg1"/>
              </a:solidFill>
            </a:endParaRPr>
          </a:p>
        </p:txBody>
      </p:sp>
      <p:sp>
        <p:nvSpPr>
          <p:cNvPr id="7" name="TextBox 6"/>
          <p:cNvSpPr txBox="1"/>
          <p:nvPr/>
        </p:nvSpPr>
        <p:spPr>
          <a:xfrm>
            <a:off x="2133600" y="6519446"/>
            <a:ext cx="7010399" cy="338554"/>
          </a:xfrm>
          <a:prstGeom prst="rect">
            <a:avLst/>
          </a:prstGeom>
          <a:solidFill>
            <a:srgbClr val="00194F"/>
          </a:solidFill>
        </p:spPr>
        <p:txBody>
          <a:bodyPr wrap="square" rtlCol="0">
            <a:spAutoFit/>
          </a:bodyPr>
          <a:lstStyle/>
          <a:p>
            <a:r>
              <a:rPr lang="en-US" sz="1600" dirty="0" smtClean="0">
                <a:solidFill>
                  <a:schemeClr val="bg1"/>
                </a:solidFill>
                <a:latin typeface="Berlin Sans FB" panose="020E0602020502020306" pitchFamily="34" charset="0"/>
                <a:cs typeface="Times New Roman"/>
              </a:rPr>
              <a:t>              Energy Facility Contractors Group</a:t>
            </a:r>
          </a:p>
        </p:txBody>
      </p:sp>
      <p:sp>
        <p:nvSpPr>
          <p:cNvPr id="11" name="Slide Number Placeholder 10"/>
          <p:cNvSpPr>
            <a:spLocks noGrp="1"/>
          </p:cNvSpPr>
          <p:nvPr>
            <p:ph type="sldNum" sz="quarter" idx="4"/>
          </p:nvPr>
        </p:nvSpPr>
        <p:spPr>
          <a:xfrm>
            <a:off x="7010400" y="612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FBFB1-1090-47E2-B4B2-079D9821FB04}" type="slidenum">
              <a:rPr lang="en-US" smtClean="0"/>
              <a:t>‹#›</a:t>
            </a:fld>
            <a:endParaRPr lang="en-US"/>
          </a:p>
        </p:txBody>
      </p:sp>
      <p:pic>
        <p:nvPicPr>
          <p:cNvPr id="9" name="Picture 8"/>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064" y="6172200"/>
            <a:ext cx="2085473" cy="727194"/>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2" r:id="rId11"/>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00194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001A4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1A4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1A4D"/>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1A4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1A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5600" b="1" dirty="0">
                <a:solidFill>
                  <a:schemeClr val="accent1">
                    <a:lumMod val="75000"/>
                  </a:schemeClr>
                </a:solidFill>
                <a:effectLst>
                  <a:outerShdw blurRad="38100" dist="25400" dir="5400000" algn="tl" rotWithShape="0">
                    <a:srgbClr val="000000">
                      <a:alpha val="43000"/>
                    </a:srgbClr>
                  </a:outerShdw>
                </a:effectLst>
                <a:latin typeface="Calibri"/>
                <a:ea typeface="+mj-ea"/>
                <a:cs typeface="+mj-cs"/>
              </a:rPr>
              <a:t>DOE LOTO Events</a:t>
            </a:r>
            <a:endParaRPr lang="en-US" dirty="0">
              <a:solidFill>
                <a:schemeClr val="accent1">
                  <a:lumMod val="75000"/>
                </a:schemeClr>
              </a:solidFill>
            </a:endParaRPr>
          </a:p>
        </p:txBody>
      </p:sp>
      <p:sp>
        <p:nvSpPr>
          <p:cNvPr id="3" name="Text Placeholder 2"/>
          <p:cNvSpPr>
            <a:spLocks noGrp="1"/>
          </p:cNvSpPr>
          <p:nvPr>
            <p:ph type="body" sz="quarter" idx="12"/>
          </p:nvPr>
        </p:nvSpPr>
        <p:spPr>
          <a:xfrm>
            <a:off x="3124200" y="2819400"/>
            <a:ext cx="4648200" cy="2438400"/>
          </a:xfrm>
        </p:spPr>
        <p:txBody>
          <a:bodyPr/>
          <a:lstStyle/>
          <a:p>
            <a:r>
              <a:rPr lang="en-US" dirty="0">
                <a:solidFill>
                  <a:schemeClr val="accent1">
                    <a:lumMod val="75000"/>
                  </a:schemeClr>
                </a:solidFill>
              </a:rPr>
              <a:t>EFCOG-ESTG</a:t>
            </a:r>
          </a:p>
          <a:p>
            <a:r>
              <a:rPr lang="en-US" dirty="0">
                <a:solidFill>
                  <a:schemeClr val="accent1">
                    <a:lumMod val="75000"/>
                  </a:schemeClr>
                </a:solidFill>
              </a:rPr>
              <a:t>Electrical Safety Month </a:t>
            </a:r>
          </a:p>
          <a:p>
            <a:r>
              <a:rPr lang="en-US" dirty="0">
                <a:solidFill>
                  <a:schemeClr val="accent1">
                    <a:lumMod val="75000"/>
                  </a:schemeClr>
                </a:solidFill>
              </a:rPr>
              <a:t>May 2017</a:t>
            </a:r>
          </a:p>
          <a:p>
            <a:endParaRPr lang="en-US" dirty="0"/>
          </a:p>
        </p:txBody>
      </p:sp>
    </p:spTree>
    <p:extLst>
      <p:ext uri="{BB962C8B-B14F-4D97-AF65-F5344CB8AC3E}">
        <p14:creationId xmlns:p14="http://schemas.microsoft.com/office/powerpoint/2010/main" val="3717184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a:t>
            </a:r>
            <a:r>
              <a:rPr lang="en-US" sz="4800" b="1" dirty="0" smtClean="0">
                <a:solidFill>
                  <a:schemeClr val="accent1">
                    <a:lumMod val="75000"/>
                  </a:schemeClr>
                </a:solidFill>
                <a:effectLst>
                  <a:outerShdw blurRad="38100" dist="25400" dir="5400000" algn="tl" rotWithShape="0">
                    <a:srgbClr val="000000">
                      <a:alpha val="43000"/>
                    </a:srgbClr>
                  </a:outerShdw>
                </a:effectLst>
              </a:rPr>
              <a:t>Events Analysis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smtClean="0">
                <a:latin typeface="Calibri"/>
                <a:ea typeface="Calibri"/>
                <a:cs typeface="Times New Roman"/>
              </a:rPr>
              <a:t> </a:t>
            </a:r>
          </a:p>
          <a:p>
            <a:pPr marL="0" indent="0">
              <a:buNone/>
            </a:pPr>
            <a:r>
              <a:rPr lang="en-US" sz="2400" dirty="0" smtClean="0">
                <a:latin typeface="Calibri"/>
                <a:ea typeface="Calibri"/>
                <a:cs typeface="Times New Roman"/>
              </a:rPr>
              <a:t>Fortunately </a:t>
            </a:r>
            <a:r>
              <a:rPr lang="en-US" sz="2400" dirty="0">
                <a:latin typeface="Calibri"/>
                <a:ea typeface="Calibri"/>
                <a:cs typeface="Times New Roman"/>
              </a:rPr>
              <a:t>the errors that occurred during these events did not result in any injuries yet it is the consensus of the EFCOG Electrical Safety Task Group that </a:t>
            </a:r>
            <a:r>
              <a:rPr lang="en-US" sz="2400" dirty="0" smtClean="0">
                <a:latin typeface="Calibri"/>
                <a:ea typeface="Calibri"/>
                <a:cs typeface="Times New Roman"/>
              </a:rPr>
              <a:t> </a:t>
            </a:r>
            <a:r>
              <a:rPr lang="en-US" sz="2400" dirty="0">
                <a:latin typeface="Calibri"/>
                <a:ea typeface="Calibri"/>
                <a:cs typeface="Times New Roman"/>
              </a:rPr>
              <a:t>awareness needs to be communicated to the DOE complex about this disturbing </a:t>
            </a:r>
            <a:r>
              <a:rPr lang="en-US" sz="2400" dirty="0" smtClean="0">
                <a:latin typeface="Calibri"/>
                <a:ea typeface="Calibri"/>
                <a:cs typeface="Times New Roman"/>
              </a:rPr>
              <a:t>trend and provide suggestions on how to mitigate them. </a:t>
            </a:r>
            <a:endParaRPr lang="en-US" sz="2400" dirty="0"/>
          </a:p>
        </p:txBody>
      </p:sp>
    </p:spTree>
    <p:extLst>
      <p:ext uri="{BB962C8B-B14F-4D97-AF65-F5344CB8AC3E}">
        <p14:creationId xmlns:p14="http://schemas.microsoft.com/office/powerpoint/2010/main" val="3460043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a:t>
            </a:r>
            <a:r>
              <a:rPr lang="en-US" sz="4800" b="1" dirty="0" smtClean="0">
                <a:solidFill>
                  <a:schemeClr val="accent1">
                    <a:lumMod val="75000"/>
                  </a:schemeClr>
                </a:solidFill>
                <a:effectLst>
                  <a:outerShdw blurRad="38100" dist="25400" dir="5400000" algn="tl" rotWithShape="0">
                    <a:srgbClr val="000000">
                      <a:alpha val="43000"/>
                    </a:srgbClr>
                  </a:outerShdw>
                </a:effectLst>
              </a:rPr>
              <a:t>Discussion</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smtClean="0">
                <a:latin typeface="Calibri"/>
                <a:ea typeface="Calibri"/>
                <a:cs typeface="Times New Roman"/>
              </a:rPr>
              <a:t> </a:t>
            </a:r>
          </a:p>
          <a:p>
            <a:pPr marL="0" indent="0">
              <a:buNone/>
            </a:pPr>
            <a:r>
              <a:rPr lang="en-US" sz="2400" dirty="0" smtClean="0">
                <a:latin typeface="Calibri"/>
                <a:ea typeface="Calibri"/>
                <a:cs typeface="Times New Roman"/>
              </a:rPr>
              <a:t>Everyone </a:t>
            </a:r>
            <a:r>
              <a:rPr lang="en-US" sz="2400" dirty="0">
                <a:latin typeface="Calibri"/>
                <a:ea typeface="Calibri"/>
                <a:cs typeface="Times New Roman"/>
              </a:rPr>
              <a:t>develops a knowledge of safety during the course of their </a:t>
            </a:r>
            <a:r>
              <a:rPr lang="en-US" sz="2400" dirty="0" smtClean="0">
                <a:latin typeface="Calibri"/>
                <a:ea typeface="Calibri"/>
                <a:cs typeface="Times New Roman"/>
              </a:rPr>
              <a:t>career. It can </a:t>
            </a:r>
            <a:r>
              <a:rPr lang="en-US" sz="2400" dirty="0">
                <a:latin typeface="Calibri"/>
                <a:ea typeface="Calibri"/>
                <a:cs typeface="Times New Roman"/>
              </a:rPr>
              <a:t>be defined as the experience retained by that individual to perform work in an unpredictable environment. This experience is gained throughout our lives through training and classes but most of all, through real life situations.</a:t>
            </a:r>
            <a:endParaRPr lang="en-US" sz="2400" dirty="0"/>
          </a:p>
        </p:txBody>
      </p:sp>
    </p:spTree>
    <p:extLst>
      <p:ext uri="{BB962C8B-B14F-4D97-AF65-F5344CB8AC3E}">
        <p14:creationId xmlns:p14="http://schemas.microsoft.com/office/powerpoint/2010/main" val="334722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a:t>
            </a:r>
            <a:r>
              <a:rPr lang="en-US" sz="4800" b="1" dirty="0" smtClean="0">
                <a:solidFill>
                  <a:schemeClr val="accent1">
                    <a:lumMod val="75000"/>
                  </a:schemeClr>
                </a:solidFill>
                <a:effectLst>
                  <a:outerShdw blurRad="38100" dist="25400" dir="5400000" algn="tl" rotWithShape="0">
                    <a:srgbClr val="000000">
                      <a:alpha val="43000"/>
                    </a:srgbClr>
                  </a:outerShdw>
                </a:effectLst>
              </a:rPr>
              <a:t>Discussion</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r>
              <a:rPr lang="en-US" sz="2800" dirty="0" smtClean="0">
                <a:latin typeface="Calibri"/>
                <a:ea typeface="Calibri"/>
                <a:cs typeface="Times New Roman"/>
              </a:rPr>
              <a:t> </a:t>
            </a:r>
          </a:p>
          <a:p>
            <a:pPr marL="0" marR="0" indent="0">
              <a:lnSpc>
                <a:spcPct val="115000"/>
              </a:lnSpc>
              <a:spcBef>
                <a:spcPts val="0"/>
              </a:spcBef>
              <a:spcAft>
                <a:spcPts val="1000"/>
              </a:spcAft>
              <a:buNone/>
            </a:pPr>
            <a:r>
              <a:rPr lang="en-US" sz="2400" dirty="0" smtClean="0">
                <a:latin typeface="Calibri"/>
                <a:ea typeface="Calibri"/>
                <a:cs typeface="Times New Roman"/>
              </a:rPr>
              <a:t>Depending </a:t>
            </a:r>
            <a:r>
              <a:rPr lang="en-US" sz="2400" dirty="0">
                <a:latin typeface="Calibri"/>
                <a:ea typeface="Calibri"/>
                <a:cs typeface="Times New Roman"/>
              </a:rPr>
              <a:t>on the length of time an individual has spent performing servicing and maintenance on equipment requiring Lockout/Tagout, a worker may not be fully aware of all the requirements that need to be followed to implement a successful program.</a:t>
            </a:r>
          </a:p>
          <a:p>
            <a:endParaRPr lang="en-US" dirty="0"/>
          </a:p>
        </p:txBody>
      </p:sp>
    </p:spTree>
    <p:extLst>
      <p:ext uri="{BB962C8B-B14F-4D97-AF65-F5344CB8AC3E}">
        <p14:creationId xmlns:p14="http://schemas.microsoft.com/office/powerpoint/2010/main" val="1613916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Discussion</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smtClean="0">
                <a:latin typeface="Calibri"/>
                <a:ea typeface="Calibri"/>
                <a:cs typeface="Times New Roman"/>
              </a:rPr>
              <a:t> </a:t>
            </a:r>
          </a:p>
          <a:p>
            <a:pPr marL="0" indent="0">
              <a:buNone/>
            </a:pPr>
            <a:r>
              <a:rPr lang="en-US" sz="2400" dirty="0" smtClean="0">
                <a:latin typeface="Calibri"/>
                <a:ea typeface="Calibri"/>
                <a:cs typeface="Times New Roman"/>
              </a:rPr>
              <a:t>People </a:t>
            </a:r>
            <a:r>
              <a:rPr lang="en-US" sz="2400" dirty="0">
                <a:latin typeface="Calibri"/>
                <a:ea typeface="Calibri"/>
                <a:cs typeface="Times New Roman"/>
              </a:rPr>
              <a:t>are fallible and easily become distracted when they are overloaded or adverse conditions come up. Factors like starting a new job with the company, working on an unfamiliar system, or even personal matters in life can affect the daily performance of a worker. </a:t>
            </a:r>
            <a:endParaRPr lang="en-US" sz="2400" dirty="0"/>
          </a:p>
        </p:txBody>
      </p:sp>
    </p:spTree>
    <p:extLst>
      <p:ext uri="{BB962C8B-B14F-4D97-AF65-F5344CB8AC3E}">
        <p14:creationId xmlns:p14="http://schemas.microsoft.com/office/powerpoint/2010/main" val="2448489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Discussion</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a:latin typeface="Calibri"/>
                <a:ea typeface="Calibri"/>
                <a:cs typeface="Times New Roman"/>
              </a:rPr>
              <a:t> </a:t>
            </a:r>
            <a:endParaRPr lang="en-US" sz="2800" dirty="0" smtClean="0">
              <a:latin typeface="Calibri"/>
              <a:ea typeface="Calibri"/>
              <a:cs typeface="Times New Roman"/>
            </a:endParaRPr>
          </a:p>
          <a:p>
            <a:pPr marL="0" indent="0">
              <a:buNone/>
            </a:pPr>
            <a:r>
              <a:rPr lang="en-US" sz="2400" dirty="0" smtClean="0">
                <a:latin typeface="Calibri"/>
                <a:ea typeface="Calibri"/>
                <a:cs typeface="Times New Roman"/>
              </a:rPr>
              <a:t>When </a:t>
            </a:r>
            <a:r>
              <a:rPr lang="en-US" sz="2400" dirty="0">
                <a:latin typeface="Calibri"/>
                <a:ea typeface="Calibri"/>
                <a:cs typeface="Times New Roman"/>
              </a:rPr>
              <a:t>situations like these arise, it is always recommended that you pause what you are doing, seek the help of another employee with more experience or familiarize yourself </a:t>
            </a:r>
            <a:r>
              <a:rPr lang="en-US" sz="2400" dirty="0" smtClean="0">
                <a:latin typeface="Calibri"/>
                <a:ea typeface="Calibri"/>
                <a:cs typeface="Times New Roman"/>
              </a:rPr>
              <a:t>better with </a:t>
            </a:r>
            <a:r>
              <a:rPr lang="en-US" sz="2400" dirty="0">
                <a:latin typeface="Calibri"/>
                <a:ea typeface="Calibri"/>
                <a:cs typeface="Times New Roman"/>
              </a:rPr>
              <a:t>the task you are performing. </a:t>
            </a:r>
            <a:endParaRPr lang="en-US" sz="2400" dirty="0"/>
          </a:p>
        </p:txBody>
      </p:sp>
    </p:spTree>
    <p:extLst>
      <p:ext uri="{BB962C8B-B14F-4D97-AF65-F5344CB8AC3E}">
        <p14:creationId xmlns:p14="http://schemas.microsoft.com/office/powerpoint/2010/main" val="3851406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Discussion</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r>
              <a:rPr lang="en-US" sz="2800" dirty="0" smtClean="0">
                <a:latin typeface="Calibri"/>
                <a:ea typeface="Calibri"/>
                <a:cs typeface="Times New Roman"/>
              </a:rPr>
              <a:t> </a:t>
            </a:r>
          </a:p>
          <a:p>
            <a:pPr marL="0" marR="0" indent="0">
              <a:lnSpc>
                <a:spcPct val="115000"/>
              </a:lnSpc>
              <a:spcBef>
                <a:spcPts val="0"/>
              </a:spcBef>
              <a:spcAft>
                <a:spcPts val="1000"/>
              </a:spcAft>
              <a:buNone/>
            </a:pPr>
            <a:r>
              <a:rPr lang="en-US" sz="2400" dirty="0" smtClean="0">
                <a:latin typeface="Calibri"/>
                <a:ea typeface="Calibri"/>
                <a:cs typeface="Times New Roman"/>
              </a:rPr>
              <a:t>The </a:t>
            </a:r>
            <a:r>
              <a:rPr lang="en-US" sz="2400" dirty="0">
                <a:latin typeface="Calibri"/>
                <a:ea typeface="Calibri"/>
                <a:cs typeface="Times New Roman"/>
              </a:rPr>
              <a:t>isolation of hazardous energy is one of the most important steps in protecting personnel from injury or death. In the process of establishing the isolation of hazardous energy, there are several barriers that are put in place to achieve this </a:t>
            </a:r>
            <a:r>
              <a:rPr lang="en-US" sz="2400" dirty="0" smtClean="0">
                <a:latin typeface="Calibri"/>
                <a:ea typeface="Calibri"/>
                <a:cs typeface="Times New Roman"/>
              </a:rPr>
              <a:t>condition.</a:t>
            </a:r>
            <a:endParaRPr lang="en-US" sz="2400" dirty="0">
              <a:latin typeface="Calibri"/>
              <a:ea typeface="Calibri"/>
              <a:cs typeface="Times New Roman"/>
            </a:endParaRPr>
          </a:p>
          <a:p>
            <a:endParaRPr lang="en-US" dirty="0"/>
          </a:p>
        </p:txBody>
      </p:sp>
    </p:spTree>
    <p:extLst>
      <p:ext uri="{BB962C8B-B14F-4D97-AF65-F5344CB8AC3E}">
        <p14:creationId xmlns:p14="http://schemas.microsoft.com/office/powerpoint/2010/main" val="218766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sz="4800" b="1" dirty="0" smtClean="0">
                <a:solidFill>
                  <a:schemeClr val="accent1">
                    <a:lumMod val="75000"/>
                  </a:schemeClr>
                </a:solidFill>
                <a:effectLst>
                  <a:outerShdw blurRad="38100" dist="25400" dir="5400000" algn="tl" rotWithShape="0">
                    <a:srgbClr val="000000">
                      <a:alpha val="43000"/>
                    </a:srgbClr>
                  </a:outerShdw>
                </a:effectLst>
              </a:rPr>
              <a:t>LOTO Barriers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342900" marR="0" lvl="0" indent="-342900">
              <a:lnSpc>
                <a:spcPct val="115000"/>
              </a:lnSpc>
              <a:spcBef>
                <a:spcPts val="0"/>
              </a:spcBef>
              <a:spcAft>
                <a:spcPts val="0"/>
              </a:spcAft>
              <a:buFont typeface="Symbol"/>
              <a:buChar char=""/>
            </a:pPr>
            <a:endParaRPr lang="en-US" sz="2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smtClean="0">
                <a:latin typeface="Calibri"/>
                <a:ea typeface="Calibri"/>
                <a:cs typeface="Times New Roman"/>
              </a:rPr>
              <a:t>Qualified </a:t>
            </a:r>
            <a:r>
              <a:rPr lang="en-US" sz="2400" dirty="0">
                <a:latin typeface="Calibri"/>
                <a:ea typeface="Calibri"/>
                <a:cs typeface="Times New Roman"/>
              </a:rPr>
              <a:t>personnel</a:t>
            </a: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Equipment shut-down</a:t>
            </a: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Isolate the energy</a:t>
            </a:r>
          </a:p>
          <a:p>
            <a:pPr marL="342900" marR="0" lvl="0" indent="-342900">
              <a:lnSpc>
                <a:spcPct val="115000"/>
              </a:lnSpc>
              <a:spcBef>
                <a:spcPts val="0"/>
              </a:spcBef>
              <a:spcAft>
                <a:spcPts val="0"/>
              </a:spcAft>
              <a:buFont typeface="Symbol"/>
              <a:buChar char=""/>
            </a:pPr>
            <a:r>
              <a:rPr lang="en-US" sz="2400" dirty="0">
                <a:latin typeface="Calibri"/>
                <a:ea typeface="Calibri"/>
                <a:cs typeface="Times New Roman"/>
              </a:rPr>
              <a:t>Apply locks and/or tags</a:t>
            </a:r>
          </a:p>
          <a:p>
            <a:pPr marL="342900" marR="0" lvl="0" indent="-342900">
              <a:lnSpc>
                <a:spcPct val="115000"/>
              </a:lnSpc>
              <a:spcBef>
                <a:spcPts val="0"/>
              </a:spcBef>
              <a:spcAft>
                <a:spcPts val="1000"/>
              </a:spcAft>
              <a:buFont typeface="Symbol"/>
              <a:buChar char=""/>
            </a:pPr>
            <a:r>
              <a:rPr lang="en-US" sz="2400" dirty="0">
                <a:latin typeface="Calibri"/>
                <a:ea typeface="Calibri"/>
                <a:cs typeface="Times New Roman"/>
              </a:rPr>
              <a:t>Verify isolation</a:t>
            </a:r>
          </a:p>
          <a:p>
            <a:endParaRPr lang="en-US" dirty="0"/>
          </a:p>
        </p:txBody>
      </p:sp>
    </p:spTree>
    <p:extLst>
      <p:ext uri="{BB962C8B-B14F-4D97-AF65-F5344CB8AC3E}">
        <p14:creationId xmlns:p14="http://schemas.microsoft.com/office/powerpoint/2010/main" val="109037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Barriers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smtClean="0">
                <a:latin typeface="Calibri"/>
                <a:ea typeface="Calibri"/>
                <a:cs typeface="Times New Roman"/>
              </a:rPr>
              <a:t> </a:t>
            </a:r>
          </a:p>
          <a:p>
            <a:pPr marL="0" indent="0">
              <a:buNone/>
            </a:pPr>
            <a:r>
              <a:rPr lang="en-US" sz="2400" dirty="0" smtClean="0">
                <a:latin typeface="Calibri"/>
                <a:ea typeface="Calibri"/>
                <a:cs typeface="Times New Roman"/>
              </a:rPr>
              <a:t>While </a:t>
            </a:r>
            <a:r>
              <a:rPr lang="en-US" sz="2400" dirty="0">
                <a:latin typeface="Calibri"/>
                <a:ea typeface="Calibri"/>
                <a:cs typeface="Times New Roman"/>
              </a:rPr>
              <a:t>it is possible that one of these barriers could fail without any physical consequence to a worker, it does show a trend in which a significant event will occur if actions are not taken to prevent it from happening again. </a:t>
            </a:r>
            <a:endParaRPr lang="en-US" sz="2400" dirty="0"/>
          </a:p>
        </p:txBody>
      </p:sp>
    </p:spTree>
    <p:extLst>
      <p:ext uri="{BB962C8B-B14F-4D97-AF65-F5344CB8AC3E}">
        <p14:creationId xmlns:p14="http://schemas.microsoft.com/office/powerpoint/2010/main" val="25743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smtClean="0">
                <a:solidFill>
                  <a:schemeClr val="accent1">
                    <a:lumMod val="75000"/>
                  </a:schemeClr>
                </a:solidFill>
                <a:effectLst>
                  <a:outerShdw blurRad="38100" dist="25400" dir="5400000" algn="tl" rotWithShape="0">
                    <a:srgbClr val="000000">
                      <a:alpha val="43000"/>
                    </a:srgbClr>
                  </a:outerShdw>
                </a:effectLst>
              </a:rPr>
              <a:t>LOTO Considerations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smtClean="0">
                <a:latin typeface="Calibri"/>
                <a:ea typeface="Calibri"/>
                <a:cs typeface="Times New Roman"/>
              </a:rPr>
              <a:t> </a:t>
            </a:r>
          </a:p>
          <a:p>
            <a:pPr marL="0" indent="0">
              <a:buNone/>
            </a:pPr>
            <a:r>
              <a:rPr lang="en-US" sz="2400" dirty="0" smtClean="0">
                <a:latin typeface="Calibri"/>
                <a:ea typeface="Calibri"/>
                <a:cs typeface="Times New Roman"/>
              </a:rPr>
              <a:t>Something to </a:t>
            </a:r>
            <a:r>
              <a:rPr lang="en-US" sz="2400" dirty="0">
                <a:latin typeface="Calibri"/>
                <a:ea typeface="Calibri"/>
                <a:cs typeface="Times New Roman"/>
              </a:rPr>
              <a:t>consider in having a successful LOTO program is how well a user of the program understands it. Most DOE sites have implemented procedural requirements into their LOTO program that are specific to that site. This </a:t>
            </a:r>
            <a:r>
              <a:rPr lang="en-US" sz="2400" dirty="0" smtClean="0">
                <a:latin typeface="Calibri"/>
                <a:ea typeface="Calibri"/>
                <a:cs typeface="Times New Roman"/>
              </a:rPr>
              <a:t>could become an error precursor which can </a:t>
            </a:r>
            <a:r>
              <a:rPr lang="en-US" sz="2400" dirty="0">
                <a:latin typeface="Calibri"/>
                <a:ea typeface="Calibri"/>
                <a:cs typeface="Times New Roman"/>
              </a:rPr>
              <a:t>cause confusion when outside companies are on site and are not familiar </a:t>
            </a:r>
            <a:r>
              <a:rPr lang="en-US" sz="2400" dirty="0" smtClean="0">
                <a:latin typeface="Calibri"/>
                <a:ea typeface="Calibri"/>
                <a:cs typeface="Times New Roman"/>
              </a:rPr>
              <a:t>with the </a:t>
            </a:r>
            <a:r>
              <a:rPr lang="en-US" sz="2400" dirty="0">
                <a:latin typeface="Calibri"/>
                <a:ea typeface="Calibri"/>
                <a:cs typeface="Times New Roman"/>
              </a:rPr>
              <a:t>program or new employees are hired. Other </a:t>
            </a:r>
            <a:r>
              <a:rPr lang="en-US" sz="2400" dirty="0" smtClean="0">
                <a:latin typeface="Calibri"/>
                <a:ea typeface="Calibri"/>
                <a:cs typeface="Times New Roman"/>
              </a:rPr>
              <a:t>error precursors to consider are shown on the next slide.</a:t>
            </a:r>
            <a:endParaRPr lang="en-US" sz="2400" dirty="0"/>
          </a:p>
        </p:txBody>
      </p:sp>
    </p:spTree>
    <p:extLst>
      <p:ext uri="{BB962C8B-B14F-4D97-AF65-F5344CB8AC3E}">
        <p14:creationId xmlns:p14="http://schemas.microsoft.com/office/powerpoint/2010/main" val="514596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800" b="1" dirty="0">
                <a:solidFill>
                  <a:srgbClr val="0BD0D9">
                    <a:tint val="90000"/>
                    <a:satMod val="120000"/>
                  </a:srgbClr>
                </a:solidFill>
                <a:effectLst>
                  <a:outerShdw blurRad="38100" dist="25400" dir="5400000" algn="tl" rotWithShape="0">
                    <a:srgbClr val="000000">
                      <a:alpha val="43000"/>
                    </a:srgbClr>
                  </a:outerShdw>
                </a:effectLst>
              </a:rPr>
              <a:t> </a:t>
            </a:r>
            <a:r>
              <a:rPr lang="en-US" sz="4800" b="1" dirty="0" smtClean="0">
                <a:solidFill>
                  <a:schemeClr val="accent1">
                    <a:lumMod val="75000"/>
                  </a:schemeClr>
                </a:solidFill>
                <a:effectLst>
                  <a:outerShdw blurRad="38100" dist="25400" dir="5400000" algn="tl" rotWithShape="0">
                    <a:srgbClr val="000000">
                      <a:alpha val="43000"/>
                    </a:srgbClr>
                  </a:outerShdw>
                </a:effectLst>
              </a:rPr>
              <a:t>Error Precursors</a:t>
            </a:r>
            <a:endParaRPr lang="en-US" sz="48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4498988"/>
              </p:ext>
            </p:extLst>
          </p:nvPr>
        </p:nvGraphicFramePr>
        <p:xfrm>
          <a:off x="914400" y="1905000"/>
          <a:ext cx="7620000" cy="4038600"/>
        </p:xfrm>
        <a:graphic>
          <a:graphicData uri="http://schemas.openxmlformats.org/drawingml/2006/table">
            <a:tbl>
              <a:tblPr firstRow="1" firstCol="1" bandRow="1"/>
              <a:tblGrid>
                <a:gridCol w="2540000"/>
                <a:gridCol w="2540000"/>
                <a:gridCol w="2540000"/>
              </a:tblGrid>
              <a:tr h="673100">
                <a:tc>
                  <a:txBody>
                    <a:bodyPr/>
                    <a:lstStyle/>
                    <a:p>
                      <a:pPr marL="0" marR="0" algn="ctr">
                        <a:lnSpc>
                          <a:spcPct val="115000"/>
                        </a:lnSpc>
                        <a:spcBef>
                          <a:spcPts val="0"/>
                        </a:spcBef>
                        <a:spcAft>
                          <a:spcPts val="0"/>
                        </a:spcAft>
                      </a:pPr>
                      <a:r>
                        <a:rPr lang="en-US" sz="1600" dirty="0">
                          <a:effectLst/>
                          <a:latin typeface="Calibri"/>
                          <a:ea typeface="Calibri"/>
                          <a:cs typeface="Times New Roman"/>
                        </a:rPr>
                        <a:t>Time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High Workload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Multiple Tasks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00">
                <a:tc>
                  <a:txBody>
                    <a:bodyPr/>
                    <a:lstStyle/>
                    <a:p>
                      <a:pPr marL="0" marR="0" algn="ctr">
                        <a:lnSpc>
                          <a:spcPct val="115000"/>
                        </a:lnSpc>
                        <a:spcBef>
                          <a:spcPts val="0"/>
                        </a:spcBef>
                        <a:spcAft>
                          <a:spcPts val="0"/>
                        </a:spcAft>
                      </a:pPr>
                      <a:r>
                        <a:rPr lang="en-US" sz="1600" dirty="0">
                          <a:effectLst/>
                          <a:latin typeface="Calibri"/>
                          <a:ea typeface="Calibri"/>
                          <a:cs typeface="Times New Roman"/>
                        </a:rPr>
                        <a:t>Unfamiliarity with Task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Lack of Knowledge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Improper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00">
                <a:tc>
                  <a:txBody>
                    <a:bodyPr/>
                    <a:lstStyle/>
                    <a:p>
                      <a:pPr marL="0" marR="0" algn="ctr">
                        <a:lnSpc>
                          <a:spcPct val="115000"/>
                        </a:lnSpc>
                        <a:spcBef>
                          <a:spcPts val="0"/>
                        </a:spcBef>
                        <a:spcAft>
                          <a:spcPts val="0"/>
                        </a:spcAft>
                      </a:pPr>
                      <a:r>
                        <a:rPr lang="en-US" sz="1600" dirty="0">
                          <a:effectLst/>
                          <a:latin typeface="Calibri"/>
                          <a:ea typeface="Calibri"/>
                          <a:cs typeface="Times New Roman"/>
                        </a:rPr>
                        <a:t>Inexperience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Unclear Roles &amp; Responsibilities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Mental Shortcuts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00">
                <a:tc>
                  <a:txBody>
                    <a:bodyPr/>
                    <a:lstStyle/>
                    <a:p>
                      <a:pPr marL="0" marR="0" algn="ctr">
                        <a:lnSpc>
                          <a:spcPct val="115000"/>
                        </a:lnSpc>
                        <a:spcBef>
                          <a:spcPts val="0"/>
                        </a:spcBef>
                        <a:spcAft>
                          <a:spcPts val="0"/>
                        </a:spcAft>
                      </a:pPr>
                      <a:r>
                        <a:rPr lang="en-US" sz="1600">
                          <a:effectLst/>
                          <a:latin typeface="Calibri"/>
                          <a:ea typeface="Calibri"/>
                          <a:cs typeface="Times New Roman"/>
                        </a:rPr>
                        <a:t>Illness or Fatigue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Distractions/Interruptions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00">
                <a:tc>
                  <a:txBody>
                    <a:bodyPr/>
                    <a:lstStyle/>
                    <a:p>
                      <a:pPr marL="0" marR="0" algn="ctr">
                        <a:lnSpc>
                          <a:spcPct val="115000"/>
                        </a:lnSpc>
                        <a:spcBef>
                          <a:spcPts val="0"/>
                        </a:spcBef>
                        <a:spcAft>
                          <a:spcPts val="0"/>
                        </a:spcAft>
                      </a:pPr>
                      <a:r>
                        <a:rPr lang="en-US" sz="1600">
                          <a:effectLst/>
                          <a:latin typeface="Calibri"/>
                          <a:ea typeface="Calibri"/>
                          <a:cs typeface="Times New Roman"/>
                        </a:rPr>
                        <a:t>Old Habits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Assumptions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Complacency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00">
                <a:tc>
                  <a:txBody>
                    <a:bodyPr/>
                    <a:lstStyle/>
                    <a:p>
                      <a:pPr marL="0" marR="0" algn="ctr">
                        <a:lnSpc>
                          <a:spcPct val="115000"/>
                        </a:lnSpc>
                        <a:spcBef>
                          <a:spcPts val="0"/>
                        </a:spcBef>
                        <a:spcAft>
                          <a:spcPts val="0"/>
                        </a:spcAft>
                      </a:pPr>
                      <a:r>
                        <a:rPr lang="en-US" sz="1600">
                          <a:effectLst/>
                          <a:latin typeface="Calibri"/>
                          <a:ea typeface="Calibri"/>
                          <a:cs typeface="Times New Roman"/>
                        </a:rPr>
                        <a:t>Unexpected Conditions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Calibri"/>
                          <a:ea typeface="Calibri"/>
                          <a:cs typeface="Times New Roman"/>
                        </a:rPr>
                        <a:t>Workarounds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New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104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Events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r>
              <a:rPr lang="en-US" sz="2800" dirty="0" smtClean="0">
                <a:latin typeface="Calibri"/>
                <a:ea typeface="Calibri"/>
                <a:cs typeface="Times New Roman"/>
              </a:rPr>
              <a:t>  </a:t>
            </a:r>
          </a:p>
          <a:p>
            <a:pPr marL="0" marR="0" indent="0">
              <a:lnSpc>
                <a:spcPct val="115000"/>
              </a:lnSpc>
              <a:spcBef>
                <a:spcPts val="0"/>
              </a:spcBef>
              <a:spcAft>
                <a:spcPts val="1000"/>
              </a:spcAft>
              <a:buNone/>
            </a:pPr>
            <a:r>
              <a:rPr lang="en-US" sz="2400" dirty="0" smtClean="0">
                <a:latin typeface="Calibri"/>
                <a:ea typeface="Calibri"/>
                <a:cs typeface="Times New Roman"/>
              </a:rPr>
              <a:t>The </a:t>
            </a:r>
            <a:r>
              <a:rPr lang="en-US" sz="2400" dirty="0">
                <a:latin typeface="Calibri"/>
                <a:ea typeface="Calibri"/>
                <a:cs typeface="Times New Roman"/>
              </a:rPr>
              <a:t>DOE complex has recently experienced a negative trend of LOTO events. In the month of March and April there were 12 events reported as either a failure to follow a hazardous energy control process, the discovery of an uncontrolled hazardous energy, or an incorrect method was used for implementing Lockout/ Tagout. </a:t>
            </a:r>
          </a:p>
          <a:p>
            <a:endParaRPr lang="en-US" dirty="0"/>
          </a:p>
        </p:txBody>
      </p:sp>
    </p:spTree>
    <p:extLst>
      <p:ext uri="{BB962C8B-B14F-4D97-AF65-F5344CB8AC3E}">
        <p14:creationId xmlns:p14="http://schemas.microsoft.com/office/powerpoint/2010/main" val="81851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Considerations</a:t>
            </a:r>
            <a:endParaRPr lang="en-US" sz="48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endParaRPr lang="en-US" sz="2400" dirty="0" smtClean="0">
              <a:latin typeface="Calibri"/>
              <a:ea typeface="Calibri"/>
              <a:cs typeface="Times New Roman"/>
            </a:endParaRPr>
          </a:p>
          <a:p>
            <a:pPr marL="0" marR="0" indent="0">
              <a:lnSpc>
                <a:spcPct val="115000"/>
              </a:lnSpc>
              <a:spcBef>
                <a:spcPts val="0"/>
              </a:spcBef>
              <a:spcAft>
                <a:spcPts val="1000"/>
              </a:spcAft>
              <a:buNone/>
            </a:pPr>
            <a:r>
              <a:rPr lang="en-US" sz="2400" dirty="0" smtClean="0">
                <a:latin typeface="Calibri"/>
                <a:ea typeface="Calibri"/>
                <a:cs typeface="Times New Roman"/>
              </a:rPr>
              <a:t>Work planning plays a key role when developing and implementing a Lockout/Tagout. Work is often planned as imagined but it is not executed and performed in the same manner. When aligning a system for the preparation of Lockout/Tagout, every effort must be made to ensure all the steps are followed in the site’s LOTO program and they align with the planning process. Any deviations should cause a worker to pause and re-evaluate. </a:t>
            </a:r>
            <a:endParaRPr lang="en-US" sz="2400" dirty="0"/>
          </a:p>
        </p:txBody>
      </p:sp>
    </p:spTree>
    <p:extLst>
      <p:ext uri="{BB962C8B-B14F-4D97-AF65-F5344CB8AC3E}">
        <p14:creationId xmlns:p14="http://schemas.microsoft.com/office/powerpoint/2010/main" val="3997878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Considerations</a:t>
            </a:r>
            <a:endParaRPr lang="en-US" sz="4800" dirty="0">
              <a:solidFill>
                <a:schemeClr val="accent1">
                  <a:lumMod val="75000"/>
                </a:schemeClr>
              </a:solidFill>
            </a:endParaRPr>
          </a:p>
        </p:txBody>
      </p:sp>
      <p:sp>
        <p:nvSpPr>
          <p:cNvPr id="3" name="Content Placeholder 2"/>
          <p:cNvSpPr>
            <a:spLocks noGrp="1"/>
          </p:cNvSpPr>
          <p:nvPr>
            <p:ph idx="1"/>
          </p:nvPr>
        </p:nvSpPr>
        <p:spPr>
          <a:xfrm>
            <a:off x="457200" y="1600200"/>
            <a:ext cx="8229600" cy="3962400"/>
          </a:xfrm>
        </p:spPr>
        <p:txBody>
          <a:bodyPr>
            <a:normAutofit fontScale="85000" lnSpcReduction="20000"/>
          </a:bodyPr>
          <a:lstStyle/>
          <a:p>
            <a:pPr marL="0" marR="0" indent="0">
              <a:lnSpc>
                <a:spcPct val="115000"/>
              </a:lnSpc>
              <a:spcBef>
                <a:spcPts val="0"/>
              </a:spcBef>
              <a:spcAft>
                <a:spcPts val="1000"/>
              </a:spcAft>
              <a:buNone/>
            </a:pPr>
            <a:r>
              <a:rPr lang="en-US" sz="2800" dirty="0" smtClean="0">
                <a:latin typeface="Calibri"/>
                <a:ea typeface="Calibri"/>
                <a:cs typeface="Times New Roman"/>
              </a:rPr>
              <a:t>     </a:t>
            </a:r>
            <a:r>
              <a:rPr lang="en-US" sz="2800" b="1" dirty="0" smtClean="0">
                <a:latin typeface="Calibri"/>
                <a:ea typeface="Calibri"/>
                <a:cs typeface="Times New Roman"/>
              </a:rPr>
              <a:t>Some </a:t>
            </a:r>
            <a:r>
              <a:rPr lang="en-US" sz="2800" b="1" dirty="0">
                <a:latin typeface="Calibri"/>
                <a:ea typeface="Calibri"/>
                <a:cs typeface="Times New Roman"/>
              </a:rPr>
              <a:t>other suggestions include;</a:t>
            </a:r>
          </a:p>
          <a:p>
            <a:pPr marL="342900" marR="0" lvl="0" indent="-342900">
              <a:lnSpc>
                <a:spcPct val="115000"/>
              </a:lnSpc>
              <a:spcBef>
                <a:spcPts val="0"/>
              </a:spcBef>
              <a:spcAft>
                <a:spcPts val="0"/>
              </a:spcAft>
              <a:buFont typeface="Symbol"/>
              <a:buChar char=""/>
            </a:pPr>
            <a:r>
              <a:rPr lang="en-US" sz="2800" dirty="0">
                <a:latin typeface="Calibri"/>
                <a:ea typeface="Calibri"/>
                <a:cs typeface="Times New Roman"/>
              </a:rPr>
              <a:t>Ensure sub-contractors are aware of site specific requirements</a:t>
            </a:r>
          </a:p>
          <a:p>
            <a:pPr marL="342900" marR="0" lvl="0" indent="-342900">
              <a:lnSpc>
                <a:spcPct val="115000"/>
              </a:lnSpc>
              <a:spcBef>
                <a:spcPts val="0"/>
              </a:spcBef>
              <a:spcAft>
                <a:spcPts val="0"/>
              </a:spcAft>
              <a:buFont typeface="Symbol"/>
              <a:buChar char=""/>
            </a:pPr>
            <a:r>
              <a:rPr lang="en-US" sz="2800" dirty="0">
                <a:latin typeface="Calibri"/>
                <a:ea typeface="Calibri"/>
                <a:cs typeface="Times New Roman"/>
              </a:rPr>
              <a:t>Workers involved with the isolation of electrical energy understand the requirements of NFPA 70E</a:t>
            </a:r>
          </a:p>
          <a:p>
            <a:pPr marL="342900" marR="0" lvl="0" indent="-342900">
              <a:lnSpc>
                <a:spcPct val="115000"/>
              </a:lnSpc>
              <a:spcBef>
                <a:spcPts val="0"/>
              </a:spcBef>
              <a:spcAft>
                <a:spcPts val="0"/>
              </a:spcAft>
              <a:buFont typeface="Symbol"/>
              <a:buChar char=""/>
            </a:pPr>
            <a:r>
              <a:rPr lang="en-US" sz="2800" dirty="0">
                <a:latin typeface="Calibri"/>
                <a:ea typeface="Calibri"/>
                <a:cs typeface="Times New Roman"/>
              </a:rPr>
              <a:t>The LOTO program contains a clear definition of when the isolation of hazardous energy will be controlled by Lockout/Tagout or another standard involving employee protection. I.E. machine guarding, physical separation, clearance orders, etc.</a:t>
            </a:r>
          </a:p>
          <a:p>
            <a:endParaRPr lang="en-US" dirty="0"/>
          </a:p>
        </p:txBody>
      </p:sp>
    </p:spTree>
    <p:extLst>
      <p:ext uri="{BB962C8B-B14F-4D97-AF65-F5344CB8AC3E}">
        <p14:creationId xmlns:p14="http://schemas.microsoft.com/office/powerpoint/2010/main" val="2100649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Considerations</a:t>
            </a:r>
            <a:endParaRPr lang="en-US" sz="48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sz="2800" dirty="0" smtClean="0">
                <a:latin typeface="Calibri"/>
                <a:ea typeface="Calibri"/>
                <a:cs typeface="Times New Roman"/>
              </a:rPr>
              <a:t>     </a:t>
            </a:r>
          </a:p>
          <a:p>
            <a:pPr>
              <a:lnSpc>
                <a:spcPct val="115000"/>
              </a:lnSpc>
              <a:spcBef>
                <a:spcPts val="0"/>
              </a:spcBef>
              <a:spcAft>
                <a:spcPts val="1000"/>
              </a:spcAft>
              <a:buSzPct val="135000"/>
            </a:pPr>
            <a:r>
              <a:rPr lang="en-US" sz="2400" dirty="0" smtClean="0">
                <a:ea typeface="Calibri"/>
                <a:cs typeface="Times New Roman"/>
              </a:rPr>
              <a:t>Provide </a:t>
            </a:r>
            <a:r>
              <a:rPr lang="en-US" sz="2400" dirty="0">
                <a:ea typeface="Calibri"/>
                <a:cs typeface="Times New Roman"/>
              </a:rPr>
              <a:t>detailed descriptions of work activities during daily pre-job briefings when Lockout/Tagout is being utilized. </a:t>
            </a:r>
          </a:p>
          <a:p>
            <a:pPr>
              <a:lnSpc>
                <a:spcPct val="115000"/>
              </a:lnSpc>
              <a:spcBef>
                <a:spcPts val="0"/>
              </a:spcBef>
              <a:spcAft>
                <a:spcPts val="1000"/>
              </a:spcAft>
              <a:buSzPct val="135000"/>
            </a:pPr>
            <a:r>
              <a:rPr lang="en-US" sz="2400" dirty="0">
                <a:ea typeface="Calibri"/>
                <a:cs typeface="Times New Roman"/>
              </a:rPr>
              <a:t>Develop a demonstrated proficiency checklist for Lockout/Tagout users which can be used as a real-time assessment  for employees. </a:t>
            </a:r>
          </a:p>
          <a:p>
            <a:pPr marL="0" marR="0" indent="0">
              <a:lnSpc>
                <a:spcPct val="115000"/>
              </a:lnSpc>
              <a:spcBef>
                <a:spcPts val="0"/>
              </a:spcBef>
              <a:spcAft>
                <a:spcPts val="1000"/>
              </a:spcAft>
              <a:buNone/>
            </a:pPr>
            <a:endParaRPr lang="en-US" dirty="0"/>
          </a:p>
        </p:txBody>
      </p:sp>
    </p:spTree>
    <p:extLst>
      <p:ext uri="{BB962C8B-B14F-4D97-AF65-F5344CB8AC3E}">
        <p14:creationId xmlns:p14="http://schemas.microsoft.com/office/powerpoint/2010/main" val="3946393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Considerations</a:t>
            </a:r>
            <a:endParaRPr lang="en-US" sz="4800" dirty="0">
              <a:solidFill>
                <a:schemeClr val="accent1">
                  <a:lumMod val="75000"/>
                </a:schemeClr>
              </a:solidFill>
            </a:endParaRPr>
          </a:p>
        </p:txBody>
      </p:sp>
      <p:sp>
        <p:nvSpPr>
          <p:cNvPr id="3" name="Content Placeholder 2"/>
          <p:cNvSpPr>
            <a:spLocks noGrp="1"/>
          </p:cNvSpPr>
          <p:nvPr>
            <p:ph idx="1"/>
          </p:nvPr>
        </p:nvSpPr>
        <p:spPr>
          <a:xfrm>
            <a:off x="457200" y="1676400"/>
            <a:ext cx="8229600" cy="4648200"/>
          </a:xfrm>
        </p:spPr>
        <p:txBody>
          <a:bodyPr/>
          <a:lstStyle/>
          <a:p>
            <a:pPr marL="0" marR="0" indent="0">
              <a:lnSpc>
                <a:spcPct val="115000"/>
              </a:lnSpc>
              <a:spcBef>
                <a:spcPts val="0"/>
              </a:spcBef>
              <a:spcAft>
                <a:spcPts val="1000"/>
              </a:spcAft>
              <a:buNone/>
            </a:pPr>
            <a:r>
              <a:rPr lang="en-US" sz="2400" dirty="0" smtClean="0">
                <a:latin typeface="Calibri"/>
                <a:ea typeface="Calibri"/>
                <a:cs typeface="Times New Roman"/>
              </a:rPr>
              <a:t>The </a:t>
            </a:r>
            <a:r>
              <a:rPr lang="en-US" sz="2400" dirty="0">
                <a:latin typeface="Calibri"/>
                <a:ea typeface="Calibri"/>
                <a:cs typeface="Times New Roman"/>
              </a:rPr>
              <a:t>most important role of implementing a successful isolation of hazardous energy is ensuring all employees working under the Lockout/Tagout process are familiar with all of the requirements of the program and are </a:t>
            </a:r>
            <a:r>
              <a:rPr lang="en-US" sz="2400" dirty="0" smtClean="0">
                <a:latin typeface="Calibri"/>
                <a:ea typeface="Calibri"/>
                <a:cs typeface="Times New Roman"/>
              </a:rPr>
              <a:t>focused </a:t>
            </a:r>
            <a:r>
              <a:rPr lang="en-US" sz="2400" dirty="0">
                <a:latin typeface="Calibri"/>
                <a:ea typeface="Calibri"/>
                <a:cs typeface="Times New Roman"/>
              </a:rPr>
              <a:t>on each step of the process</a:t>
            </a:r>
            <a:r>
              <a:rPr lang="en-US" sz="2400" dirty="0" smtClean="0">
                <a:latin typeface="Calibri"/>
                <a:ea typeface="Calibri"/>
                <a:cs typeface="Times New Roman"/>
              </a:rPr>
              <a:t>. Missing one of these steps will result in an error which could lead to an event.  </a:t>
            </a:r>
            <a:endParaRPr lang="en-US" sz="2400" dirty="0">
              <a:latin typeface="Calibri"/>
              <a:ea typeface="Calibri"/>
              <a:cs typeface="Times New Roman"/>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51825"/>
            <a:ext cx="100647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815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Considerations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smtClean="0">
                <a:latin typeface="Calibri"/>
                <a:ea typeface="Calibri"/>
                <a:cs typeface="Times New Roman"/>
              </a:rPr>
              <a:t> </a:t>
            </a:r>
          </a:p>
          <a:p>
            <a:pPr marL="0" indent="0">
              <a:buNone/>
            </a:pPr>
            <a:endParaRPr lang="en-US" sz="2800" dirty="0">
              <a:latin typeface="Calibri"/>
              <a:ea typeface="Calibri"/>
              <a:cs typeface="Times New Roman"/>
            </a:endParaRPr>
          </a:p>
          <a:p>
            <a:pPr marL="0" indent="0">
              <a:buNone/>
            </a:pPr>
            <a:r>
              <a:rPr lang="en-US" sz="2400" dirty="0" smtClean="0">
                <a:latin typeface="Calibri"/>
                <a:ea typeface="Calibri"/>
                <a:cs typeface="Times New Roman"/>
              </a:rPr>
              <a:t>The </a:t>
            </a:r>
            <a:r>
              <a:rPr lang="en-US" sz="2400" dirty="0">
                <a:latin typeface="Calibri"/>
                <a:ea typeface="Calibri"/>
                <a:cs typeface="Times New Roman"/>
              </a:rPr>
              <a:t>Electrical Safety Task Group has </a:t>
            </a:r>
            <a:r>
              <a:rPr lang="en-US" sz="2400" dirty="0" smtClean="0">
                <a:latin typeface="Calibri"/>
                <a:ea typeface="Calibri"/>
                <a:cs typeface="Times New Roman"/>
              </a:rPr>
              <a:t>compiled </a:t>
            </a:r>
            <a:r>
              <a:rPr lang="en-US" sz="2400" dirty="0">
                <a:latin typeface="Calibri"/>
                <a:ea typeface="Calibri"/>
                <a:cs typeface="Times New Roman"/>
              </a:rPr>
              <a:t>some </a:t>
            </a:r>
            <a:r>
              <a:rPr lang="en-US" sz="2400" dirty="0" smtClean="0">
                <a:latin typeface="Calibri"/>
                <a:ea typeface="Calibri"/>
                <a:cs typeface="Times New Roman"/>
              </a:rPr>
              <a:t>aids </a:t>
            </a:r>
            <a:r>
              <a:rPr lang="en-US" sz="2400" smtClean="0">
                <a:latin typeface="Calibri"/>
                <a:ea typeface="Calibri"/>
                <a:cs typeface="Times New Roman"/>
              </a:rPr>
              <a:t>from various DOE sites </a:t>
            </a:r>
            <a:r>
              <a:rPr lang="en-US" sz="2400" dirty="0">
                <a:latin typeface="Calibri"/>
                <a:ea typeface="Calibri"/>
                <a:cs typeface="Times New Roman"/>
              </a:rPr>
              <a:t>to assist with communicating to employees the importance of isolating hazardous energy and the need for continuous education involving the Lockout/Tagout program used at DOE sites. </a:t>
            </a:r>
            <a:endParaRPr lang="en-US" sz="2400" dirty="0"/>
          </a:p>
        </p:txBody>
      </p:sp>
    </p:spTree>
    <p:extLst>
      <p:ext uri="{BB962C8B-B14F-4D97-AF65-F5344CB8AC3E}">
        <p14:creationId xmlns:p14="http://schemas.microsoft.com/office/powerpoint/2010/main" val="843491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a:t>
            </a:r>
            <a:r>
              <a:rPr lang="en-US" sz="4800" dirty="0" smtClean="0">
                <a:solidFill>
                  <a:schemeClr val="accent1">
                    <a:lumMod val="75000"/>
                  </a:schemeClr>
                </a:solidFill>
                <a:effectLst>
                  <a:outerShdw blurRad="38100" dist="25400" dir="5400000" algn="tl" rotWithShape="0">
                    <a:srgbClr val="000000">
                      <a:alpha val="43000"/>
                    </a:srgbClr>
                  </a:outerShdw>
                </a:effectLst>
              </a:rPr>
              <a:t>Aids</a:t>
            </a:r>
            <a:endParaRPr lang="en-US" sz="4800" dirty="0">
              <a:solidFill>
                <a:schemeClr val="accent1">
                  <a:lumMod val="75000"/>
                </a:schemeClr>
              </a:solidFill>
            </a:endParaRPr>
          </a:p>
        </p:txBody>
      </p:sp>
      <p:pic>
        <p:nvPicPr>
          <p:cNvPr id="3078" name="Picture 6" descr="C:\Users\HL2\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3820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49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a:t>
            </a:r>
            <a:r>
              <a:rPr lang="en-US" sz="4800" dirty="0" smtClean="0">
                <a:solidFill>
                  <a:schemeClr val="accent1">
                    <a:lumMod val="75000"/>
                  </a:schemeClr>
                </a:solidFill>
                <a:effectLst>
                  <a:outerShdw blurRad="38100" dist="25400" dir="5400000" algn="tl" rotWithShape="0">
                    <a:srgbClr val="000000">
                      <a:alpha val="43000"/>
                    </a:srgbClr>
                  </a:outerShdw>
                </a:effectLst>
              </a:rPr>
              <a:t>Aids</a:t>
            </a:r>
            <a:endParaRPr lang="en-US" sz="4800" dirty="0">
              <a:solidFill>
                <a:schemeClr val="accent1">
                  <a:lumMod val="75000"/>
                </a:schemeClr>
              </a:solidFill>
            </a:endParaRPr>
          </a:p>
        </p:txBody>
      </p:sp>
      <p:pic>
        <p:nvPicPr>
          <p:cNvPr id="24581" name="Picture 5" descr="C:\Users\HL2\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199"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4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6858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a:t>
            </a:r>
            <a:r>
              <a:rPr lang="en-US" sz="4800" b="1" dirty="0" smtClean="0">
                <a:solidFill>
                  <a:schemeClr val="accent1">
                    <a:lumMod val="75000"/>
                  </a:schemeClr>
                </a:solidFill>
                <a:effectLst>
                  <a:outerShdw blurRad="38100" dist="25400" dir="5400000" algn="tl" rotWithShape="0">
                    <a:srgbClr val="000000">
                      <a:alpha val="43000"/>
                    </a:srgbClr>
                  </a:outerShdw>
                </a:effectLst>
              </a:rPr>
              <a:t>Aids</a:t>
            </a:r>
            <a:endParaRPr lang="en-US" sz="4800" dirty="0">
              <a:solidFill>
                <a:schemeClr val="accent1">
                  <a:lumMod val="75000"/>
                </a:schemeClr>
              </a:solidFill>
            </a:endParaRPr>
          </a:p>
        </p:txBody>
      </p:sp>
      <p:pic>
        <p:nvPicPr>
          <p:cNvPr id="1027" name="Picture 3" descr="C:\Users\HL2\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9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6858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a:t>
            </a:r>
            <a:r>
              <a:rPr lang="en-US" sz="4800" b="1" dirty="0" smtClean="0">
                <a:solidFill>
                  <a:schemeClr val="accent1">
                    <a:lumMod val="75000"/>
                  </a:schemeClr>
                </a:solidFill>
                <a:effectLst>
                  <a:outerShdw blurRad="38100" dist="25400" dir="5400000" algn="tl" rotWithShape="0">
                    <a:srgbClr val="000000">
                      <a:alpha val="43000"/>
                    </a:srgbClr>
                  </a:outerShdw>
                </a:effectLst>
              </a:rPr>
              <a:t>Aids</a:t>
            </a:r>
            <a:endParaRPr lang="en-US" sz="4800" dirty="0">
              <a:solidFill>
                <a:schemeClr val="accent1">
                  <a:lumMod val="75000"/>
                </a:schemeClr>
              </a:solidFill>
            </a:endParaRPr>
          </a:p>
        </p:txBody>
      </p:sp>
      <p:pic>
        <p:nvPicPr>
          <p:cNvPr id="25604" name="Picture 4" descr="C:\Users\HL2\Desktop\clement-safety-posters-lockout-tagout-safety-is-a-team-effort-msp17-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990600"/>
            <a:ext cx="4540859" cy="5039246"/>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221" y="1143000"/>
            <a:ext cx="3277858" cy="471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489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a:t>
            </a:r>
            <a:r>
              <a:rPr lang="en-US" sz="4800" dirty="0" smtClean="0">
                <a:solidFill>
                  <a:schemeClr val="accent1">
                    <a:lumMod val="75000"/>
                  </a:schemeClr>
                </a:solidFill>
                <a:effectLst>
                  <a:outerShdw blurRad="38100" dist="25400" dir="5400000" algn="tl" rotWithShape="0">
                    <a:srgbClr val="000000">
                      <a:alpha val="43000"/>
                    </a:srgbClr>
                  </a:outerShdw>
                </a:effectLst>
              </a:rPr>
              <a:t>Aids</a:t>
            </a:r>
            <a:endParaRPr lang="en-US" sz="4800" dirty="0">
              <a:solidFill>
                <a:schemeClr val="accent1">
                  <a:lumMod val="75000"/>
                </a:schemeClr>
              </a:solidFill>
            </a:endParaRPr>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1687" y="762000"/>
            <a:ext cx="7623871" cy="531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319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Events</a:t>
            </a:r>
            <a:endParaRPr lang="en-US" sz="48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endParaRPr lang="en-US" sz="2800" b="1" dirty="0" smtClean="0">
              <a:latin typeface="Calibri"/>
              <a:ea typeface="Calibri"/>
              <a:cs typeface="Times New Roman"/>
            </a:endParaRPr>
          </a:p>
          <a:p>
            <a:pPr marL="0" marR="0">
              <a:lnSpc>
                <a:spcPct val="115000"/>
              </a:lnSpc>
              <a:spcBef>
                <a:spcPts val="0"/>
              </a:spcBef>
              <a:spcAft>
                <a:spcPts val="1000"/>
              </a:spcAft>
            </a:pPr>
            <a:r>
              <a:rPr lang="en-US" sz="2400" b="1" dirty="0" smtClean="0">
                <a:latin typeface="Calibri"/>
                <a:ea typeface="Calibri"/>
                <a:cs typeface="Times New Roman"/>
              </a:rPr>
              <a:t>3/15/17 </a:t>
            </a:r>
            <a:r>
              <a:rPr lang="en-US" sz="2400" b="1" dirty="0">
                <a:latin typeface="Calibri"/>
                <a:ea typeface="Calibri"/>
                <a:cs typeface="Times New Roman"/>
              </a:rPr>
              <a:t>- Hanford </a:t>
            </a:r>
            <a:r>
              <a:rPr lang="en-US" sz="2400" b="1" dirty="0" smtClean="0">
                <a:latin typeface="Calibri"/>
                <a:ea typeface="Calibri"/>
                <a:cs typeface="Times New Roman"/>
              </a:rPr>
              <a:t>Site</a:t>
            </a:r>
          </a:p>
          <a:p>
            <a:pPr marL="233363" marR="0" indent="-233363">
              <a:lnSpc>
                <a:spcPct val="115000"/>
              </a:lnSpc>
              <a:spcBef>
                <a:spcPts val="0"/>
              </a:spcBef>
              <a:spcAft>
                <a:spcPts val="1000"/>
              </a:spcAft>
              <a:buNone/>
            </a:pPr>
            <a:r>
              <a:rPr lang="en-US" sz="2400" dirty="0" smtClean="0">
                <a:latin typeface="Calibri"/>
                <a:ea typeface="Calibri"/>
                <a:cs typeface="Times New Roman"/>
              </a:rPr>
              <a:t>   </a:t>
            </a:r>
            <a:r>
              <a:rPr lang="en-US" sz="2400" b="0" dirty="0" smtClean="0">
                <a:latin typeface="Calibri"/>
                <a:ea typeface="Calibri"/>
                <a:cs typeface="Times New Roman"/>
              </a:rPr>
              <a:t>Workers discovered an </a:t>
            </a:r>
            <a:r>
              <a:rPr lang="en-US" sz="2400" b="0" dirty="0">
                <a:latin typeface="Calibri"/>
                <a:ea typeface="Calibri"/>
                <a:cs typeface="Times New Roman"/>
              </a:rPr>
              <a:t>u</a:t>
            </a:r>
            <a:r>
              <a:rPr lang="en-US" sz="2400" b="0" dirty="0" smtClean="0">
                <a:latin typeface="Calibri"/>
                <a:ea typeface="Calibri"/>
                <a:cs typeface="Times New Roman"/>
              </a:rPr>
              <a:t>ncontrolled </a:t>
            </a:r>
            <a:r>
              <a:rPr lang="en-US" sz="2400" b="0" dirty="0">
                <a:latin typeface="Calibri"/>
                <a:ea typeface="Calibri"/>
                <a:cs typeface="Times New Roman"/>
              </a:rPr>
              <a:t>c</a:t>
            </a:r>
            <a:r>
              <a:rPr lang="en-US" sz="2400" b="0" dirty="0" smtClean="0">
                <a:latin typeface="Calibri"/>
                <a:ea typeface="Calibri"/>
                <a:cs typeface="Times New Roman"/>
              </a:rPr>
              <a:t>ircuit </a:t>
            </a:r>
            <a:r>
              <a:rPr lang="en-US" sz="2400" b="0" dirty="0">
                <a:latin typeface="Calibri"/>
                <a:ea typeface="Calibri"/>
                <a:cs typeface="Times New Roman"/>
              </a:rPr>
              <a:t>a</a:t>
            </a:r>
            <a:r>
              <a:rPr lang="en-US" sz="2400" b="0" dirty="0" smtClean="0">
                <a:latin typeface="Calibri"/>
                <a:ea typeface="Calibri"/>
                <a:cs typeface="Times New Roman"/>
              </a:rPr>
              <a:t>fter the   Lockout/Tagout </a:t>
            </a:r>
            <a:r>
              <a:rPr lang="en-US" sz="2400" b="0" dirty="0">
                <a:latin typeface="Calibri"/>
                <a:ea typeface="Calibri"/>
                <a:cs typeface="Times New Roman"/>
              </a:rPr>
              <a:t>w</a:t>
            </a:r>
            <a:r>
              <a:rPr lang="en-US" sz="2400" b="0" dirty="0" smtClean="0">
                <a:latin typeface="Calibri"/>
                <a:ea typeface="Calibri"/>
                <a:cs typeface="Times New Roman"/>
              </a:rPr>
              <a:t>ork </a:t>
            </a:r>
            <a:r>
              <a:rPr lang="en-US" sz="2400" b="0" dirty="0">
                <a:latin typeface="Calibri"/>
                <a:ea typeface="Calibri"/>
                <a:cs typeface="Times New Roman"/>
              </a:rPr>
              <a:t>was r</a:t>
            </a:r>
            <a:r>
              <a:rPr lang="en-US" sz="2400" b="0" dirty="0" smtClean="0">
                <a:latin typeface="Calibri"/>
                <a:ea typeface="Calibri"/>
                <a:cs typeface="Times New Roman"/>
              </a:rPr>
              <a:t>eleased</a:t>
            </a:r>
            <a:endParaRPr lang="en-US" sz="2400" b="0" dirty="0">
              <a:latin typeface="Calibri"/>
              <a:ea typeface="Calibri"/>
              <a:cs typeface="Times New Roman"/>
            </a:endParaRPr>
          </a:p>
          <a:p>
            <a:pPr marL="0" marR="0">
              <a:lnSpc>
                <a:spcPct val="115000"/>
              </a:lnSpc>
              <a:spcBef>
                <a:spcPts val="0"/>
              </a:spcBef>
              <a:spcAft>
                <a:spcPts val="1000"/>
              </a:spcAft>
            </a:pPr>
            <a:r>
              <a:rPr lang="en-US" sz="2400" b="1" dirty="0">
                <a:latin typeface="Calibri"/>
                <a:ea typeface="Calibri"/>
                <a:cs typeface="Times New Roman"/>
              </a:rPr>
              <a:t>3/23/17 - Carlsbad Field </a:t>
            </a:r>
            <a:r>
              <a:rPr lang="en-US" sz="2400" b="1" dirty="0" smtClean="0">
                <a:latin typeface="Calibri"/>
                <a:ea typeface="Calibri"/>
                <a:cs typeface="Times New Roman"/>
              </a:rPr>
              <a:t>Office</a:t>
            </a:r>
          </a:p>
          <a:p>
            <a:pPr marL="288925" marR="0" indent="0">
              <a:lnSpc>
                <a:spcPct val="115000"/>
              </a:lnSpc>
              <a:spcBef>
                <a:spcPts val="0"/>
              </a:spcBef>
              <a:spcAft>
                <a:spcPts val="1000"/>
              </a:spcAft>
              <a:buNone/>
            </a:pPr>
            <a:r>
              <a:rPr lang="en-US" sz="2400" b="0" dirty="0" smtClean="0">
                <a:latin typeface="Calibri"/>
                <a:ea typeface="Calibri"/>
                <a:cs typeface="Times New Roman"/>
              </a:rPr>
              <a:t>Failure </a:t>
            </a:r>
            <a:r>
              <a:rPr lang="en-US" sz="2400" b="0" dirty="0">
                <a:latin typeface="Calibri"/>
                <a:ea typeface="Calibri"/>
                <a:cs typeface="Times New Roman"/>
              </a:rPr>
              <a:t>to </a:t>
            </a:r>
            <a:r>
              <a:rPr lang="en-US" sz="2400" b="0" dirty="0" smtClean="0">
                <a:latin typeface="Calibri"/>
                <a:ea typeface="Calibri"/>
                <a:cs typeface="Times New Roman"/>
              </a:rPr>
              <a:t>follow </a:t>
            </a:r>
            <a:r>
              <a:rPr lang="en-US" sz="2400" b="0" dirty="0">
                <a:latin typeface="Calibri"/>
                <a:ea typeface="Calibri"/>
                <a:cs typeface="Times New Roman"/>
              </a:rPr>
              <a:t>a </a:t>
            </a:r>
            <a:r>
              <a:rPr lang="en-US" sz="2400" b="0" dirty="0" smtClean="0">
                <a:latin typeface="Calibri"/>
                <a:ea typeface="Calibri"/>
                <a:cs typeface="Times New Roman"/>
              </a:rPr>
              <a:t>prescribed </a:t>
            </a:r>
            <a:r>
              <a:rPr lang="en-US" sz="2400" b="0" dirty="0">
                <a:latin typeface="Calibri"/>
                <a:ea typeface="Calibri"/>
                <a:cs typeface="Times New Roman"/>
              </a:rPr>
              <a:t>h</a:t>
            </a:r>
            <a:r>
              <a:rPr lang="en-US" sz="2400" b="0" dirty="0" smtClean="0">
                <a:latin typeface="Calibri"/>
                <a:ea typeface="Calibri"/>
                <a:cs typeface="Times New Roman"/>
              </a:rPr>
              <a:t>azardous </a:t>
            </a:r>
            <a:r>
              <a:rPr lang="en-US" sz="2400" b="0" dirty="0">
                <a:latin typeface="Calibri"/>
                <a:ea typeface="Calibri"/>
                <a:cs typeface="Times New Roman"/>
              </a:rPr>
              <a:t>e</a:t>
            </a:r>
            <a:r>
              <a:rPr lang="en-US" sz="2400" b="0" dirty="0" smtClean="0">
                <a:latin typeface="Calibri"/>
                <a:ea typeface="Calibri"/>
                <a:cs typeface="Times New Roman"/>
              </a:rPr>
              <a:t>nergy </a:t>
            </a:r>
            <a:r>
              <a:rPr lang="en-US" sz="2400" b="0" dirty="0">
                <a:latin typeface="Calibri"/>
                <a:ea typeface="Calibri"/>
                <a:cs typeface="Times New Roman"/>
              </a:rPr>
              <a:t>c</a:t>
            </a:r>
            <a:r>
              <a:rPr lang="en-US" sz="2400" b="0" dirty="0" smtClean="0">
                <a:latin typeface="Calibri"/>
                <a:ea typeface="Calibri"/>
                <a:cs typeface="Times New Roman"/>
              </a:rPr>
              <a:t>ontrol </a:t>
            </a:r>
            <a:r>
              <a:rPr lang="en-US" sz="2400" b="0" dirty="0">
                <a:latin typeface="Calibri"/>
                <a:ea typeface="Calibri"/>
                <a:cs typeface="Times New Roman"/>
              </a:rPr>
              <a:t>p</a:t>
            </a:r>
            <a:r>
              <a:rPr lang="en-US" sz="2400" b="0" dirty="0" smtClean="0">
                <a:latin typeface="Calibri"/>
                <a:ea typeface="Calibri"/>
                <a:cs typeface="Times New Roman"/>
              </a:rPr>
              <a:t>rocess on a </a:t>
            </a:r>
            <a:r>
              <a:rPr lang="en-US" sz="2400" b="0" dirty="0">
                <a:latin typeface="Calibri"/>
                <a:ea typeface="Calibri"/>
                <a:cs typeface="Times New Roman"/>
              </a:rPr>
              <a:t>r</a:t>
            </a:r>
            <a:r>
              <a:rPr lang="en-US" sz="2400" b="0" dirty="0" smtClean="0">
                <a:latin typeface="Calibri"/>
                <a:ea typeface="Calibri"/>
                <a:cs typeface="Times New Roman"/>
              </a:rPr>
              <a:t>oll-up </a:t>
            </a:r>
            <a:r>
              <a:rPr lang="en-US" sz="2400" b="0" dirty="0">
                <a:latin typeface="Calibri"/>
                <a:ea typeface="Calibri"/>
                <a:cs typeface="Times New Roman"/>
              </a:rPr>
              <a:t>d</a:t>
            </a:r>
            <a:r>
              <a:rPr lang="en-US" sz="2400" b="0" dirty="0" smtClean="0">
                <a:latin typeface="Calibri"/>
                <a:ea typeface="Calibri"/>
                <a:cs typeface="Times New Roman"/>
              </a:rPr>
              <a:t>oor</a:t>
            </a:r>
            <a:endParaRPr lang="en-US" sz="2400" b="0" dirty="0">
              <a:latin typeface="Calibri"/>
              <a:ea typeface="Calibri"/>
              <a:cs typeface="Times New Roman"/>
            </a:endParaRPr>
          </a:p>
          <a:p>
            <a:endParaRPr lang="en-US" dirty="0"/>
          </a:p>
        </p:txBody>
      </p:sp>
    </p:spTree>
    <p:extLst>
      <p:ext uri="{BB962C8B-B14F-4D97-AF65-F5344CB8AC3E}">
        <p14:creationId xmlns:p14="http://schemas.microsoft.com/office/powerpoint/2010/main" val="3361001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a:t>
            </a:r>
            <a:r>
              <a:rPr lang="en-US" sz="4800" dirty="0" smtClean="0">
                <a:solidFill>
                  <a:schemeClr val="accent1">
                    <a:lumMod val="75000"/>
                  </a:schemeClr>
                </a:solidFill>
                <a:effectLst>
                  <a:outerShdw blurRad="38100" dist="25400" dir="5400000" algn="tl" rotWithShape="0">
                    <a:srgbClr val="000000">
                      <a:alpha val="43000"/>
                    </a:srgbClr>
                  </a:outerShdw>
                </a:effectLst>
              </a:rPr>
              <a:t>Aids</a:t>
            </a:r>
            <a:endParaRPr lang="en-US" sz="4800" dirty="0">
              <a:solidFill>
                <a:schemeClr val="accent1">
                  <a:lumMod val="75000"/>
                </a:schemeClr>
              </a:solidFill>
            </a:endParaRPr>
          </a:p>
        </p:txBody>
      </p:sp>
      <p:pic>
        <p:nvPicPr>
          <p:cNvPr id="1026" name="Picture 2" descr="C:\Users\HL2\Desktop\Capture1.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3630776" cy="51261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L2\Desktop\Capture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23859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26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LOTO </a:t>
            </a:r>
            <a:r>
              <a:rPr lang="en-US" sz="4800" dirty="0" smtClean="0">
                <a:solidFill>
                  <a:schemeClr val="accent1">
                    <a:lumMod val="75000"/>
                  </a:schemeClr>
                </a:solidFill>
                <a:effectLst>
                  <a:outerShdw blurRad="38100" dist="25400" dir="5400000" algn="tl" rotWithShape="0">
                    <a:srgbClr val="000000">
                      <a:alpha val="43000"/>
                    </a:srgbClr>
                  </a:outerShdw>
                </a:effectLst>
              </a:rPr>
              <a:t>Aids</a:t>
            </a:r>
            <a:endParaRPr lang="en-US" sz="4800" dirty="0">
              <a:solidFill>
                <a:schemeClr val="accent1">
                  <a:lumMod val="75000"/>
                </a:schemeClr>
              </a:solidFill>
            </a:endParaRPr>
          </a:p>
        </p:txBody>
      </p:sp>
      <p:pic>
        <p:nvPicPr>
          <p:cNvPr id="2050" name="Picture 2" descr="C:\Users\HL2\Desktop\Capture3.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2838" y="990600"/>
            <a:ext cx="3926762" cy="51355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L2\Desktop\Capture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4069221" cy="513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66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838200"/>
          </a:xfrm>
        </p:spPr>
        <p:txBody>
          <a:bodyPr>
            <a:normAutofit/>
          </a:bodyPr>
          <a:lstStyle/>
          <a:p>
            <a:r>
              <a:rPr lang="en-US" sz="4800" b="1" dirty="0" smtClean="0">
                <a:solidFill>
                  <a:schemeClr val="accent1">
                    <a:lumMod val="75000"/>
                  </a:schemeClr>
                </a:solidFill>
                <a:effectLst>
                  <a:outerShdw blurRad="38100" dist="25400" dir="5400000" algn="tl" rotWithShape="0">
                    <a:srgbClr val="000000">
                      <a:alpha val="43000"/>
                    </a:srgbClr>
                  </a:outerShdw>
                </a:effectLst>
              </a:rPr>
              <a:t>Conclusion</a:t>
            </a:r>
            <a:endParaRPr lang="en-US" sz="4800" dirty="0">
              <a:solidFill>
                <a:schemeClr val="accent1">
                  <a:lumMod val="75000"/>
                </a:schemeClr>
              </a:solidFill>
            </a:endParaRPr>
          </a:p>
        </p:txBody>
      </p:sp>
      <p:sp>
        <p:nvSpPr>
          <p:cNvPr id="2" name="Content Placeholder 1"/>
          <p:cNvSpPr>
            <a:spLocks noGrp="1"/>
          </p:cNvSpPr>
          <p:nvPr>
            <p:ph idx="1"/>
          </p:nvPr>
        </p:nvSpPr>
        <p:spPr/>
        <p:txBody>
          <a:bodyPr>
            <a:normAutofit fontScale="70000" lnSpcReduction="20000"/>
          </a:bodyPr>
          <a:lstStyle/>
          <a:p>
            <a:r>
              <a:rPr lang="en-US" sz="3400" dirty="0" smtClean="0"/>
              <a:t>The increase of events involving hazardous energy control throughout the DOE complex are creating a negative trend which could become a catalyst for a greater event involving injury or death. </a:t>
            </a:r>
          </a:p>
          <a:p>
            <a:r>
              <a:rPr lang="en-US" sz="3400" dirty="0" smtClean="0"/>
              <a:t>While no injuries were involved with any of these events, actions must be taken to reduce the number of errors that are occurring. </a:t>
            </a:r>
          </a:p>
          <a:p>
            <a:r>
              <a:rPr lang="en-US" sz="3400" dirty="0" smtClean="0"/>
              <a:t>Help provide a safer workplace for everyone by evaluating your LOTO program, personnel, and precursors. </a:t>
            </a:r>
          </a:p>
          <a:p>
            <a:r>
              <a:rPr lang="en-US" sz="3400" dirty="0" smtClean="0"/>
              <a:t>Detecting and correcting error precursors will remove latent weaknesses and help prevent a significant event from occurring.</a:t>
            </a:r>
          </a:p>
          <a:p>
            <a:pPr marL="0" indent="0">
              <a:buNone/>
            </a:pPr>
            <a:endParaRPr lang="en-US" dirty="0"/>
          </a:p>
          <a:p>
            <a:pPr marL="0" indent="0">
              <a:buNone/>
            </a:pPr>
            <a:r>
              <a:rPr lang="en-US" dirty="0" smtClean="0"/>
              <a:t>               </a:t>
            </a:r>
            <a:r>
              <a:rPr lang="en-US" dirty="0" smtClean="0">
                <a:latin typeface="Berlin Sans FB" panose="020E0602020502020306" pitchFamily="34" charset="0"/>
              </a:rPr>
              <a:t>You hold the key to a successful Lockout/Tagout  </a:t>
            </a:r>
            <a:endParaRPr lang="en-US" dirty="0">
              <a:latin typeface="Berlin Sans FB" panose="020E0602020502020306" pitchFamily="34" charset="0"/>
            </a:endParaRPr>
          </a:p>
        </p:txBody>
      </p:sp>
    </p:spTree>
    <p:extLst>
      <p:ext uri="{BB962C8B-B14F-4D97-AF65-F5344CB8AC3E}">
        <p14:creationId xmlns:p14="http://schemas.microsoft.com/office/powerpoint/2010/main" val="118868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Events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a:lnSpc>
                <a:spcPct val="115000"/>
              </a:lnSpc>
              <a:spcBef>
                <a:spcPts val="0"/>
              </a:spcBef>
              <a:spcAft>
                <a:spcPts val="1000"/>
              </a:spcAft>
            </a:pPr>
            <a:endParaRPr lang="en-US" sz="2800" b="1" dirty="0" smtClean="0">
              <a:latin typeface="Calibri"/>
              <a:ea typeface="Calibri"/>
              <a:cs typeface="Times New Roman"/>
            </a:endParaRPr>
          </a:p>
          <a:p>
            <a:pPr marL="0" marR="0">
              <a:lnSpc>
                <a:spcPct val="115000"/>
              </a:lnSpc>
              <a:spcBef>
                <a:spcPts val="0"/>
              </a:spcBef>
              <a:spcAft>
                <a:spcPts val="1000"/>
              </a:spcAft>
            </a:pPr>
            <a:r>
              <a:rPr lang="en-US" sz="2400" b="1" dirty="0" smtClean="0">
                <a:latin typeface="Calibri"/>
                <a:ea typeface="Calibri"/>
                <a:cs typeface="Times New Roman"/>
              </a:rPr>
              <a:t>3/23/17 </a:t>
            </a:r>
            <a:r>
              <a:rPr lang="en-US" sz="2400" b="1" dirty="0">
                <a:latin typeface="Calibri"/>
                <a:ea typeface="Calibri"/>
                <a:cs typeface="Times New Roman"/>
              </a:rPr>
              <a:t>- Brookhaven National </a:t>
            </a:r>
            <a:r>
              <a:rPr lang="en-US" sz="2400" b="1" dirty="0" smtClean="0">
                <a:latin typeface="Calibri"/>
                <a:ea typeface="Calibri"/>
                <a:cs typeface="Times New Roman"/>
              </a:rPr>
              <a:t>Laboratory</a:t>
            </a:r>
          </a:p>
          <a:p>
            <a:pPr marL="288925" marR="0" indent="0">
              <a:lnSpc>
                <a:spcPct val="115000"/>
              </a:lnSpc>
              <a:spcBef>
                <a:spcPts val="0"/>
              </a:spcBef>
              <a:spcAft>
                <a:spcPts val="1000"/>
              </a:spcAft>
              <a:buNone/>
            </a:pPr>
            <a:r>
              <a:rPr lang="en-US" sz="2400" b="0" dirty="0" smtClean="0">
                <a:latin typeface="Calibri"/>
                <a:ea typeface="Calibri"/>
                <a:cs typeface="Times New Roman"/>
              </a:rPr>
              <a:t>Failure </a:t>
            </a:r>
            <a:r>
              <a:rPr lang="en-US" sz="2400" b="0" dirty="0">
                <a:latin typeface="Calibri"/>
                <a:ea typeface="Calibri"/>
                <a:cs typeface="Times New Roman"/>
              </a:rPr>
              <a:t>to </a:t>
            </a:r>
            <a:r>
              <a:rPr lang="en-US" sz="2400" b="0" dirty="0" smtClean="0">
                <a:latin typeface="Calibri"/>
                <a:ea typeface="Calibri"/>
                <a:cs typeface="Times New Roman"/>
              </a:rPr>
              <a:t>follow </a:t>
            </a:r>
            <a:r>
              <a:rPr lang="en-US" sz="2400" b="0" dirty="0">
                <a:latin typeface="Calibri"/>
                <a:ea typeface="Calibri"/>
                <a:cs typeface="Times New Roman"/>
              </a:rPr>
              <a:t>a </a:t>
            </a:r>
            <a:r>
              <a:rPr lang="en-US" sz="2400" b="0" dirty="0" smtClean="0">
                <a:latin typeface="Calibri"/>
                <a:ea typeface="Calibri"/>
                <a:cs typeface="Times New Roman"/>
              </a:rPr>
              <a:t>prescribed </a:t>
            </a:r>
            <a:r>
              <a:rPr lang="en-US" sz="2400" b="0" dirty="0">
                <a:latin typeface="Calibri"/>
                <a:ea typeface="Calibri"/>
                <a:cs typeface="Times New Roman"/>
              </a:rPr>
              <a:t>h</a:t>
            </a:r>
            <a:r>
              <a:rPr lang="en-US" sz="2400" b="0" dirty="0" smtClean="0">
                <a:latin typeface="Calibri"/>
                <a:ea typeface="Calibri"/>
                <a:cs typeface="Times New Roman"/>
              </a:rPr>
              <a:t>azardous </a:t>
            </a:r>
            <a:r>
              <a:rPr lang="en-US" sz="2400" b="0" dirty="0">
                <a:latin typeface="Calibri"/>
                <a:ea typeface="Calibri"/>
                <a:cs typeface="Times New Roman"/>
              </a:rPr>
              <a:t>e</a:t>
            </a:r>
            <a:r>
              <a:rPr lang="en-US" sz="2400" b="0" dirty="0" smtClean="0">
                <a:latin typeface="Calibri"/>
                <a:ea typeface="Calibri"/>
                <a:cs typeface="Times New Roman"/>
              </a:rPr>
              <a:t>nergy </a:t>
            </a:r>
            <a:r>
              <a:rPr lang="en-US" sz="2400" b="0" dirty="0">
                <a:latin typeface="Calibri"/>
                <a:ea typeface="Calibri"/>
                <a:cs typeface="Times New Roman"/>
              </a:rPr>
              <a:t>c</a:t>
            </a:r>
            <a:r>
              <a:rPr lang="en-US" sz="2400" b="0" dirty="0" smtClean="0">
                <a:latin typeface="Calibri"/>
                <a:ea typeface="Calibri"/>
                <a:cs typeface="Times New Roman"/>
              </a:rPr>
              <a:t>ontrol process regarding LOTO locks</a:t>
            </a:r>
            <a:endParaRPr lang="en-US" sz="2400" b="0" dirty="0">
              <a:latin typeface="Calibri"/>
              <a:ea typeface="Calibri"/>
              <a:cs typeface="Times New Roman"/>
            </a:endParaRPr>
          </a:p>
          <a:p>
            <a:pPr marL="273050" marR="0" indent="-273050">
              <a:lnSpc>
                <a:spcPct val="115000"/>
              </a:lnSpc>
              <a:spcBef>
                <a:spcPts val="0"/>
              </a:spcBef>
              <a:spcAft>
                <a:spcPts val="1000"/>
              </a:spcAft>
            </a:pPr>
            <a:r>
              <a:rPr lang="en-US" sz="2400" b="1" dirty="0">
                <a:latin typeface="Calibri"/>
                <a:ea typeface="Calibri"/>
                <a:cs typeface="Times New Roman"/>
              </a:rPr>
              <a:t>3/27/17 - Pacific Northwest </a:t>
            </a:r>
            <a:r>
              <a:rPr lang="en-US" sz="2400" b="1" dirty="0" smtClean="0">
                <a:latin typeface="Calibri"/>
                <a:ea typeface="Calibri"/>
                <a:cs typeface="Times New Roman"/>
              </a:rPr>
              <a:t>National Laboratory </a:t>
            </a:r>
            <a:r>
              <a:rPr lang="en-US" sz="2400" b="0" dirty="0" smtClean="0">
                <a:latin typeface="Calibri"/>
                <a:ea typeface="Calibri"/>
                <a:cs typeface="Times New Roman"/>
              </a:rPr>
              <a:t>Discovery </a:t>
            </a:r>
            <a:r>
              <a:rPr lang="en-US" sz="2400" b="0" dirty="0">
                <a:latin typeface="Calibri"/>
                <a:ea typeface="Calibri"/>
                <a:cs typeface="Times New Roman"/>
              </a:rPr>
              <a:t>of </a:t>
            </a:r>
            <a:r>
              <a:rPr lang="en-US" sz="2400" b="0" dirty="0" smtClean="0">
                <a:latin typeface="Calibri"/>
                <a:ea typeface="Calibri"/>
                <a:cs typeface="Times New Roman"/>
              </a:rPr>
              <a:t>a uncontrolled </a:t>
            </a:r>
            <a:r>
              <a:rPr lang="en-US" sz="2400" b="0" dirty="0">
                <a:latin typeface="Calibri"/>
                <a:ea typeface="Calibri"/>
                <a:cs typeface="Times New Roman"/>
              </a:rPr>
              <a:t>h</a:t>
            </a:r>
            <a:r>
              <a:rPr lang="en-US" sz="2400" b="0" dirty="0" smtClean="0">
                <a:latin typeface="Calibri"/>
                <a:ea typeface="Calibri"/>
                <a:cs typeface="Times New Roman"/>
              </a:rPr>
              <a:t>azardous energy on a power connector </a:t>
            </a:r>
            <a:endParaRPr lang="en-US" sz="2400" b="0" dirty="0"/>
          </a:p>
        </p:txBody>
      </p:sp>
    </p:spTree>
    <p:extLst>
      <p:ext uri="{BB962C8B-B14F-4D97-AF65-F5344CB8AC3E}">
        <p14:creationId xmlns:p14="http://schemas.microsoft.com/office/powerpoint/2010/main" val="3366371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Events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a:lnSpc>
                <a:spcPct val="115000"/>
              </a:lnSpc>
              <a:spcBef>
                <a:spcPts val="0"/>
              </a:spcBef>
              <a:spcAft>
                <a:spcPts val="1000"/>
              </a:spcAft>
            </a:pPr>
            <a:endParaRPr lang="en-US" sz="2800" b="1" dirty="0" smtClean="0">
              <a:latin typeface="Calibri"/>
              <a:ea typeface="Calibri"/>
              <a:cs typeface="Times New Roman"/>
            </a:endParaRPr>
          </a:p>
          <a:p>
            <a:pPr marL="0" marR="0">
              <a:lnSpc>
                <a:spcPct val="115000"/>
              </a:lnSpc>
              <a:spcBef>
                <a:spcPts val="0"/>
              </a:spcBef>
              <a:spcAft>
                <a:spcPts val="1000"/>
              </a:spcAft>
            </a:pPr>
            <a:r>
              <a:rPr lang="en-US" sz="2400" b="1" dirty="0" smtClean="0">
                <a:latin typeface="Calibri"/>
                <a:ea typeface="Calibri"/>
                <a:cs typeface="Times New Roman"/>
              </a:rPr>
              <a:t>3/28/17 </a:t>
            </a:r>
            <a:r>
              <a:rPr lang="en-US" sz="2400" b="1" dirty="0">
                <a:latin typeface="Calibri"/>
                <a:ea typeface="Calibri"/>
                <a:cs typeface="Times New Roman"/>
              </a:rPr>
              <a:t>- Hanford </a:t>
            </a:r>
            <a:r>
              <a:rPr lang="en-US" sz="2400" b="1" dirty="0" smtClean="0">
                <a:latin typeface="Calibri"/>
                <a:ea typeface="Calibri"/>
                <a:cs typeface="Times New Roman"/>
              </a:rPr>
              <a:t>Site</a:t>
            </a:r>
          </a:p>
          <a:p>
            <a:pPr marL="288925" marR="0" indent="0">
              <a:lnSpc>
                <a:spcPct val="115000"/>
              </a:lnSpc>
              <a:spcBef>
                <a:spcPts val="0"/>
              </a:spcBef>
              <a:spcAft>
                <a:spcPts val="1000"/>
              </a:spcAft>
              <a:buNone/>
            </a:pPr>
            <a:r>
              <a:rPr lang="en-US" sz="2400" b="0" dirty="0" smtClean="0">
                <a:latin typeface="Calibri"/>
                <a:ea typeface="Calibri"/>
                <a:cs typeface="Times New Roman"/>
              </a:rPr>
              <a:t>A </a:t>
            </a:r>
            <a:r>
              <a:rPr lang="en-US" sz="2400" b="0" dirty="0">
                <a:latin typeface="Calibri"/>
                <a:ea typeface="Calibri"/>
                <a:cs typeface="Times New Roman"/>
              </a:rPr>
              <a:t>Lock and Tag </a:t>
            </a:r>
            <a:r>
              <a:rPr lang="en-US" sz="2400" b="0" dirty="0" smtClean="0">
                <a:latin typeface="Calibri"/>
                <a:ea typeface="Calibri"/>
                <a:cs typeface="Times New Roman"/>
              </a:rPr>
              <a:t>violation </a:t>
            </a:r>
            <a:r>
              <a:rPr lang="en-US" sz="2400" b="0" dirty="0">
                <a:latin typeface="Calibri"/>
                <a:ea typeface="Calibri"/>
                <a:cs typeface="Times New Roman"/>
              </a:rPr>
              <a:t>o</a:t>
            </a:r>
            <a:r>
              <a:rPr lang="en-US" sz="2400" b="0" dirty="0" smtClean="0">
                <a:latin typeface="Calibri"/>
                <a:ea typeface="Calibri"/>
                <a:cs typeface="Times New Roman"/>
              </a:rPr>
              <a:t>ccurred </a:t>
            </a:r>
            <a:r>
              <a:rPr lang="en-US" sz="2400" b="0" dirty="0">
                <a:latin typeface="Calibri"/>
                <a:ea typeface="Calibri"/>
                <a:cs typeface="Times New Roman"/>
              </a:rPr>
              <a:t>during </a:t>
            </a:r>
            <a:r>
              <a:rPr lang="en-US" sz="2400" b="0" dirty="0" smtClean="0">
                <a:latin typeface="Calibri"/>
                <a:ea typeface="Calibri"/>
                <a:cs typeface="Times New Roman"/>
              </a:rPr>
              <a:t>breaker </a:t>
            </a:r>
            <a:r>
              <a:rPr lang="en-US" sz="2400" b="0" dirty="0">
                <a:latin typeface="Calibri"/>
                <a:ea typeface="Calibri"/>
                <a:cs typeface="Times New Roman"/>
              </a:rPr>
              <a:t>c</a:t>
            </a:r>
            <a:r>
              <a:rPr lang="en-US" sz="2400" b="0" dirty="0" smtClean="0">
                <a:latin typeface="Calibri"/>
                <a:ea typeface="Calibri"/>
                <a:cs typeface="Times New Roman"/>
              </a:rPr>
              <a:t>ubicle </a:t>
            </a:r>
            <a:r>
              <a:rPr lang="en-US" sz="2400" b="0" dirty="0">
                <a:latin typeface="Calibri"/>
                <a:ea typeface="Calibri"/>
                <a:cs typeface="Times New Roman"/>
              </a:rPr>
              <a:t>c</a:t>
            </a:r>
            <a:r>
              <a:rPr lang="en-US" sz="2400" b="0" dirty="0" smtClean="0">
                <a:latin typeface="Calibri"/>
                <a:ea typeface="Calibri"/>
                <a:cs typeface="Times New Roman"/>
              </a:rPr>
              <a:t>orrective </a:t>
            </a:r>
            <a:r>
              <a:rPr lang="en-US" sz="2400" b="0" dirty="0">
                <a:latin typeface="Calibri"/>
                <a:ea typeface="Calibri"/>
                <a:cs typeface="Times New Roman"/>
              </a:rPr>
              <a:t>m</a:t>
            </a:r>
            <a:r>
              <a:rPr lang="en-US" sz="2400" b="0" dirty="0" smtClean="0">
                <a:latin typeface="Calibri"/>
                <a:ea typeface="Calibri"/>
                <a:cs typeface="Times New Roman"/>
              </a:rPr>
              <a:t>aintenance </a:t>
            </a:r>
            <a:r>
              <a:rPr lang="en-US" sz="2400" b="0" dirty="0">
                <a:latin typeface="Calibri"/>
                <a:ea typeface="Calibri"/>
                <a:cs typeface="Times New Roman"/>
              </a:rPr>
              <a:t>a</a:t>
            </a:r>
            <a:r>
              <a:rPr lang="en-US" sz="2400" b="0" dirty="0" smtClean="0">
                <a:latin typeface="Calibri"/>
                <a:ea typeface="Calibri"/>
                <a:cs typeface="Times New Roman"/>
              </a:rPr>
              <a:t>ctivities</a:t>
            </a:r>
            <a:endParaRPr lang="en-US" sz="2400" b="0" dirty="0">
              <a:latin typeface="Calibri"/>
              <a:ea typeface="Calibri"/>
              <a:cs typeface="Times New Roman"/>
            </a:endParaRPr>
          </a:p>
          <a:p>
            <a:pPr marL="0" marR="0">
              <a:lnSpc>
                <a:spcPct val="115000"/>
              </a:lnSpc>
              <a:spcBef>
                <a:spcPts val="0"/>
              </a:spcBef>
              <a:spcAft>
                <a:spcPts val="1000"/>
              </a:spcAft>
            </a:pPr>
            <a:r>
              <a:rPr lang="en-US" sz="2400" b="1" dirty="0">
                <a:latin typeface="Calibri"/>
                <a:ea typeface="Calibri"/>
                <a:cs typeface="Times New Roman"/>
              </a:rPr>
              <a:t>3/28/17 - Oak Ridge National </a:t>
            </a:r>
            <a:r>
              <a:rPr lang="en-US" sz="2400" b="1" dirty="0" smtClean="0">
                <a:latin typeface="Calibri"/>
                <a:ea typeface="Calibri"/>
                <a:cs typeface="Times New Roman"/>
              </a:rPr>
              <a:t>Laboratory</a:t>
            </a:r>
          </a:p>
          <a:p>
            <a:pPr marL="288925" marR="0" indent="0">
              <a:lnSpc>
                <a:spcPct val="115000"/>
              </a:lnSpc>
              <a:spcBef>
                <a:spcPts val="0"/>
              </a:spcBef>
              <a:spcAft>
                <a:spcPts val="1000"/>
              </a:spcAft>
              <a:buNone/>
            </a:pPr>
            <a:r>
              <a:rPr lang="en-US" sz="2400" b="0" dirty="0" smtClean="0">
                <a:latin typeface="Calibri"/>
                <a:ea typeface="Calibri"/>
                <a:cs typeface="Times New Roman"/>
              </a:rPr>
              <a:t>Failure </a:t>
            </a:r>
            <a:r>
              <a:rPr lang="en-US" sz="2400" b="0" dirty="0">
                <a:latin typeface="Calibri"/>
                <a:ea typeface="Calibri"/>
                <a:cs typeface="Times New Roman"/>
              </a:rPr>
              <a:t>to </a:t>
            </a:r>
            <a:r>
              <a:rPr lang="en-US" sz="2400" b="0" dirty="0" smtClean="0">
                <a:latin typeface="Calibri"/>
                <a:ea typeface="Calibri"/>
                <a:cs typeface="Times New Roman"/>
              </a:rPr>
              <a:t>follow a Lockout/Tagout process </a:t>
            </a:r>
            <a:r>
              <a:rPr lang="en-US" sz="2400" b="0" dirty="0">
                <a:latin typeface="Calibri"/>
                <a:ea typeface="Calibri"/>
                <a:cs typeface="Times New Roman"/>
              </a:rPr>
              <a:t>during </a:t>
            </a:r>
            <a:r>
              <a:rPr lang="en-US" sz="2400" b="0" dirty="0" smtClean="0">
                <a:latin typeface="Calibri"/>
                <a:ea typeface="Calibri"/>
                <a:cs typeface="Times New Roman"/>
              </a:rPr>
              <a:t>construction activities</a:t>
            </a:r>
            <a:endParaRPr lang="en-US" sz="2400" b="0" dirty="0"/>
          </a:p>
        </p:txBody>
      </p:sp>
    </p:spTree>
    <p:extLst>
      <p:ext uri="{BB962C8B-B14F-4D97-AF65-F5344CB8AC3E}">
        <p14:creationId xmlns:p14="http://schemas.microsoft.com/office/powerpoint/2010/main" val="2490065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Events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a:lnSpc>
                <a:spcPct val="115000"/>
              </a:lnSpc>
              <a:spcBef>
                <a:spcPts val="0"/>
              </a:spcBef>
              <a:spcAft>
                <a:spcPts val="1000"/>
              </a:spcAft>
            </a:pPr>
            <a:endParaRPr lang="en-US" sz="2800" b="1" dirty="0" smtClean="0">
              <a:latin typeface="Calibri"/>
              <a:ea typeface="Calibri"/>
              <a:cs typeface="Times New Roman"/>
            </a:endParaRPr>
          </a:p>
          <a:p>
            <a:pPr marL="0" marR="0">
              <a:lnSpc>
                <a:spcPct val="115000"/>
              </a:lnSpc>
              <a:spcBef>
                <a:spcPts val="0"/>
              </a:spcBef>
              <a:spcAft>
                <a:spcPts val="1000"/>
              </a:spcAft>
            </a:pPr>
            <a:r>
              <a:rPr lang="en-US" sz="2400" b="1" dirty="0" smtClean="0">
                <a:latin typeface="Calibri"/>
                <a:ea typeface="Calibri"/>
                <a:cs typeface="Times New Roman"/>
              </a:rPr>
              <a:t>3/29/17 </a:t>
            </a:r>
            <a:r>
              <a:rPr lang="en-US" sz="2400" b="1" dirty="0">
                <a:latin typeface="Calibri"/>
                <a:ea typeface="Calibri"/>
                <a:cs typeface="Times New Roman"/>
              </a:rPr>
              <a:t>- Idaho National </a:t>
            </a:r>
            <a:r>
              <a:rPr lang="en-US" sz="2400" b="1" dirty="0" smtClean="0">
                <a:latin typeface="Calibri"/>
                <a:ea typeface="Calibri"/>
                <a:cs typeface="Times New Roman"/>
              </a:rPr>
              <a:t>Laboratory</a:t>
            </a:r>
          </a:p>
          <a:p>
            <a:pPr marL="288925" marR="0" indent="0">
              <a:lnSpc>
                <a:spcPct val="115000"/>
              </a:lnSpc>
              <a:spcBef>
                <a:spcPts val="0"/>
              </a:spcBef>
              <a:spcAft>
                <a:spcPts val="1000"/>
              </a:spcAft>
              <a:buNone/>
            </a:pPr>
            <a:r>
              <a:rPr lang="en-US" sz="2400" b="0" dirty="0" smtClean="0">
                <a:latin typeface="Calibri"/>
                <a:ea typeface="Calibri"/>
                <a:cs typeface="Times New Roman"/>
              </a:rPr>
              <a:t>Failure </a:t>
            </a:r>
            <a:r>
              <a:rPr lang="en-US" sz="2400" b="0" dirty="0">
                <a:latin typeface="Calibri"/>
                <a:ea typeface="Calibri"/>
                <a:cs typeface="Times New Roman"/>
              </a:rPr>
              <a:t>to </a:t>
            </a:r>
            <a:r>
              <a:rPr lang="en-US" sz="2400" b="0" dirty="0" smtClean="0">
                <a:latin typeface="Calibri"/>
                <a:ea typeface="Calibri"/>
                <a:cs typeface="Times New Roman"/>
              </a:rPr>
              <a:t>follow a hazardous </a:t>
            </a:r>
            <a:r>
              <a:rPr lang="en-US" sz="2400" b="0" dirty="0">
                <a:latin typeface="Calibri"/>
                <a:ea typeface="Calibri"/>
                <a:cs typeface="Times New Roman"/>
              </a:rPr>
              <a:t>e</a:t>
            </a:r>
            <a:r>
              <a:rPr lang="en-US" sz="2400" b="0" dirty="0" smtClean="0">
                <a:latin typeface="Calibri"/>
                <a:ea typeface="Calibri"/>
                <a:cs typeface="Times New Roman"/>
              </a:rPr>
              <a:t>nergy </a:t>
            </a:r>
            <a:r>
              <a:rPr lang="en-US" sz="2400" b="0" dirty="0">
                <a:latin typeface="Calibri"/>
                <a:ea typeface="Calibri"/>
                <a:cs typeface="Times New Roman"/>
              </a:rPr>
              <a:t>c</a:t>
            </a:r>
            <a:r>
              <a:rPr lang="en-US" sz="2400" b="0" dirty="0" smtClean="0">
                <a:latin typeface="Calibri"/>
                <a:ea typeface="Calibri"/>
                <a:cs typeface="Times New Roman"/>
              </a:rPr>
              <a:t>ontrol process while performing maintenance on a firewater pump</a:t>
            </a:r>
          </a:p>
          <a:p>
            <a:pPr>
              <a:lnSpc>
                <a:spcPct val="115000"/>
              </a:lnSpc>
              <a:spcBef>
                <a:spcPts val="0"/>
              </a:spcBef>
              <a:spcAft>
                <a:spcPts val="1000"/>
              </a:spcAft>
            </a:pPr>
            <a:r>
              <a:rPr lang="en-US" sz="2400" b="1" dirty="0" smtClean="0">
                <a:latin typeface="Calibri"/>
                <a:ea typeface="Calibri"/>
                <a:cs typeface="Times New Roman"/>
              </a:rPr>
              <a:t>4/4/17 </a:t>
            </a:r>
            <a:r>
              <a:rPr lang="en-US" sz="2400" b="1" dirty="0">
                <a:latin typeface="Calibri"/>
                <a:ea typeface="Calibri"/>
                <a:cs typeface="Times New Roman"/>
              </a:rPr>
              <a:t>- Argonne National </a:t>
            </a:r>
            <a:r>
              <a:rPr lang="en-US" sz="2400" b="1" dirty="0" smtClean="0">
                <a:latin typeface="Calibri"/>
                <a:ea typeface="Calibri"/>
                <a:cs typeface="Times New Roman"/>
              </a:rPr>
              <a:t>Laboratory</a:t>
            </a:r>
          </a:p>
          <a:p>
            <a:pPr marL="288925" indent="0">
              <a:lnSpc>
                <a:spcPct val="115000"/>
              </a:lnSpc>
              <a:spcBef>
                <a:spcPts val="0"/>
              </a:spcBef>
              <a:spcAft>
                <a:spcPts val="1000"/>
              </a:spcAft>
              <a:buNone/>
            </a:pPr>
            <a:r>
              <a:rPr lang="en-US" sz="2400" b="0" dirty="0" smtClean="0">
                <a:latin typeface="Calibri"/>
                <a:ea typeface="Calibri"/>
                <a:cs typeface="Times New Roman"/>
              </a:rPr>
              <a:t>Missed step </a:t>
            </a:r>
            <a:r>
              <a:rPr lang="en-US" sz="2400" b="0" dirty="0">
                <a:latin typeface="Calibri"/>
                <a:ea typeface="Calibri"/>
                <a:cs typeface="Times New Roman"/>
              </a:rPr>
              <a:t>during </a:t>
            </a:r>
            <a:r>
              <a:rPr lang="en-US" sz="2400" b="0" dirty="0" smtClean="0">
                <a:latin typeface="Calibri"/>
                <a:ea typeface="Calibri"/>
                <a:cs typeface="Times New Roman"/>
              </a:rPr>
              <a:t>the zero </a:t>
            </a:r>
            <a:r>
              <a:rPr lang="en-US" sz="2400" b="0" dirty="0">
                <a:latin typeface="Calibri"/>
                <a:ea typeface="Calibri"/>
                <a:cs typeface="Times New Roman"/>
              </a:rPr>
              <a:t>e</a:t>
            </a:r>
            <a:r>
              <a:rPr lang="en-US" sz="2400" b="0" dirty="0" smtClean="0">
                <a:latin typeface="Calibri"/>
                <a:ea typeface="Calibri"/>
                <a:cs typeface="Times New Roman"/>
              </a:rPr>
              <a:t>lectrical </a:t>
            </a:r>
            <a:r>
              <a:rPr lang="en-US" sz="2400" b="0" dirty="0">
                <a:latin typeface="Calibri"/>
                <a:ea typeface="Calibri"/>
                <a:cs typeface="Times New Roman"/>
              </a:rPr>
              <a:t>e</a:t>
            </a:r>
            <a:r>
              <a:rPr lang="en-US" sz="2400" b="0" dirty="0" smtClean="0">
                <a:latin typeface="Calibri"/>
                <a:ea typeface="Calibri"/>
                <a:cs typeface="Times New Roman"/>
              </a:rPr>
              <a:t>nergy </a:t>
            </a:r>
            <a:r>
              <a:rPr lang="en-US" sz="2400" b="0" dirty="0">
                <a:latin typeface="Calibri"/>
                <a:ea typeface="Calibri"/>
                <a:cs typeface="Times New Roman"/>
              </a:rPr>
              <a:t>v</a:t>
            </a:r>
            <a:r>
              <a:rPr lang="en-US" sz="2400" b="0" dirty="0" smtClean="0">
                <a:latin typeface="Calibri"/>
                <a:ea typeface="Calibri"/>
                <a:cs typeface="Times New Roman"/>
              </a:rPr>
              <a:t>erification process</a:t>
            </a:r>
            <a:endParaRPr lang="en-US" sz="2400" b="0" dirty="0"/>
          </a:p>
        </p:txBody>
      </p:sp>
    </p:spTree>
    <p:extLst>
      <p:ext uri="{BB962C8B-B14F-4D97-AF65-F5344CB8AC3E}">
        <p14:creationId xmlns:p14="http://schemas.microsoft.com/office/powerpoint/2010/main" val="102664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Events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a:lnSpc>
                <a:spcPct val="115000"/>
              </a:lnSpc>
              <a:spcBef>
                <a:spcPts val="0"/>
              </a:spcBef>
              <a:spcAft>
                <a:spcPts val="1000"/>
              </a:spcAft>
            </a:pPr>
            <a:endParaRPr lang="en-US" sz="2800" b="1" dirty="0" smtClean="0">
              <a:latin typeface="Calibri"/>
              <a:ea typeface="Calibri"/>
              <a:cs typeface="Times New Roman"/>
            </a:endParaRPr>
          </a:p>
          <a:p>
            <a:pPr marL="0" marR="0">
              <a:lnSpc>
                <a:spcPct val="115000"/>
              </a:lnSpc>
              <a:spcBef>
                <a:spcPts val="0"/>
              </a:spcBef>
              <a:spcAft>
                <a:spcPts val="1000"/>
              </a:spcAft>
            </a:pPr>
            <a:r>
              <a:rPr lang="en-US" sz="2400" b="1" dirty="0" smtClean="0">
                <a:latin typeface="Calibri"/>
                <a:ea typeface="Calibri"/>
                <a:cs typeface="Times New Roman"/>
              </a:rPr>
              <a:t>4/4/17 </a:t>
            </a:r>
            <a:r>
              <a:rPr lang="en-US" sz="2400" b="1" dirty="0">
                <a:latin typeface="Calibri"/>
                <a:ea typeface="Calibri"/>
                <a:cs typeface="Times New Roman"/>
              </a:rPr>
              <a:t>- Idaho National </a:t>
            </a:r>
            <a:r>
              <a:rPr lang="en-US" sz="2400" b="1" dirty="0" smtClean="0">
                <a:latin typeface="Calibri"/>
                <a:ea typeface="Calibri"/>
                <a:cs typeface="Times New Roman"/>
              </a:rPr>
              <a:t>Laboratory</a:t>
            </a:r>
          </a:p>
          <a:p>
            <a:pPr marL="233363" marR="0" indent="-233363">
              <a:lnSpc>
                <a:spcPct val="115000"/>
              </a:lnSpc>
              <a:spcBef>
                <a:spcPts val="0"/>
              </a:spcBef>
              <a:spcAft>
                <a:spcPts val="1000"/>
              </a:spcAft>
              <a:buNone/>
            </a:pPr>
            <a:r>
              <a:rPr lang="en-US" sz="2400" dirty="0" smtClean="0">
                <a:latin typeface="Calibri"/>
                <a:ea typeface="Calibri"/>
                <a:cs typeface="Times New Roman"/>
              </a:rPr>
              <a:t>   </a:t>
            </a:r>
            <a:r>
              <a:rPr lang="en-US" sz="2400" b="0" dirty="0" smtClean="0">
                <a:latin typeface="Calibri"/>
                <a:ea typeface="Calibri"/>
                <a:cs typeface="Times New Roman"/>
              </a:rPr>
              <a:t>Hazardous energy </a:t>
            </a:r>
            <a:r>
              <a:rPr lang="en-US" sz="2400" b="0" dirty="0">
                <a:latin typeface="Calibri"/>
                <a:ea typeface="Calibri"/>
                <a:cs typeface="Times New Roman"/>
              </a:rPr>
              <a:t>i</a:t>
            </a:r>
            <a:r>
              <a:rPr lang="en-US" sz="2400" b="0" dirty="0" smtClean="0">
                <a:latin typeface="Calibri"/>
                <a:ea typeface="Calibri"/>
                <a:cs typeface="Times New Roman"/>
              </a:rPr>
              <a:t>dentified </a:t>
            </a:r>
            <a:r>
              <a:rPr lang="en-US" sz="2400" b="0" dirty="0">
                <a:latin typeface="Calibri"/>
                <a:ea typeface="Calibri"/>
                <a:cs typeface="Times New Roman"/>
              </a:rPr>
              <a:t>during </a:t>
            </a:r>
            <a:r>
              <a:rPr lang="en-US" sz="2400" b="0" dirty="0" smtClean="0">
                <a:latin typeface="Calibri"/>
                <a:ea typeface="Calibri"/>
                <a:cs typeface="Times New Roman"/>
              </a:rPr>
              <a:t>breaker                                  maintenance </a:t>
            </a:r>
          </a:p>
          <a:p>
            <a:pPr>
              <a:lnSpc>
                <a:spcPct val="115000"/>
              </a:lnSpc>
              <a:spcBef>
                <a:spcPts val="0"/>
              </a:spcBef>
              <a:spcAft>
                <a:spcPts val="1000"/>
              </a:spcAft>
            </a:pPr>
            <a:r>
              <a:rPr lang="en-US" sz="2400" b="1" dirty="0" smtClean="0">
                <a:latin typeface="Calibri"/>
                <a:ea typeface="Calibri"/>
                <a:cs typeface="Times New Roman"/>
              </a:rPr>
              <a:t>4/7/17 </a:t>
            </a:r>
            <a:r>
              <a:rPr lang="en-US" sz="2400" b="1" dirty="0">
                <a:latin typeface="Calibri"/>
                <a:ea typeface="Calibri"/>
                <a:cs typeface="Times New Roman"/>
              </a:rPr>
              <a:t>- Lawrence Berkeley National </a:t>
            </a:r>
            <a:r>
              <a:rPr lang="en-US" sz="2400" b="1" dirty="0" smtClean="0">
                <a:latin typeface="Calibri"/>
                <a:ea typeface="Calibri"/>
                <a:cs typeface="Times New Roman"/>
              </a:rPr>
              <a:t>Laboratory </a:t>
            </a:r>
            <a:r>
              <a:rPr lang="en-US" sz="2400" dirty="0" smtClean="0">
                <a:latin typeface="Calibri"/>
                <a:ea typeface="Calibri"/>
                <a:cs typeface="Times New Roman"/>
              </a:rPr>
              <a:t> </a:t>
            </a:r>
            <a:r>
              <a:rPr lang="en-US" sz="2400" b="0" dirty="0" smtClean="0">
                <a:latin typeface="Calibri"/>
                <a:ea typeface="Calibri"/>
                <a:cs typeface="Times New Roman"/>
              </a:rPr>
              <a:t>Procedural violation during breaker maintenance </a:t>
            </a:r>
          </a:p>
          <a:p>
            <a:endParaRPr lang="en-US" sz="2400" dirty="0"/>
          </a:p>
        </p:txBody>
      </p:sp>
    </p:spTree>
    <p:extLst>
      <p:ext uri="{BB962C8B-B14F-4D97-AF65-F5344CB8AC3E}">
        <p14:creationId xmlns:p14="http://schemas.microsoft.com/office/powerpoint/2010/main" val="1410536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LOTO Events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marR="0">
              <a:lnSpc>
                <a:spcPct val="115000"/>
              </a:lnSpc>
              <a:spcBef>
                <a:spcPts val="0"/>
              </a:spcBef>
              <a:spcAft>
                <a:spcPts val="1000"/>
              </a:spcAft>
            </a:pPr>
            <a:endParaRPr lang="en-US" sz="2800" b="1" dirty="0" smtClean="0">
              <a:latin typeface="Calibri"/>
              <a:ea typeface="Calibri"/>
              <a:cs typeface="Times New Roman"/>
            </a:endParaRPr>
          </a:p>
          <a:p>
            <a:pPr marL="0" marR="0">
              <a:lnSpc>
                <a:spcPct val="115000"/>
              </a:lnSpc>
              <a:spcBef>
                <a:spcPts val="0"/>
              </a:spcBef>
              <a:spcAft>
                <a:spcPts val="1000"/>
              </a:spcAft>
            </a:pPr>
            <a:r>
              <a:rPr lang="en-US" sz="2400" b="1" dirty="0" smtClean="0">
                <a:latin typeface="Calibri"/>
                <a:ea typeface="Calibri"/>
                <a:cs typeface="Times New Roman"/>
              </a:rPr>
              <a:t>4/13/17 </a:t>
            </a:r>
            <a:r>
              <a:rPr lang="en-US" sz="2400" b="1" dirty="0">
                <a:latin typeface="Calibri"/>
                <a:ea typeface="Calibri"/>
                <a:cs typeface="Times New Roman"/>
              </a:rPr>
              <a:t>- Idaho National </a:t>
            </a:r>
            <a:r>
              <a:rPr lang="en-US" sz="2400" b="1" dirty="0" smtClean="0">
                <a:latin typeface="Calibri"/>
                <a:ea typeface="Calibri"/>
                <a:cs typeface="Times New Roman"/>
              </a:rPr>
              <a:t>Laboratory</a:t>
            </a:r>
          </a:p>
          <a:p>
            <a:pPr marL="288925" marR="0" indent="0">
              <a:lnSpc>
                <a:spcPct val="115000"/>
              </a:lnSpc>
              <a:spcBef>
                <a:spcPts val="0"/>
              </a:spcBef>
              <a:spcAft>
                <a:spcPts val="1000"/>
              </a:spcAft>
              <a:buNone/>
            </a:pPr>
            <a:r>
              <a:rPr lang="en-US" sz="2400" b="0" dirty="0" smtClean="0">
                <a:latin typeface="Calibri"/>
                <a:ea typeface="Calibri"/>
                <a:cs typeface="Times New Roman"/>
              </a:rPr>
              <a:t>Lockout/Tagout </a:t>
            </a:r>
            <a:r>
              <a:rPr lang="en-US" sz="2400" b="0" dirty="0">
                <a:latin typeface="Calibri"/>
                <a:ea typeface="Calibri"/>
                <a:cs typeface="Times New Roman"/>
              </a:rPr>
              <a:t>i</a:t>
            </a:r>
            <a:r>
              <a:rPr lang="en-US" sz="2400" b="0" dirty="0" smtClean="0">
                <a:latin typeface="Calibri"/>
                <a:ea typeface="Calibri"/>
                <a:cs typeface="Times New Roman"/>
              </a:rPr>
              <a:t>nstalled </a:t>
            </a:r>
            <a:r>
              <a:rPr lang="en-US" sz="2400" b="0" dirty="0">
                <a:latin typeface="Calibri"/>
                <a:ea typeface="Calibri"/>
                <a:cs typeface="Times New Roman"/>
              </a:rPr>
              <a:t>on the </a:t>
            </a:r>
            <a:r>
              <a:rPr lang="en-US" sz="2400" b="0" dirty="0" smtClean="0">
                <a:latin typeface="Calibri"/>
                <a:ea typeface="Calibri"/>
                <a:cs typeface="Times New Roman"/>
              </a:rPr>
              <a:t>incorrect </a:t>
            </a:r>
            <a:r>
              <a:rPr lang="en-US" sz="2400" b="0" dirty="0">
                <a:latin typeface="Calibri"/>
                <a:ea typeface="Calibri"/>
                <a:cs typeface="Times New Roman"/>
              </a:rPr>
              <a:t>b</a:t>
            </a:r>
            <a:r>
              <a:rPr lang="en-US" sz="2400" b="0" dirty="0" smtClean="0">
                <a:latin typeface="Calibri"/>
                <a:ea typeface="Calibri"/>
                <a:cs typeface="Times New Roman"/>
              </a:rPr>
              <a:t>reaker </a:t>
            </a:r>
          </a:p>
          <a:p>
            <a:pPr>
              <a:lnSpc>
                <a:spcPct val="115000"/>
              </a:lnSpc>
              <a:spcBef>
                <a:spcPts val="0"/>
              </a:spcBef>
              <a:spcAft>
                <a:spcPts val="1000"/>
              </a:spcAft>
            </a:pPr>
            <a:r>
              <a:rPr lang="en-US" sz="2400" b="1" dirty="0" smtClean="0">
                <a:latin typeface="Calibri"/>
                <a:ea typeface="Calibri"/>
                <a:cs typeface="Times New Roman"/>
              </a:rPr>
              <a:t>4/17/17 </a:t>
            </a:r>
            <a:r>
              <a:rPr lang="en-US" sz="2400" b="1" dirty="0">
                <a:latin typeface="Calibri"/>
                <a:ea typeface="Calibri"/>
                <a:cs typeface="Times New Roman"/>
              </a:rPr>
              <a:t>- Savannah River </a:t>
            </a:r>
            <a:r>
              <a:rPr lang="en-US" sz="2400" b="1" dirty="0" smtClean="0">
                <a:latin typeface="Calibri"/>
                <a:ea typeface="Calibri"/>
                <a:cs typeface="Times New Roman"/>
              </a:rPr>
              <a:t>Site</a:t>
            </a:r>
          </a:p>
          <a:p>
            <a:pPr marL="288925" indent="0">
              <a:lnSpc>
                <a:spcPct val="115000"/>
              </a:lnSpc>
              <a:spcBef>
                <a:spcPts val="0"/>
              </a:spcBef>
              <a:spcAft>
                <a:spcPts val="1000"/>
              </a:spcAft>
              <a:buNone/>
            </a:pPr>
            <a:r>
              <a:rPr lang="en-US" sz="2400" b="0" dirty="0" smtClean="0">
                <a:latin typeface="Calibri"/>
                <a:ea typeface="Calibri"/>
                <a:cs typeface="Times New Roman"/>
              </a:rPr>
              <a:t>Incorrect </a:t>
            </a:r>
            <a:r>
              <a:rPr lang="en-US" sz="2400" b="0" dirty="0">
                <a:latin typeface="Calibri"/>
                <a:ea typeface="Calibri"/>
                <a:cs typeface="Times New Roman"/>
              </a:rPr>
              <a:t>m</a:t>
            </a:r>
            <a:r>
              <a:rPr lang="en-US" sz="2400" b="0" dirty="0" smtClean="0">
                <a:latin typeface="Calibri"/>
                <a:ea typeface="Calibri"/>
                <a:cs typeface="Times New Roman"/>
              </a:rPr>
              <a:t>ethod </a:t>
            </a:r>
            <a:r>
              <a:rPr lang="en-US" sz="2400" b="0" dirty="0">
                <a:latin typeface="Calibri"/>
                <a:ea typeface="Calibri"/>
                <a:cs typeface="Times New Roman"/>
              </a:rPr>
              <a:t>of </a:t>
            </a:r>
            <a:r>
              <a:rPr lang="en-US" sz="2400" b="0" dirty="0" smtClean="0">
                <a:latin typeface="Calibri"/>
                <a:ea typeface="Calibri"/>
                <a:cs typeface="Times New Roman"/>
              </a:rPr>
              <a:t>installing </a:t>
            </a:r>
            <a:r>
              <a:rPr lang="en-US" sz="2400" b="0" dirty="0">
                <a:latin typeface="Calibri"/>
                <a:ea typeface="Calibri"/>
                <a:cs typeface="Times New Roman"/>
              </a:rPr>
              <a:t>Lockout/Tagout t</a:t>
            </a:r>
            <a:r>
              <a:rPr lang="en-US" sz="2400" b="0" dirty="0" smtClean="0">
                <a:latin typeface="Calibri"/>
                <a:ea typeface="Calibri"/>
                <a:cs typeface="Times New Roman"/>
              </a:rPr>
              <a:t>ag</a:t>
            </a:r>
            <a:r>
              <a:rPr lang="en-US" sz="2400" b="0" dirty="0">
                <a:latin typeface="Calibri"/>
                <a:ea typeface="Calibri"/>
                <a:cs typeface="Times New Roman"/>
              </a:rPr>
              <a:t/>
            </a:r>
            <a:br>
              <a:rPr lang="en-US" sz="2400" b="0" dirty="0">
                <a:latin typeface="Calibri"/>
                <a:ea typeface="Calibri"/>
                <a:cs typeface="Times New Roman"/>
              </a:rPr>
            </a:br>
            <a:endParaRPr lang="en-US" sz="2400" b="0" dirty="0"/>
          </a:p>
        </p:txBody>
      </p:sp>
    </p:spTree>
    <p:extLst>
      <p:ext uri="{BB962C8B-B14F-4D97-AF65-F5344CB8AC3E}">
        <p14:creationId xmlns:p14="http://schemas.microsoft.com/office/powerpoint/2010/main" val="114902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4800" b="1" dirty="0">
                <a:solidFill>
                  <a:schemeClr val="accent1">
                    <a:lumMod val="75000"/>
                  </a:schemeClr>
                </a:solidFill>
                <a:effectLst>
                  <a:outerShdw blurRad="38100" dist="25400" dir="5400000" algn="tl" rotWithShape="0">
                    <a:srgbClr val="000000">
                      <a:alpha val="43000"/>
                    </a:srgbClr>
                  </a:outerShdw>
                </a:effectLst>
              </a:rPr>
              <a:t>DOE </a:t>
            </a:r>
            <a:r>
              <a:rPr lang="en-US" sz="4800" b="1">
                <a:solidFill>
                  <a:schemeClr val="accent1">
                    <a:lumMod val="75000"/>
                  </a:schemeClr>
                </a:solidFill>
                <a:effectLst>
                  <a:outerShdw blurRad="38100" dist="25400" dir="5400000" algn="tl" rotWithShape="0">
                    <a:srgbClr val="000000">
                      <a:alpha val="43000"/>
                    </a:srgbClr>
                  </a:outerShdw>
                </a:effectLst>
              </a:rPr>
              <a:t>LOTO </a:t>
            </a:r>
            <a:r>
              <a:rPr lang="en-US" sz="4800" b="1" smtClean="0">
                <a:solidFill>
                  <a:schemeClr val="accent1">
                    <a:lumMod val="75000"/>
                  </a:schemeClr>
                </a:solidFill>
                <a:effectLst>
                  <a:outerShdw blurRad="38100" dist="25400" dir="5400000" algn="tl" rotWithShape="0">
                    <a:srgbClr val="000000">
                      <a:alpha val="43000"/>
                    </a:srgbClr>
                  </a:outerShdw>
                </a:effectLst>
              </a:rPr>
              <a:t>Events Analysis</a:t>
            </a:r>
            <a:endParaRPr lang="en-US" sz="4800"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sz="2800" dirty="0" smtClean="0">
                <a:latin typeface="Calibri"/>
                <a:ea typeface="Calibri"/>
                <a:cs typeface="Times New Roman"/>
              </a:rPr>
              <a:t> </a:t>
            </a:r>
          </a:p>
          <a:p>
            <a:pPr marL="0" indent="0">
              <a:buNone/>
            </a:pPr>
            <a:r>
              <a:rPr lang="en-US" sz="2400" dirty="0" smtClean="0">
                <a:latin typeface="Calibri"/>
                <a:ea typeface="Calibri"/>
                <a:cs typeface="Times New Roman"/>
              </a:rPr>
              <a:t>Preliminary </a:t>
            </a:r>
            <a:r>
              <a:rPr lang="en-US" sz="2400" dirty="0">
                <a:latin typeface="Calibri"/>
                <a:ea typeface="Calibri"/>
                <a:cs typeface="Times New Roman"/>
              </a:rPr>
              <a:t>examination of these events has shown that the contributing factor to the majority of these events has been inattention to detail. Some examples include not fully understanding site specific LOTO procedure requirements, missing steps during the implementation of a Lockout/Tagout, or not meeting NFPA 70E requirements during the LOTO process when establishing an electrically safe work condition. </a:t>
            </a:r>
            <a:endParaRPr lang="en-US" sz="2400" dirty="0"/>
          </a:p>
        </p:txBody>
      </p:sp>
    </p:spTree>
    <p:extLst>
      <p:ext uri="{BB962C8B-B14F-4D97-AF65-F5344CB8AC3E}">
        <p14:creationId xmlns:p14="http://schemas.microsoft.com/office/powerpoint/2010/main" val="178864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2">
      <a:dk1>
        <a:srgbClr val="000000"/>
      </a:dk1>
      <a:lt1>
        <a:srgbClr val="FFFFFF"/>
      </a:lt1>
      <a:dk2>
        <a:srgbClr val="000000"/>
      </a:dk2>
      <a:lt2>
        <a:srgbClr val="FFFFF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tx1"/>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414</TotalTime>
  <Words>1217</Words>
  <Application>Microsoft Office PowerPoint</Application>
  <PresentationFormat>On-screen Show (4:3)</PresentationFormat>
  <Paragraphs>126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Theme1</vt:lpstr>
      <vt:lpstr>PowerPoint Presentation</vt:lpstr>
      <vt:lpstr>DOE LOTO Events</vt:lpstr>
      <vt:lpstr>DOE LOTO Events</vt:lpstr>
      <vt:lpstr>DOE LOTO Events</vt:lpstr>
      <vt:lpstr>DOE LOTO Events</vt:lpstr>
      <vt:lpstr>DOE LOTO Events</vt:lpstr>
      <vt:lpstr>DOE LOTO Events</vt:lpstr>
      <vt:lpstr>DOE LOTO Events</vt:lpstr>
      <vt:lpstr>DOE LOTO Events Analysis</vt:lpstr>
      <vt:lpstr>DOE LOTO Events Analysis</vt:lpstr>
      <vt:lpstr>DOE LOTO Discussion</vt:lpstr>
      <vt:lpstr>DOE LOTO Discussion</vt:lpstr>
      <vt:lpstr>DOE LOTO Discussion</vt:lpstr>
      <vt:lpstr>DOE LOTO Discussion</vt:lpstr>
      <vt:lpstr>DOE LOTO Discussion</vt:lpstr>
      <vt:lpstr>LOTO Barriers</vt:lpstr>
      <vt:lpstr>LOTO Barriers</vt:lpstr>
      <vt:lpstr>LOTO Considerations</vt:lpstr>
      <vt:lpstr> Error Precursors</vt:lpstr>
      <vt:lpstr>LOTO Considerations</vt:lpstr>
      <vt:lpstr>LOTO Considerations</vt:lpstr>
      <vt:lpstr>LOTO Considerations</vt:lpstr>
      <vt:lpstr>LOTO Considerations</vt:lpstr>
      <vt:lpstr>LOTO Considerations</vt:lpstr>
      <vt:lpstr>LOTO Aids</vt:lpstr>
      <vt:lpstr>LOTO Aids</vt:lpstr>
      <vt:lpstr>LOTO Aids</vt:lpstr>
      <vt:lpstr>LOTO Aids</vt:lpstr>
      <vt:lpstr>LOTO Aids</vt:lpstr>
      <vt:lpstr>LOTO Aids</vt:lpstr>
      <vt:lpstr>LOTO Aids</vt:lpstr>
      <vt:lpstr>Conclusion</vt:lpstr>
    </vt:vector>
  </TitlesOfParts>
  <Company>WEMS_LLC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LOTO Events</dc:title>
  <dc:creator>Lipinski, Dave</dc:creator>
  <cp:lastModifiedBy>Todd Kujawa</cp:lastModifiedBy>
  <cp:revision>4</cp:revision>
  <dcterms:created xsi:type="dcterms:W3CDTF">2017-04-24T15:06:31Z</dcterms:created>
  <dcterms:modified xsi:type="dcterms:W3CDTF">2017-05-01T17:38:57Z</dcterms:modified>
</cp:coreProperties>
</file>