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9" r:id="rId3"/>
    <p:sldId id="274" r:id="rId4"/>
    <p:sldId id="260" r:id="rId5"/>
    <p:sldId id="261" r:id="rId6"/>
    <p:sldId id="270" r:id="rId7"/>
    <p:sldId id="271" r:id="rId8"/>
    <p:sldId id="275" r:id="rId9"/>
    <p:sldId id="276" r:id="rId10"/>
    <p:sldId id="266" r:id="rId11"/>
    <p:sldId id="267" r:id="rId12"/>
    <p:sldId id="268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FFCCFF"/>
    <a:srgbClr val="445583"/>
    <a:srgbClr val="FF9966"/>
    <a:srgbClr val="E72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 autoAdjust="0"/>
    <p:restoredTop sz="94675" autoAdjust="0"/>
  </p:normalViewPr>
  <p:slideViewPr>
    <p:cSldViewPr snapToGrid="0" snapToObjects="1">
      <p:cViewPr varScale="1">
        <p:scale>
          <a:sx n="88" d="100"/>
          <a:sy n="88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0DC7B3-28C5-7E40-A976-43D9D24999D3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41A08E-E55F-1A47-8E79-4CD3FC9E0C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890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E46F00-5E4E-324D-94B3-C0B8760A65C4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0A4F4B-0192-5745-B589-03ECE4725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274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41FE0-59A3-4020-9715-99EA962F9B0C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6761C-F545-45B5-8EB8-A3422E009646}" type="datetime1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98424-4710-4FA1-9363-54BCB18E9BCF}" type="datetime1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5385"/>
          </a:xfrm>
        </p:spPr>
        <p:txBody>
          <a:bodyPr/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87B8-C336-454F-8C74-57D732226957}" type="datetime1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C8D7-9627-42DA-8341-393D73FB5E3B}" type="datetime1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6D962-6445-48A6-B30E-993B042E4D23}" type="datetime1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50BB-D15A-4963-97F2-77486EA52083}" type="datetime1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53163-9982-410F-86AC-2BB1D3628D79}" type="datetime1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1891-FC75-425E-AFB8-D3D1827B0AC0}" type="datetime1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C8EB7-56EE-4306-B915-E092751DC249}" type="datetime1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9F3C-A18F-466E-BD59-2A406B12788D}" type="datetime1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B25AC93-E951-4B06-ADBD-F789B273FB6D}" type="datetime1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681" y="83752"/>
            <a:ext cx="5635758" cy="426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183" y="4351688"/>
            <a:ext cx="8229600" cy="1603717"/>
          </a:xfrm>
        </p:spPr>
        <p:txBody>
          <a:bodyPr/>
          <a:lstStyle/>
          <a:p>
            <a:r>
              <a:rPr lang="en-US" dirty="0" smtClean="0"/>
              <a:t>HPS Engineering Run</a:t>
            </a:r>
            <a:br>
              <a:rPr lang="en-US" dirty="0" smtClean="0"/>
            </a:b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571" y="4389120"/>
            <a:ext cx="3349128" cy="1152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</a:t>
            </a:r>
            <a:br>
              <a:rPr lang="en-US" dirty="0" smtClean="0"/>
            </a:br>
            <a:r>
              <a:rPr lang="en-US" dirty="0" smtClean="0"/>
              <a:t>      </a:t>
            </a: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5915" y="209319"/>
            <a:ext cx="1601700" cy="1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80480" y="6077765"/>
            <a:ext cx="2101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HPS Collaboration</a:t>
            </a:r>
            <a:br>
              <a:rPr lang="en-US" dirty="0" smtClean="0"/>
            </a:br>
            <a:r>
              <a:rPr lang="en-US" dirty="0" smtClean="0"/>
              <a:t>     May 19,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27029" y="3705357"/>
            <a:ext cx="816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Run 5623</a:t>
            </a:r>
            <a:br>
              <a:rPr lang="en-US" sz="1200" dirty="0" smtClean="0"/>
            </a:br>
            <a:r>
              <a:rPr lang="en-US" sz="1200" dirty="0" smtClean="0"/>
              <a:t>Event 62</a:t>
            </a:r>
            <a:br>
              <a:rPr lang="en-US" sz="1200" dirty="0" smtClean="0"/>
            </a:br>
            <a:r>
              <a:rPr lang="en-US" sz="1200" dirty="0" smtClean="0"/>
              <a:t>N. Graf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14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Pairs Mass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1109663"/>
            <a:ext cx="6865937" cy="524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052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8857"/>
            <a:ext cx="8229600" cy="1143000"/>
          </a:xfrm>
        </p:spPr>
        <p:txBody>
          <a:bodyPr/>
          <a:lstStyle/>
          <a:p>
            <a:r>
              <a:rPr lang="en-US" dirty="0" smtClean="0"/>
              <a:t>Reach vs Runtime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59477-CA59-0344-A822-41C2499AFF75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925552"/>
            <a:ext cx="6096000" cy="56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4117" y="2653990"/>
            <a:ext cx="1939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GeV Contours</a:t>
            </a:r>
            <a:r>
              <a:rPr lang="en-US" dirty="0" smtClean="0"/>
              <a:t>:</a:t>
            </a:r>
          </a:p>
          <a:p>
            <a:r>
              <a:rPr lang="en-US" b="1" dirty="0" smtClean="0">
                <a:solidFill>
                  <a:srgbClr val="CCCC00"/>
                </a:solidFill>
              </a:rPr>
              <a:t>  1     </a:t>
            </a:r>
            <a:r>
              <a:rPr lang="en-US" b="1" dirty="0" smtClean="0">
                <a:solidFill>
                  <a:srgbClr val="CCCC00"/>
                </a:solidFill>
              </a:rPr>
              <a:t>PAC week</a:t>
            </a:r>
            <a:br>
              <a:rPr lang="en-US" b="1" dirty="0" smtClean="0">
                <a:solidFill>
                  <a:srgbClr val="CCCC00"/>
                </a:solidFill>
              </a:rPr>
            </a:br>
            <a:r>
              <a:rPr lang="en-US" b="1" dirty="0" smtClean="0">
                <a:solidFill>
                  <a:srgbClr val="CCCC00"/>
                </a:solidFill>
              </a:rPr>
              <a:t>  </a:t>
            </a:r>
            <a:r>
              <a:rPr lang="en-US" dirty="0" smtClean="0">
                <a:solidFill>
                  <a:srgbClr val="00FFFF"/>
                </a:solidFill>
              </a:rPr>
              <a:t>5/7 </a:t>
            </a:r>
            <a:r>
              <a:rPr lang="en-US" dirty="0" smtClean="0">
                <a:solidFill>
                  <a:srgbClr val="00FFFF"/>
                </a:solidFill>
              </a:rPr>
              <a:t>PAC week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3/7 </a:t>
            </a:r>
            <a:r>
              <a:rPr lang="en-US" dirty="0" smtClean="0">
                <a:solidFill>
                  <a:srgbClr val="FF0000"/>
                </a:solidFill>
              </a:rPr>
              <a:t>PAC week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8429" y="1739590"/>
            <a:ext cx="190404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Assumes coverage</a:t>
            </a:r>
            <a:br>
              <a:rPr lang="en-US" dirty="0" smtClean="0"/>
            </a:br>
            <a:r>
              <a:rPr lang="en-US" dirty="0" smtClean="0"/>
              <a:t>       to 15 </a:t>
            </a:r>
            <a:r>
              <a:rPr lang="en-US" dirty="0" err="1" smtClean="0"/>
              <a:t>mrad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36381" y="2930988"/>
            <a:ext cx="234538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Measurement assured,</a:t>
            </a:r>
            <a:br>
              <a:rPr lang="en-US" dirty="0" smtClean="0"/>
            </a:br>
            <a:r>
              <a:rPr lang="en-US" dirty="0" smtClean="0"/>
              <a:t>but no new territory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724507" y="2765502"/>
            <a:ext cx="211874" cy="488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53201" y="925552"/>
            <a:ext cx="0" cy="5684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488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257"/>
            <a:ext cx="8229600" cy="905385"/>
          </a:xfrm>
        </p:spPr>
        <p:txBody>
          <a:bodyPr/>
          <a:lstStyle/>
          <a:p>
            <a:r>
              <a:rPr lang="en-US" dirty="0" smtClean="0"/>
              <a:t>Physics Measurement?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We have roughly 1/3 PAC week with Si at 0.5 mm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(15 </a:t>
            </a:r>
            <a:r>
              <a:rPr lang="en-US" dirty="0" err="1" smtClean="0"/>
              <a:t>mrad</a:t>
            </a:r>
            <a:r>
              <a:rPr lang="en-US" dirty="0" smtClean="0"/>
              <a:t> acceptance</a:t>
            </a:r>
            <a:r>
              <a:rPr lang="en-US" dirty="0" smtClean="0"/>
              <a:t>)</a:t>
            </a:r>
          </a:p>
          <a:p>
            <a:r>
              <a:rPr lang="en-US" b="1" dirty="0" err="1" smtClean="0"/>
              <a:t>Beamline</a:t>
            </a:r>
            <a:r>
              <a:rPr lang="en-US" b="1" dirty="0" smtClean="0"/>
              <a:t>, </a:t>
            </a:r>
            <a:r>
              <a:rPr lang="en-US" b="1" dirty="0" err="1" smtClean="0"/>
              <a:t>Ecal</a:t>
            </a:r>
            <a:r>
              <a:rPr lang="en-US" b="1" dirty="0" smtClean="0"/>
              <a:t>, Trigger and SVT all worked well</a:t>
            </a:r>
            <a:endParaRPr lang="en-US" b="1" dirty="0" smtClean="0"/>
          </a:p>
          <a:p>
            <a:r>
              <a:rPr lang="en-US" b="1" dirty="0" smtClean="0"/>
              <a:t>Lots of Work to Do…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smtClean="0"/>
              <a:t>Check Trident </a:t>
            </a:r>
            <a:r>
              <a:rPr lang="en-US" dirty="0" smtClean="0"/>
              <a:t>Yield in the data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dirty="0" err="1" smtClean="0"/>
              <a:t>Ecal</a:t>
            </a:r>
            <a:r>
              <a:rPr lang="en-US" dirty="0" smtClean="0"/>
              <a:t> energy </a:t>
            </a:r>
            <a:r>
              <a:rPr lang="en-US" dirty="0" smtClean="0"/>
              <a:t>calibration and alignment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SVT alignment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Understand the Vertex Tails</a:t>
            </a:r>
            <a:endParaRPr lang="en-US" dirty="0" smtClean="0"/>
          </a:p>
          <a:p>
            <a:r>
              <a:rPr lang="en-US" b="1" dirty="0" smtClean="0"/>
              <a:t>But a physics </a:t>
            </a:r>
            <a:r>
              <a:rPr lang="en-US" b="1" dirty="0" smtClean="0"/>
              <a:t>result may be in reach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0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9397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HPS Setup in Hall B Alcove</a:t>
            </a:r>
            <a:endParaRPr lang="en-US" sz="2800" b="1" dirty="0"/>
          </a:p>
        </p:txBody>
      </p:sp>
      <p:pic>
        <p:nvPicPr>
          <p:cNvPr id="4" name="Picture 3" descr="HPS_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6228" y="2573444"/>
            <a:ext cx="5361046" cy="2900218"/>
          </a:xfrm>
          <a:prstGeom prst="rect">
            <a:avLst/>
          </a:prstGeom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973995"/>
            <a:ext cx="3285006" cy="165973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2074985" y="2655121"/>
            <a:ext cx="1357532" cy="107281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</p:cNvCxnSpPr>
          <p:nvPr/>
        </p:nvCxnSpPr>
        <p:spPr>
          <a:xfrm flipH="1">
            <a:off x="4937759" y="2633730"/>
            <a:ext cx="1937824" cy="6497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26610" y="545067"/>
            <a:ext cx="456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 Vertex Tracker  Installed Feb 23, 2015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99754" y="494637"/>
            <a:ext cx="435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PbWO</a:t>
            </a:r>
            <a:r>
              <a:rPr lang="en-US" baseline="-25000" dirty="0" smtClean="0"/>
              <a:t>4  </a:t>
            </a:r>
            <a:r>
              <a:rPr lang="en-US" dirty="0" err="1" smtClean="0"/>
              <a:t>Ecal</a:t>
            </a:r>
            <a:r>
              <a:rPr lang="en-US" dirty="0" smtClean="0"/>
              <a:t> Installed September, 2014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126" y="973995"/>
            <a:ext cx="3670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ym typeface="Symbo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ym typeface="Symbo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5589" y="5503783"/>
            <a:ext cx="7602387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 magnet chicane directs the CEBAF 12 electron beam onto a W foil, producing heavy photons. They decay to </a:t>
            </a:r>
            <a:r>
              <a:rPr lang="en-US" dirty="0" err="1" smtClean="0"/>
              <a:t>e</a:t>
            </a:r>
            <a:r>
              <a:rPr lang="en-US" baseline="30000" dirty="0" err="1" smtClean="0"/>
              <a:t>+</a:t>
            </a:r>
            <a:r>
              <a:rPr lang="en-US" dirty="0" err="1" smtClean="0"/>
              <a:t>e</a:t>
            </a:r>
            <a:r>
              <a:rPr lang="en-US" baseline="30000" dirty="0" smtClean="0"/>
              <a:t>- </a:t>
            </a:r>
            <a:r>
              <a:rPr lang="en-US" dirty="0" smtClean="0"/>
              <a:t>pairs, which are measured by the</a:t>
            </a:r>
            <a:r>
              <a:rPr lang="en-US" baseline="30000" dirty="0" smtClean="0"/>
              <a:t> </a:t>
            </a:r>
            <a:r>
              <a:rPr lang="en-US" dirty="0" smtClean="0"/>
              <a:t>Si vertex tracker inside an analyzing magnet. A PbWO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ECal</a:t>
            </a:r>
            <a:r>
              <a:rPr lang="en-US" dirty="0" smtClean="0"/>
              <a:t> provides a fast trigger. </a:t>
            </a:r>
            <a:r>
              <a:rPr lang="en-US" sz="1000" dirty="0" smtClean="0"/>
              <a:t>https</a:t>
            </a:r>
            <a:r>
              <a:rPr lang="en-US" sz="1000" dirty="0"/>
              <a:t>://confluence.slac.stanford.edu/display/hpsg/Heavy+Photon+Search+Experiment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5064368" y="909351"/>
            <a:ext cx="3622430" cy="172437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122" y="1091799"/>
            <a:ext cx="1989379" cy="13594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745589" y="4115999"/>
            <a:ext cx="830639" cy="8478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2542" y="4027790"/>
            <a:ext cx="34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10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7188" cy="753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19943" y="555171"/>
            <a:ext cx="6244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Beam’s Eye View of SVT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6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Engineering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0412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Installed SVT end of February</a:t>
            </a:r>
          </a:p>
          <a:p>
            <a:r>
              <a:rPr lang="en-US" sz="2000" dirty="0" smtClean="0"/>
              <a:t>Commissioned </a:t>
            </a:r>
            <a:r>
              <a:rPr lang="en-US" sz="2000" dirty="0" smtClean="0"/>
              <a:t>Hall B </a:t>
            </a:r>
            <a:r>
              <a:rPr lang="en-US" sz="2000" dirty="0" err="1" smtClean="0"/>
              <a:t>beamline</a:t>
            </a:r>
            <a:r>
              <a:rPr lang="en-US" sz="2000" dirty="0" smtClean="0"/>
              <a:t> March-April</a:t>
            </a:r>
            <a:br>
              <a:rPr lang="en-US" sz="2000" dirty="0" smtClean="0"/>
            </a:br>
            <a:r>
              <a:rPr lang="en-US" sz="2000" dirty="0" smtClean="0"/>
              <a:t>  * Calibrated </a:t>
            </a:r>
            <a:r>
              <a:rPr lang="en-US" sz="2000" dirty="0" err="1" smtClean="0"/>
              <a:t>bpms</a:t>
            </a:r>
            <a:r>
              <a:rPr lang="en-US" sz="2000" dirty="0" smtClean="0"/>
              <a:t> &amp; established orbit locks</a:t>
            </a:r>
            <a:br>
              <a:rPr lang="en-US" sz="2000" dirty="0" smtClean="0"/>
            </a:br>
            <a:r>
              <a:rPr lang="en-US" sz="2000" dirty="0" smtClean="0"/>
              <a:t>  * Set up SVT Protection Collimator</a:t>
            </a:r>
            <a:br>
              <a:rPr lang="en-US" sz="2000" dirty="0" smtClean="0"/>
            </a:br>
            <a:r>
              <a:rPr lang="en-US" sz="2000" dirty="0" smtClean="0"/>
              <a:t>  * Checked beam position stability</a:t>
            </a:r>
          </a:p>
          <a:p>
            <a:r>
              <a:rPr lang="en-US" sz="2000" dirty="0" smtClean="0"/>
              <a:t>CEBAF down after power outage</a:t>
            </a:r>
          </a:p>
          <a:p>
            <a:r>
              <a:rPr lang="en-US" sz="2000" dirty="0" smtClean="0"/>
              <a:t>Commissioned Trigger and Integrated SVT DAQ late April</a:t>
            </a:r>
          </a:p>
          <a:p>
            <a:r>
              <a:rPr lang="en-US" sz="2000" dirty="0" smtClean="0"/>
              <a:t>Explored SVT backgrounds as moved SVT closer to beam</a:t>
            </a:r>
          </a:p>
          <a:p>
            <a:r>
              <a:rPr lang="en-US" sz="2000" dirty="0" smtClean="0"/>
              <a:t>Production running at 1.5 mm </a:t>
            </a:r>
            <a:r>
              <a:rPr lang="en-US" sz="2000" dirty="0" smtClean="0"/>
              <a:t>started May </a:t>
            </a:r>
            <a:r>
              <a:rPr lang="en-US" sz="2000" dirty="0" smtClean="0"/>
              <a:t>1</a:t>
            </a:r>
          </a:p>
          <a:p>
            <a:r>
              <a:rPr lang="en-US" sz="2000" dirty="0" smtClean="0"/>
              <a:t>Production running at 0.5 mm </a:t>
            </a:r>
            <a:r>
              <a:rPr lang="en-US" sz="2000" dirty="0" smtClean="0"/>
              <a:t>started May </a:t>
            </a:r>
            <a:r>
              <a:rPr lang="en-US" sz="2000" dirty="0" smtClean="0"/>
              <a:t>12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26" y="5116286"/>
            <a:ext cx="416906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058" y="5273270"/>
            <a:ext cx="306977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Layer 1 silicon sensors are</a:t>
            </a:r>
            <a:br>
              <a:rPr lang="en-US" dirty="0" smtClean="0"/>
            </a:br>
            <a:r>
              <a:rPr lang="en-US" dirty="0" smtClean="0"/>
              <a:t>just 0.5 mm above and below beam.  Min opening angle is </a:t>
            </a:r>
            <a:r>
              <a:rPr lang="en-US" dirty="0" smtClean="0">
                <a:sym typeface="Symbol"/>
              </a:rPr>
              <a:t></a:t>
            </a:r>
            <a:r>
              <a:rPr lang="en-US" baseline="-25000" dirty="0" smtClean="0">
                <a:sym typeface="Symbol"/>
              </a:rPr>
              <a:t>y</a:t>
            </a:r>
            <a:r>
              <a:rPr lang="en-US" dirty="0" smtClean="0">
                <a:sym typeface="Symbol"/>
              </a:rPr>
              <a:t>= 15 </a:t>
            </a:r>
            <a:r>
              <a:rPr lang="en-US" dirty="0" err="1" smtClean="0">
                <a:sym typeface="Symbol"/>
              </a:rPr>
              <a:t>mrad</a:t>
            </a:r>
            <a:r>
              <a:rPr lang="en-US" dirty="0" smtClean="0">
                <a:sym typeface="Symbol"/>
              </a:rPr>
              <a:t>.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54828" y="5873435"/>
            <a:ext cx="914400" cy="3314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20922" y="4396106"/>
            <a:ext cx="8162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Run 5623</a:t>
            </a:r>
            <a:br>
              <a:rPr lang="en-US" sz="1200" dirty="0"/>
            </a:br>
            <a:r>
              <a:rPr lang="en-US" sz="1200" dirty="0"/>
              <a:t>Event 62</a:t>
            </a:r>
            <a:br>
              <a:rPr lang="en-US" sz="1200" dirty="0"/>
            </a:br>
            <a:r>
              <a:rPr lang="en-US" sz="1200" dirty="0"/>
              <a:t>N. Graf </a:t>
            </a:r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948" y="905385"/>
            <a:ext cx="2405743" cy="216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72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44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Tracked Pairs at 1.5 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215" y="1531088"/>
            <a:ext cx="5437671" cy="505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8028" y="1023256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A’ candidates have 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+ </a:t>
            </a:r>
            <a:r>
              <a:rPr lang="en-US" dirty="0" smtClean="0"/>
              <a:t>+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- </a:t>
            </a:r>
            <a:r>
              <a:rPr lang="en-US" dirty="0" smtClean="0">
                <a:sym typeface="Symbol"/>
              </a:rPr>
              <a:t> </a:t>
            </a:r>
            <a:r>
              <a:rPr lang="en-US" dirty="0" err="1" smtClean="0">
                <a:sym typeface="Symbol"/>
              </a:rPr>
              <a:t>P</a:t>
            </a:r>
            <a:r>
              <a:rPr lang="en-US" baseline="-25000" dirty="0" err="1" smtClean="0">
                <a:sym typeface="Symbol"/>
              </a:rPr>
              <a:t>beam</a:t>
            </a:r>
            <a:r>
              <a:rPr lang="en-US" baseline="-25000" dirty="0" smtClean="0">
                <a:sym typeface="Symbol"/>
              </a:rPr>
              <a:t> </a:t>
            </a:r>
            <a:r>
              <a:rPr lang="en-US" dirty="0" smtClean="0">
                <a:sym typeface="Symbol"/>
              </a:rPr>
              <a:t>= 1.05 GeV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5057" y="884757"/>
            <a:ext cx="135485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Plots from</a:t>
            </a:r>
            <a:br>
              <a:rPr lang="en-US" dirty="0" smtClean="0"/>
            </a:br>
            <a:r>
              <a:rPr lang="en-US" dirty="0" smtClean="0"/>
              <a:t>M. Graham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812215" y="1531088"/>
            <a:ext cx="0" cy="50509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681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 Matching at </a:t>
            </a:r>
            <a:r>
              <a:rPr lang="en-US" dirty="0" err="1" smtClean="0"/>
              <a:t>Ecal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4" y="1095562"/>
            <a:ext cx="4432829" cy="466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43" y="1100137"/>
            <a:ext cx="4540847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1795" y="6151418"/>
            <a:ext cx="429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Alignment fine tuning needed, but close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0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9263"/>
            <a:ext cx="8229600" cy="905385"/>
          </a:xfrm>
        </p:spPr>
        <p:txBody>
          <a:bodyPr/>
          <a:lstStyle/>
          <a:p>
            <a:r>
              <a:rPr lang="en-US" sz="4400" dirty="0" smtClean="0"/>
              <a:t>SVT Momentum/ </a:t>
            </a:r>
            <a:r>
              <a:rPr lang="en-US" sz="4400" dirty="0" err="1" smtClean="0"/>
              <a:t>ECal</a:t>
            </a:r>
            <a:r>
              <a:rPr lang="en-US" sz="4400" dirty="0" smtClean="0"/>
              <a:t> Energy Match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13" y="2013857"/>
            <a:ext cx="4933029" cy="356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485" y="6117771"/>
            <a:ext cx="550278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Further </a:t>
            </a:r>
            <a:r>
              <a:rPr lang="en-US" dirty="0" err="1" smtClean="0"/>
              <a:t>Ecal</a:t>
            </a:r>
            <a:r>
              <a:rPr lang="en-US" dirty="0" smtClean="0"/>
              <a:t> Calibration/Tracker Alignment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59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4815"/>
            <a:ext cx="8229600" cy="905385"/>
          </a:xfrm>
        </p:spPr>
        <p:txBody>
          <a:bodyPr/>
          <a:lstStyle/>
          <a:p>
            <a:r>
              <a:rPr lang="en-US" dirty="0" smtClean="0"/>
              <a:t>Pairs Vertex at the Target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1" y="1852612"/>
            <a:ext cx="6237513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908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48346</TotalTime>
  <Words>193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Executive</vt:lpstr>
      <vt:lpstr>HPS Engineering Run Update</vt:lpstr>
      <vt:lpstr>HPS Setup in Hall B Alcove</vt:lpstr>
      <vt:lpstr>PowerPoint Presentation</vt:lpstr>
      <vt:lpstr>Spring Engineering Run</vt:lpstr>
      <vt:lpstr>PowerPoint Presentation</vt:lpstr>
      <vt:lpstr>Tracked Pairs at 1.5 mm</vt:lpstr>
      <vt:lpstr>Track Matching at Ecal</vt:lpstr>
      <vt:lpstr>SVT Momentum/ ECal Energy Match</vt:lpstr>
      <vt:lpstr>Pairs Vertex at the Target</vt:lpstr>
      <vt:lpstr>Pairs Mass Distribution</vt:lpstr>
      <vt:lpstr>Reach vs Runtime</vt:lpstr>
      <vt:lpstr>Physics Measurement?</vt:lpstr>
    </vt:vector>
  </TitlesOfParts>
  <Company>SLAC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to separate energy and mass scale systematic uncertainties</dc:title>
  <dc:creator>Ariel Schwartzman</dc:creator>
  <cp:lastModifiedBy>john</cp:lastModifiedBy>
  <cp:revision>510</cp:revision>
  <cp:lastPrinted>2015-02-14T00:13:20Z</cp:lastPrinted>
  <dcterms:created xsi:type="dcterms:W3CDTF">2011-06-14T23:09:38Z</dcterms:created>
  <dcterms:modified xsi:type="dcterms:W3CDTF">2015-05-19T18:40:36Z</dcterms:modified>
</cp:coreProperties>
</file>