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7" r:id="rId3"/>
    <p:sldId id="259" r:id="rId4"/>
    <p:sldId id="274" r:id="rId5"/>
    <p:sldId id="260" r:id="rId6"/>
    <p:sldId id="278" r:id="rId7"/>
    <p:sldId id="261" r:id="rId8"/>
    <p:sldId id="279" r:id="rId9"/>
    <p:sldId id="271" r:id="rId10"/>
    <p:sldId id="275" r:id="rId11"/>
    <p:sldId id="280" r:id="rId12"/>
    <p:sldId id="281" r:id="rId13"/>
    <p:sldId id="276" r:id="rId14"/>
    <p:sldId id="267" r:id="rId15"/>
    <p:sldId id="268" r:id="rId16"/>
    <p:sldId id="282" r:id="rId17"/>
    <p:sldId id="28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00"/>
    <a:srgbClr val="FFCCFF"/>
    <a:srgbClr val="445583"/>
    <a:srgbClr val="FF9966"/>
    <a:srgbClr val="E7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75" autoAdjust="0"/>
  </p:normalViewPr>
  <p:slideViewPr>
    <p:cSldViewPr snapToGrid="0" snapToObjects="1">
      <p:cViewPr varScale="1">
        <p:scale>
          <a:sx n="68" d="100"/>
          <a:sy n="68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0DC7B3-28C5-7E40-A976-43D9D24999D3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41A08E-E55F-1A47-8E79-4CD3FC9E0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89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E46F00-5E4E-324D-94B3-C0B8760A65C4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0A4F4B-0192-5745-B589-03ECE4725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7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1FE0-59A3-4020-9715-99EA962F9B0C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61C-F545-45B5-8EB8-A3422E009646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424-4710-4FA1-9363-54BCB18E9BCF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5385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87B8-C336-454F-8C74-57D732226957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8D7-9627-42DA-8341-393D73FB5E3B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D962-6445-48A6-B30E-993B042E4D23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0BB-D15A-4963-97F2-77486EA52083}" type="datetime1">
              <a:rPr lang="en-US" smtClean="0"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3163-9982-410F-86AC-2BB1D3628D79}" type="datetime1">
              <a:rPr lang="en-US" smtClean="0"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1891-FC75-425E-AFB8-D3D1827B0AC0}" type="datetime1">
              <a:rPr lang="en-US" smtClean="0"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B7-56EE-4306-B915-E092751DC249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9F3C-A18F-466E-BD59-2A406B12788D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25AC93-E951-4B06-ADBD-F789B273FB6D}" type="datetime1">
              <a:rPr lang="en-US" smtClean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81" y="83752"/>
            <a:ext cx="5635758" cy="426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08" y="4471140"/>
            <a:ext cx="8229600" cy="989510"/>
          </a:xfrm>
        </p:spPr>
        <p:txBody>
          <a:bodyPr/>
          <a:lstStyle/>
          <a:p>
            <a:r>
              <a:rPr lang="en-US" dirty="0" smtClean="0"/>
              <a:t>HPS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571" y="4572000"/>
            <a:ext cx="3349128" cy="1152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br>
              <a:rPr lang="en-US" dirty="0" smtClean="0"/>
            </a:b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5915" y="209319"/>
            <a:ext cx="1601700" cy="1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0480" y="5724364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HPS </a:t>
            </a:r>
            <a:r>
              <a:rPr lang="en-US" dirty="0" smtClean="0"/>
              <a:t>Collaboration</a:t>
            </a:r>
            <a:br>
              <a:rPr lang="en-US" dirty="0" smtClean="0"/>
            </a:br>
            <a:r>
              <a:rPr lang="en-US" dirty="0" smtClean="0"/>
              <a:t>     May 29, 2015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7029" y="3705357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 5623</a:t>
            </a:r>
            <a:br>
              <a:rPr lang="en-US" sz="1200" dirty="0" smtClean="0"/>
            </a:br>
            <a:r>
              <a:rPr lang="en-US" sz="1200" dirty="0" smtClean="0"/>
              <a:t>Event 62</a:t>
            </a:r>
            <a:br>
              <a:rPr lang="en-US" sz="1200" dirty="0" smtClean="0"/>
            </a:br>
            <a:r>
              <a:rPr lang="en-US" sz="1200" dirty="0" smtClean="0"/>
              <a:t>N. Graf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14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17"/>
            <a:ext cx="8229600" cy="905385"/>
          </a:xfrm>
        </p:spPr>
        <p:txBody>
          <a:bodyPr/>
          <a:lstStyle/>
          <a:p>
            <a:r>
              <a:rPr lang="en-US" sz="4400" dirty="0" smtClean="0"/>
              <a:t>SVT/</a:t>
            </a:r>
            <a:r>
              <a:rPr lang="en-US" sz="4400" dirty="0" err="1" smtClean="0"/>
              <a:t>ECal</a:t>
            </a:r>
            <a:r>
              <a:rPr lang="en-US" sz="4400" dirty="0" smtClean="0"/>
              <a:t> </a:t>
            </a:r>
            <a:r>
              <a:rPr lang="en-US" sz="4400" dirty="0" smtClean="0"/>
              <a:t>Energy </a:t>
            </a:r>
            <a:r>
              <a:rPr lang="en-US" sz="4400" dirty="0" smtClean="0"/>
              <a:t>Matching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5" y="1308295"/>
            <a:ext cx="5692392" cy="426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485" y="5835133"/>
            <a:ext cx="59647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Prior </a:t>
            </a:r>
            <a:r>
              <a:rPr lang="en-US" dirty="0"/>
              <a:t>to ~10% </a:t>
            </a:r>
            <a:r>
              <a:rPr lang="en-US" dirty="0" err="1"/>
              <a:t>Ecal</a:t>
            </a:r>
            <a:r>
              <a:rPr lang="en-US" dirty="0"/>
              <a:t> Shower Loss Corrections</a:t>
            </a:r>
          </a:p>
          <a:p>
            <a:r>
              <a:rPr lang="en-US" dirty="0"/>
              <a:t>Further </a:t>
            </a:r>
            <a:r>
              <a:rPr lang="en-US" dirty="0" err="1"/>
              <a:t>Ecal</a:t>
            </a:r>
            <a:r>
              <a:rPr lang="en-US" dirty="0"/>
              <a:t>/SVT Alignment and Calibration In Progress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3883" y="5155699"/>
            <a:ext cx="6337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Ratio of </a:t>
            </a:r>
            <a:r>
              <a:rPr lang="en-US" dirty="0" err="1"/>
              <a:t>Ecal</a:t>
            </a:r>
            <a:r>
              <a:rPr lang="en-US" dirty="0"/>
              <a:t> Cluster Energy and SVT Track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5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Tracked Pairs at 1.5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67" y="1392588"/>
            <a:ext cx="5885320" cy="51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8028" y="102325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A’ candidates have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+ </a:t>
            </a:r>
            <a:r>
              <a:rPr lang="en-US" dirty="0" smtClean="0"/>
              <a:t>+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- </a:t>
            </a:r>
            <a:r>
              <a:rPr lang="en-US" dirty="0" smtClean="0">
                <a:sym typeface="Symbol"/>
              </a:rPr>
              <a:t> 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beam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1.05 GeV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64567" y="1392588"/>
            <a:ext cx="0" cy="5050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8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3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815"/>
            <a:ext cx="8229600" cy="905385"/>
          </a:xfrm>
        </p:spPr>
        <p:txBody>
          <a:bodyPr/>
          <a:lstStyle/>
          <a:p>
            <a:r>
              <a:rPr lang="en-US" dirty="0" smtClean="0"/>
              <a:t>Pairs Vertex at the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1852612"/>
            <a:ext cx="6237513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90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8857"/>
            <a:ext cx="8229600" cy="1143000"/>
          </a:xfrm>
        </p:spPr>
        <p:txBody>
          <a:bodyPr/>
          <a:lstStyle/>
          <a:p>
            <a:r>
              <a:rPr lang="en-US" dirty="0" smtClean="0"/>
              <a:t>Reach vs Runtime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9477-CA59-0344-A822-41C2499AFF75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25552"/>
            <a:ext cx="6096000" cy="56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4117" y="2653990"/>
            <a:ext cx="1939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GeV Contours:</a:t>
            </a:r>
          </a:p>
          <a:p>
            <a:r>
              <a:rPr lang="en-US" b="1" dirty="0" smtClean="0">
                <a:solidFill>
                  <a:srgbClr val="CCCC00"/>
                </a:solidFill>
              </a:rPr>
              <a:t>  1     PAC week</a:t>
            </a:r>
            <a:br>
              <a:rPr lang="en-US" b="1" dirty="0" smtClean="0">
                <a:solidFill>
                  <a:srgbClr val="CCCC00"/>
                </a:solidFill>
              </a:rPr>
            </a:br>
            <a:r>
              <a:rPr lang="en-US" b="1" dirty="0" smtClean="0">
                <a:solidFill>
                  <a:srgbClr val="CCCC00"/>
                </a:solidFill>
              </a:rPr>
              <a:t>  </a:t>
            </a:r>
            <a:r>
              <a:rPr lang="en-US" dirty="0" smtClean="0">
                <a:solidFill>
                  <a:srgbClr val="00FFFF"/>
                </a:solidFill>
              </a:rPr>
              <a:t>5/7 PAC week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3/7 PAC week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8429" y="1739590"/>
            <a:ext cx="190404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Assumes coverage</a:t>
            </a:r>
            <a:br>
              <a:rPr lang="en-US" dirty="0" smtClean="0"/>
            </a:br>
            <a:r>
              <a:rPr lang="en-US" dirty="0" smtClean="0"/>
              <a:t>       to 15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6381" y="2930988"/>
            <a:ext cx="234538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assured,</a:t>
            </a:r>
            <a:br>
              <a:rPr lang="en-US" dirty="0" smtClean="0"/>
            </a:br>
            <a:r>
              <a:rPr lang="en-US" dirty="0" smtClean="0"/>
              <a:t>but no new territory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24507" y="2765502"/>
            <a:ext cx="211874" cy="488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3201" y="925552"/>
            <a:ext cx="0" cy="5684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8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257"/>
            <a:ext cx="8229600" cy="905385"/>
          </a:xfrm>
        </p:spPr>
        <p:txBody>
          <a:bodyPr/>
          <a:lstStyle/>
          <a:p>
            <a:r>
              <a:rPr lang="en-US" dirty="0" smtClean="0"/>
              <a:t>Physics Measurement?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have roughly 1/3 PAC week with Si at 0.5 mm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(15 </a:t>
            </a:r>
            <a:r>
              <a:rPr lang="en-US" dirty="0" err="1" smtClean="0"/>
              <a:t>mrad</a:t>
            </a:r>
            <a:r>
              <a:rPr lang="en-US" dirty="0" smtClean="0"/>
              <a:t> acceptance)</a:t>
            </a:r>
          </a:p>
          <a:p>
            <a:r>
              <a:rPr lang="en-US" b="1" dirty="0" err="1" smtClean="0"/>
              <a:t>Beamline</a:t>
            </a:r>
            <a:r>
              <a:rPr lang="en-US" b="1" dirty="0" smtClean="0"/>
              <a:t>, </a:t>
            </a:r>
            <a:r>
              <a:rPr lang="en-US" b="1" dirty="0" err="1" smtClean="0"/>
              <a:t>Ecal</a:t>
            </a:r>
            <a:r>
              <a:rPr lang="en-US" b="1" dirty="0" smtClean="0"/>
              <a:t>, Trigger and SVT all worked well</a:t>
            </a:r>
          </a:p>
          <a:p>
            <a:r>
              <a:rPr lang="en-US" b="1" dirty="0" smtClean="0"/>
              <a:t>Lots of Work to Do…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Check Trident Yield in the data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Ecal</a:t>
            </a:r>
            <a:r>
              <a:rPr lang="en-US" dirty="0" smtClean="0"/>
              <a:t> energy calibration and alignment</a:t>
            </a:r>
            <a:br>
              <a:rPr lang="en-US" dirty="0" smtClean="0"/>
            </a:br>
            <a:r>
              <a:rPr lang="en-US" dirty="0" smtClean="0"/>
              <a:t>  SVT alignment </a:t>
            </a:r>
            <a:br>
              <a:rPr lang="en-US" dirty="0" smtClean="0"/>
            </a:br>
            <a:r>
              <a:rPr lang="en-US" dirty="0" smtClean="0"/>
              <a:t>  Understand the Vertex Tails</a:t>
            </a:r>
          </a:p>
          <a:p>
            <a:r>
              <a:rPr lang="en-US" b="1" dirty="0" smtClean="0"/>
              <a:t>But a physics result may be in reach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FY2016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386"/>
            <a:ext cx="8229600" cy="5579820"/>
          </a:xfrm>
        </p:spPr>
        <p:txBody>
          <a:bodyPr>
            <a:noAutofit/>
          </a:bodyPr>
          <a:lstStyle/>
          <a:p>
            <a:r>
              <a:rPr lang="en-US" sz="1600" dirty="0" smtClean="0"/>
              <a:t>HPS used roughly 1/3 of its first allotment of 25 PAC days in the Spring Engineering Run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HPS is on the FY2016 fall schedule for “opportunistic physics”, contingent on not interfering with 12 GeV Program 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Top priority for Fall FY2016 </a:t>
            </a:r>
            <a:br>
              <a:rPr lang="en-US" sz="1600" dirty="0" smtClean="0"/>
            </a:br>
            <a:r>
              <a:rPr lang="en-US" sz="1600" dirty="0" smtClean="0"/>
              <a:t>  * Establish good beams at 2.2 GeV</a:t>
            </a:r>
            <a:br>
              <a:rPr lang="en-US" sz="1600" dirty="0" smtClean="0"/>
            </a:br>
            <a:r>
              <a:rPr lang="en-US" sz="1600" dirty="0" smtClean="0"/>
              <a:t>  * 1 PAC week data taking at 2.2 GeV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HPS must demonstrate full physics capability to get its next allotment of running time from JLAB management. Hopefully Summer 2015.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Top priority for Spring FY2016</a:t>
            </a:r>
            <a:br>
              <a:rPr lang="en-US" sz="1600" dirty="0" smtClean="0"/>
            </a:br>
            <a:r>
              <a:rPr lang="en-US" sz="1600" dirty="0" smtClean="0"/>
              <a:t>  * Establish good beams at 4.4 GeV</a:t>
            </a:r>
            <a:br>
              <a:rPr lang="en-US" sz="1600" dirty="0" smtClean="0"/>
            </a:br>
            <a:r>
              <a:rPr lang="en-US" sz="1600" dirty="0" smtClean="0"/>
              <a:t>  * 2 PAC weeks data taking at 4.4 GeV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Longer term:</a:t>
            </a:r>
            <a:br>
              <a:rPr lang="en-US" sz="1600" dirty="0" smtClean="0"/>
            </a:br>
            <a:r>
              <a:rPr lang="en-US" sz="1600" dirty="0" smtClean="0"/>
              <a:t>  * 3 PAC weeks at 6.6 GeV</a:t>
            </a:r>
            <a:br>
              <a:rPr lang="en-US" sz="1600" dirty="0" smtClean="0"/>
            </a:br>
            <a:r>
              <a:rPr lang="en-US" sz="1600" dirty="0" smtClean="0"/>
              <a:t>  * 2 Additional PAC weeks at 2.2 GeV</a:t>
            </a:r>
            <a:br>
              <a:rPr lang="en-US" sz="1600" dirty="0" smtClean="0"/>
            </a:br>
            <a:r>
              <a:rPr lang="en-US" sz="1600" dirty="0" smtClean="0"/>
              <a:t>  * 2 </a:t>
            </a:r>
            <a:r>
              <a:rPr lang="en-US" sz="1600" dirty="0" err="1" smtClean="0"/>
              <a:t>Additionall</a:t>
            </a:r>
            <a:r>
              <a:rPr lang="en-US" sz="1600" dirty="0" smtClean="0"/>
              <a:t> PAC weeks at 4.4 GeV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167618"/>
            <a:ext cx="8820443" cy="495854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HPS Spring Engineering Run was a success!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  CEBAF delivered stable, small beam spots with little halo</a:t>
            </a:r>
            <a:br>
              <a:rPr lang="en-US" sz="2000" dirty="0" smtClean="0"/>
            </a:br>
            <a:r>
              <a:rPr lang="en-US" sz="2000" dirty="0" smtClean="0"/>
              <a:t>*  all detector systems, trigger and DAQ worked as designed</a:t>
            </a:r>
            <a:br>
              <a:rPr lang="en-US" sz="2000" dirty="0" smtClean="0"/>
            </a:br>
            <a:r>
              <a:rPr lang="en-US" sz="2000" dirty="0" smtClean="0"/>
              <a:t>*  took 1/3 PAC week of data with SVT at 0.5 mm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Data analysis is underway</a:t>
            </a:r>
            <a:br>
              <a:rPr lang="en-US" sz="2000" b="1" dirty="0" smtClean="0"/>
            </a:br>
            <a:r>
              <a:rPr lang="en-US" sz="2000" dirty="0" smtClean="0"/>
              <a:t>* Pass 0 complete</a:t>
            </a:r>
            <a:br>
              <a:rPr lang="en-US" sz="2000" dirty="0" smtClean="0"/>
            </a:br>
            <a:r>
              <a:rPr lang="en-US" sz="2000" dirty="0" smtClean="0"/>
              <a:t>* </a:t>
            </a:r>
            <a:r>
              <a:rPr lang="en-US" sz="2000" dirty="0" err="1" smtClean="0"/>
              <a:t>Ecal</a:t>
            </a:r>
            <a:r>
              <a:rPr lang="en-US" sz="2000" dirty="0" smtClean="0"/>
              <a:t> Energy calibration and SVT alignment under way</a:t>
            </a:r>
            <a:br>
              <a:rPr lang="en-US" sz="2000" dirty="0" smtClean="0"/>
            </a:br>
            <a:r>
              <a:rPr lang="en-US" sz="2000" dirty="0" smtClean="0"/>
              <a:t>* </a:t>
            </a:r>
            <a:r>
              <a:rPr lang="en-US" sz="2000" dirty="0" err="1" smtClean="0"/>
              <a:t>e+e</a:t>
            </a:r>
            <a:r>
              <a:rPr lang="en-US" sz="2000" dirty="0" smtClean="0"/>
              <a:t>- pairs measured</a:t>
            </a:r>
            <a:br>
              <a:rPr lang="en-US" sz="2000" dirty="0" smtClean="0"/>
            </a:br>
            <a:r>
              <a:rPr lang="en-US" sz="2000" dirty="0" smtClean="0"/>
              <a:t>* checking trident rates, mass and </a:t>
            </a:r>
            <a:r>
              <a:rPr lang="en-US" sz="2000" dirty="0" err="1" smtClean="0"/>
              <a:t>vertexing</a:t>
            </a:r>
            <a:r>
              <a:rPr lang="en-US" sz="2000" dirty="0" smtClean="0"/>
              <a:t> resolution</a:t>
            </a:r>
            <a:br>
              <a:rPr lang="en-US" sz="2000" dirty="0" smtClean="0"/>
            </a:br>
            <a:r>
              <a:rPr lang="en-US" sz="2000" dirty="0" smtClean="0"/>
              <a:t>* Search for A’ at 1 GeV! 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Next Step: Confirm HPS Physics Capability</a:t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Prepare </a:t>
            </a:r>
            <a:r>
              <a:rPr lang="en-US" sz="2000" b="1" smtClean="0"/>
              <a:t>for running in FY2016 at 2.2 and 4.4 GeV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7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2346960" cy="148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33800" y="838200"/>
            <a:ext cx="518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93040" y="2743200"/>
            <a:ext cx="3302000" cy="3881120"/>
            <a:chOff x="609600" y="2590800"/>
            <a:chExt cx="2819400" cy="335280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4114800"/>
              <a:ext cx="2819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ig2 2_lef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2590800"/>
              <a:ext cx="2197100" cy="144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9053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Heavy Photon Search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95040" y="918529"/>
            <a:ext cx="5618480" cy="60514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The astrophysical evidence for Dark Matter is compelling,  </a:t>
            </a:r>
            <a:r>
              <a:rPr lang="en-US" sz="1800" dirty="0" smtClean="0"/>
              <a:t>but so far,  there’s no proof DM has been produced at colliders, interacted with sensitive detectors, or been seen annihilating or decaying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r>
              <a:rPr lang="en-US" sz="1800" b="1" dirty="0" smtClean="0"/>
              <a:t>This can make sense if Dark </a:t>
            </a:r>
            <a:r>
              <a:rPr lang="en-US" sz="1800" b="1" dirty="0"/>
              <a:t>Matter </a:t>
            </a:r>
            <a:r>
              <a:rPr lang="en-US" sz="1800" b="1" dirty="0" smtClean="0"/>
              <a:t>resides in a “hidden sector” </a:t>
            </a:r>
            <a:r>
              <a:rPr lang="en-US" sz="1800" dirty="0" smtClean="0"/>
              <a:t>and carries a  “hidden sector” charge  (analogous to electric  charge) which </a:t>
            </a:r>
            <a:r>
              <a:rPr lang="en-US" sz="1800" dirty="0"/>
              <a:t>couples to </a:t>
            </a:r>
            <a:r>
              <a:rPr lang="en-US" sz="1800" dirty="0" smtClean="0"/>
              <a:t>a “heavy photon” (A’).  </a:t>
            </a:r>
            <a:endParaRPr lang="en-US" sz="1800" dirty="0"/>
          </a:p>
          <a:p>
            <a:r>
              <a:rPr lang="en-US" sz="1800" b="1" dirty="0" smtClean="0"/>
              <a:t>But then, we should be able to produce heavy photons!  </a:t>
            </a:r>
            <a:r>
              <a:rPr lang="en-US" sz="1800" dirty="0" smtClean="0"/>
              <a:t>They couple indirectly to </a:t>
            </a:r>
            <a:r>
              <a:rPr lang="en-US" sz="1800" dirty="0"/>
              <a:t>regular electric charge by virtue of their mixing with </a:t>
            </a:r>
            <a:r>
              <a:rPr lang="en-US" sz="1800" i="1" dirty="0"/>
              <a:t>the</a:t>
            </a:r>
            <a:r>
              <a:rPr lang="en-US" sz="1800" dirty="0"/>
              <a:t> photon. Accordingly, they can be produced by, and decay into electrons and </a:t>
            </a:r>
            <a:r>
              <a:rPr lang="en-US" sz="1800" dirty="0" smtClean="0"/>
              <a:t>positrons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b="1" dirty="0" smtClean="0"/>
              <a:t>The </a:t>
            </a:r>
            <a:r>
              <a:rPr lang="en-US" sz="1800" b="1" dirty="0"/>
              <a:t>Heavy Photon Search is a search for a massive vector gauge boson</a:t>
            </a:r>
            <a:r>
              <a:rPr lang="en-US" sz="1800" b="1" i="1" dirty="0"/>
              <a:t> </a:t>
            </a:r>
            <a:r>
              <a:rPr lang="en-US" sz="1800" dirty="0"/>
              <a:t>radiated by electron beams, decaying to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-.</a:t>
            </a:r>
            <a:endParaRPr lang="en-US" sz="1800" baseline="30000" dirty="0"/>
          </a:p>
          <a:p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Readiness Review - Jaros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9477-CA59-0344-A822-41C2499AF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939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HPS Setup in Hall B Alcove</a:t>
            </a:r>
            <a:endParaRPr lang="en-US" sz="2800" b="1" dirty="0"/>
          </a:p>
        </p:txBody>
      </p:sp>
      <p:pic>
        <p:nvPicPr>
          <p:cNvPr id="4" name="Picture 3" descr="HPS_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228" y="2573444"/>
            <a:ext cx="5361046" cy="2900218"/>
          </a:xfrm>
          <a:prstGeom prst="rect">
            <a:avLst/>
          </a:prstGeom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73995"/>
            <a:ext cx="3285006" cy="1659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074985" y="2655121"/>
            <a:ext cx="1357532" cy="10728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flipH="1">
            <a:off x="4937759" y="2633730"/>
            <a:ext cx="1937824" cy="6497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6610" y="545067"/>
            <a:ext cx="456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 Vertex Tracker  Installed Feb 23, 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99754" y="494637"/>
            <a:ext cx="435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PbWO</a:t>
            </a:r>
            <a:r>
              <a:rPr lang="en-US" baseline="-25000" dirty="0" smtClean="0"/>
              <a:t>4  </a:t>
            </a:r>
            <a:r>
              <a:rPr lang="en-US" dirty="0" err="1" smtClean="0"/>
              <a:t>Ecal</a:t>
            </a:r>
            <a:r>
              <a:rPr lang="en-US" dirty="0" smtClean="0"/>
              <a:t> Installed September, 2014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26" y="973995"/>
            <a:ext cx="367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ym typeface="Symbo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589" y="5503783"/>
            <a:ext cx="7602387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magnet chicane directs the CEBAF 12 electron beam onto a W foil, producing heavy photons. They decay to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 </a:t>
            </a:r>
            <a:r>
              <a:rPr lang="en-US" dirty="0" smtClean="0"/>
              <a:t>pairs, which are measured by the</a:t>
            </a:r>
            <a:r>
              <a:rPr lang="en-US" baseline="30000" dirty="0" smtClean="0"/>
              <a:t> </a:t>
            </a:r>
            <a:r>
              <a:rPr lang="en-US" dirty="0" smtClean="0"/>
              <a:t>Si vertex tracker inside an analyzing magnet. A PbWO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ECal</a:t>
            </a:r>
            <a:r>
              <a:rPr lang="en-US" dirty="0" smtClean="0"/>
              <a:t> provides a fast trigger. </a:t>
            </a:r>
            <a:r>
              <a:rPr lang="en-US" sz="1000" dirty="0" smtClean="0"/>
              <a:t>https</a:t>
            </a:r>
            <a:r>
              <a:rPr lang="en-US" sz="1000" dirty="0"/>
              <a:t>://confluence.slac.stanford.edu/display/hpsg/Heavy+Photon+Search+Experiment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4368" y="909351"/>
            <a:ext cx="3622430" cy="172437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22" y="1091799"/>
            <a:ext cx="1989379" cy="1359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745589" y="4115999"/>
            <a:ext cx="830639" cy="847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2542" y="402779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188" cy="7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9943" y="555171"/>
            <a:ext cx="6244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Beam’s Eye View of SVT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6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Engineering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412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Installed SVT end of February</a:t>
            </a:r>
          </a:p>
          <a:p>
            <a:r>
              <a:rPr lang="en-US" sz="2000" dirty="0" smtClean="0"/>
              <a:t>Commissioned Hall B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March-April</a:t>
            </a:r>
            <a:br>
              <a:rPr lang="en-US" sz="2000" dirty="0" smtClean="0"/>
            </a:br>
            <a:r>
              <a:rPr lang="en-US" sz="1600" dirty="0" smtClean="0"/>
              <a:t>  * Calibrated </a:t>
            </a:r>
            <a:r>
              <a:rPr lang="en-US" sz="1600" dirty="0" err="1" smtClean="0"/>
              <a:t>bpms</a:t>
            </a:r>
            <a:r>
              <a:rPr lang="en-US" sz="1600" dirty="0" smtClean="0"/>
              <a:t> &amp; established orbit locks</a:t>
            </a:r>
            <a:br>
              <a:rPr lang="en-US" sz="1600" dirty="0" smtClean="0"/>
            </a:br>
            <a:r>
              <a:rPr lang="en-US" sz="1600" dirty="0" smtClean="0"/>
              <a:t>  * Set up SVT Protection Collimator</a:t>
            </a:r>
            <a:br>
              <a:rPr lang="en-US" sz="1600" dirty="0" smtClean="0"/>
            </a:br>
            <a:r>
              <a:rPr lang="en-US" sz="1600" dirty="0" smtClean="0"/>
              <a:t>  * Checked beam position stability</a:t>
            </a:r>
          </a:p>
          <a:p>
            <a:r>
              <a:rPr lang="en-US" sz="2000" dirty="0" smtClean="0"/>
              <a:t>CEBAF down after power outage</a:t>
            </a:r>
          </a:p>
          <a:p>
            <a:r>
              <a:rPr lang="en-US" sz="2000" dirty="0" smtClean="0"/>
              <a:t>Commissioned Trigger and Integrated SVT DAQ late April</a:t>
            </a:r>
          </a:p>
          <a:p>
            <a:r>
              <a:rPr lang="en-US" sz="2000" dirty="0" smtClean="0"/>
              <a:t>Explored SVT backgrounds as moved SVT closer to beam</a:t>
            </a:r>
          </a:p>
          <a:p>
            <a:r>
              <a:rPr lang="en-US" sz="2000" dirty="0" smtClean="0"/>
              <a:t>Production running at 1.5 mm started May </a:t>
            </a:r>
            <a:r>
              <a:rPr lang="en-US" sz="2000" dirty="0" smtClean="0"/>
              <a:t>1</a:t>
            </a:r>
            <a:br>
              <a:rPr lang="en-US" sz="2000" dirty="0" smtClean="0"/>
            </a:br>
            <a:r>
              <a:rPr lang="en-US" sz="1600" dirty="0" smtClean="0"/>
              <a:t>  * SVT @ 1.5 mm is still fully shielded by collimator</a:t>
            </a:r>
            <a:endParaRPr lang="en-US" sz="2000" dirty="0" smtClean="0"/>
          </a:p>
          <a:p>
            <a:r>
              <a:rPr lang="en-US" sz="2000" dirty="0" smtClean="0"/>
              <a:t>Production running at 0.5 mm started May 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26" y="5116286"/>
            <a:ext cx="416906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058" y="5273270"/>
            <a:ext cx="306977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Layer 1 silicon sensors are</a:t>
            </a:r>
            <a:br>
              <a:rPr lang="en-US" dirty="0" smtClean="0"/>
            </a:br>
            <a:r>
              <a:rPr lang="en-US" dirty="0" smtClean="0"/>
              <a:t>just 0.5 mm above and below beam.  Min opening angle is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= 15 </a:t>
            </a:r>
            <a:r>
              <a:rPr lang="en-US" dirty="0" err="1" smtClean="0">
                <a:sym typeface="Symbol"/>
              </a:rPr>
              <a:t>mrad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54828" y="5873435"/>
            <a:ext cx="914400" cy="331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0922" y="4396106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Run 5623</a:t>
            </a:r>
            <a:br>
              <a:rPr lang="en-US" sz="1200" dirty="0"/>
            </a:br>
            <a:r>
              <a:rPr lang="en-US" sz="1200" dirty="0"/>
              <a:t>Event 62</a:t>
            </a:r>
            <a:br>
              <a:rPr lang="en-US" sz="1200" dirty="0"/>
            </a:br>
            <a:r>
              <a:rPr lang="en-US" sz="1200" dirty="0"/>
              <a:t>N. Graf 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48" y="905385"/>
            <a:ext cx="2405743" cy="21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72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47" y="0"/>
            <a:ext cx="93093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4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4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0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Matching at </a:t>
            </a:r>
            <a:r>
              <a:rPr lang="en-US" dirty="0" err="1" smtClean="0"/>
              <a:t>Ecal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4" y="1095562"/>
            <a:ext cx="4432829" cy="46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1100137"/>
            <a:ext cx="454084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1373" y="6151418"/>
            <a:ext cx="671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Shower Depth </a:t>
            </a:r>
            <a:r>
              <a:rPr lang="en-US" dirty="0" err="1" smtClean="0"/>
              <a:t>Correctio</a:t>
            </a:r>
            <a:r>
              <a:rPr lang="en-US" dirty="0" smtClean="0"/>
              <a:t> (Significant in the Bend Plane X)</a:t>
            </a:r>
            <a:br>
              <a:rPr lang="en-US" dirty="0" smtClean="0"/>
            </a:br>
            <a:r>
              <a:rPr lang="en-US" dirty="0" smtClean="0"/>
              <a:t>                          Alignment </a:t>
            </a:r>
            <a:r>
              <a:rPr lang="en-US" dirty="0" smtClean="0"/>
              <a:t>fine tuning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514" y="675249"/>
            <a:ext cx="135485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Plots from</a:t>
            </a:r>
            <a:br>
              <a:rPr lang="en-US" dirty="0"/>
            </a:br>
            <a:r>
              <a:rPr lang="en-US" dirty="0"/>
              <a:t>M. </a:t>
            </a:r>
            <a:r>
              <a:rPr lang="en-US" dirty="0" smtClean="0"/>
              <a:t>Graham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05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48426</TotalTime>
  <Words>393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HPS Update</vt:lpstr>
      <vt:lpstr>PowerPoint Presentation</vt:lpstr>
      <vt:lpstr>HPS Setup in Hall B Alcove</vt:lpstr>
      <vt:lpstr>PowerPoint Presentation</vt:lpstr>
      <vt:lpstr>Spring Engineering Run</vt:lpstr>
      <vt:lpstr>PowerPoint Presentation</vt:lpstr>
      <vt:lpstr>PowerPoint Presentation</vt:lpstr>
      <vt:lpstr>PowerPoint Presentation</vt:lpstr>
      <vt:lpstr>Track Matching at Ecal</vt:lpstr>
      <vt:lpstr>SVT/ECal Energy Matching</vt:lpstr>
      <vt:lpstr>Tracked Pairs at 1.5 mm</vt:lpstr>
      <vt:lpstr>PowerPoint Presentation</vt:lpstr>
      <vt:lpstr>Pairs Vertex at the Target</vt:lpstr>
      <vt:lpstr>Reach vs Runtime</vt:lpstr>
      <vt:lpstr>Physics Measurement?</vt:lpstr>
      <vt:lpstr>Plans for FY2016</vt:lpstr>
      <vt:lpstr>Conclusions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to separate energy and mass scale systematic uncertainties</dc:title>
  <dc:creator>Ariel Schwartzman</dc:creator>
  <cp:lastModifiedBy>john jaros</cp:lastModifiedBy>
  <cp:revision>518</cp:revision>
  <cp:lastPrinted>2015-02-14T00:13:20Z</cp:lastPrinted>
  <dcterms:created xsi:type="dcterms:W3CDTF">2011-06-14T23:09:38Z</dcterms:created>
  <dcterms:modified xsi:type="dcterms:W3CDTF">2015-05-26T00:32:54Z</dcterms:modified>
</cp:coreProperties>
</file>