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91675" r:id="rId3"/>
    <p:sldMasterId id="2147485698" r:id="rId4"/>
    <p:sldMasterId id="2147484024" r:id="rId5"/>
    <p:sldMasterId id="2147484036" r:id="rId6"/>
    <p:sldMasterId id="2147484012" r:id="rId7"/>
    <p:sldMasterId id="2147483674" r:id="rId8"/>
    <p:sldMasterId id="2147483698" r:id="rId9"/>
    <p:sldMasterId id="2147483686" r:id="rId10"/>
    <p:sldMasterId id="2147491645" r:id="rId11"/>
    <p:sldMasterId id="2147491660" r:id="rId12"/>
    <p:sldMasterId id="2147491687" r:id="rId13"/>
  </p:sldMasterIdLst>
  <p:notesMasterIdLst>
    <p:notesMasterId r:id="rId46"/>
  </p:notesMasterIdLst>
  <p:handoutMasterIdLst>
    <p:handoutMasterId r:id="rId47"/>
  </p:handoutMasterIdLst>
  <p:sldIdLst>
    <p:sldId id="748" r:id="rId14"/>
    <p:sldId id="831" r:id="rId15"/>
    <p:sldId id="860" r:id="rId16"/>
    <p:sldId id="871" r:id="rId17"/>
    <p:sldId id="861" r:id="rId18"/>
    <p:sldId id="784" r:id="rId19"/>
    <p:sldId id="862" r:id="rId20"/>
    <p:sldId id="863" r:id="rId21"/>
    <p:sldId id="864" r:id="rId22"/>
    <p:sldId id="845" r:id="rId23"/>
    <p:sldId id="872" r:id="rId24"/>
    <p:sldId id="873" r:id="rId25"/>
    <p:sldId id="865" r:id="rId26"/>
    <p:sldId id="867" r:id="rId27"/>
    <p:sldId id="866" r:id="rId28"/>
    <p:sldId id="853" r:id="rId29"/>
    <p:sldId id="852" r:id="rId30"/>
    <p:sldId id="856" r:id="rId31"/>
    <p:sldId id="857" r:id="rId32"/>
    <p:sldId id="874" r:id="rId33"/>
    <p:sldId id="875" r:id="rId34"/>
    <p:sldId id="868" r:id="rId35"/>
    <p:sldId id="838" r:id="rId36"/>
    <p:sldId id="805" r:id="rId37"/>
    <p:sldId id="849" r:id="rId38"/>
    <p:sldId id="854" r:id="rId39"/>
    <p:sldId id="757" r:id="rId40"/>
    <p:sldId id="798" r:id="rId41"/>
    <p:sldId id="794" r:id="rId42"/>
    <p:sldId id="847" r:id="rId43"/>
    <p:sldId id="870" r:id="rId44"/>
    <p:sldId id="869" r:id="rId4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66FF"/>
    <a:srgbClr val="6666FF"/>
    <a:srgbClr val="33CCFF"/>
    <a:srgbClr val="FFFF00"/>
    <a:srgbClr val="FF33CC"/>
    <a:srgbClr val="3BE57C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8961" autoAdjust="0"/>
  </p:normalViewPr>
  <p:slideViewPr>
    <p:cSldViewPr snapToGrid="0" snapToObjects="1">
      <p:cViewPr varScale="1">
        <p:scale>
          <a:sx n="71" d="100"/>
          <a:sy n="71" d="100"/>
        </p:scale>
        <p:origin x="-330" y="-102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6"/>
    </p:cViewPr>
  </p:sorterViewPr>
  <p:notesViewPr>
    <p:cSldViewPr snapToGrid="0" snapToObjects="1">
      <p:cViewPr>
        <p:scale>
          <a:sx n="75" d="100"/>
          <a:sy n="75" d="100"/>
        </p:scale>
        <p:origin x="-1140" y="-7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29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29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4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322" y="4422569"/>
            <a:ext cx="5146456" cy="41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4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101F-6446-4F06-8450-7B21E8CEE4A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701675"/>
            <a:ext cx="4651375" cy="3489325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47BA7-037A-40F2-8A37-2E385DE90DEE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0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2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1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5D2-31E6-4AAF-AA30-1B8D6C72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0FD1-FA3D-4331-A295-D1DDBBB8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8A3E-260F-4A58-91DF-E00107F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FB25-0990-4240-B3B9-D22638B0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D355-E6DB-4331-9949-D80E9FC2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E4A8-F844-4397-9196-268DA8C0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901-B84A-4C3F-9101-FBF00DED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FFE-028F-4D01-8967-D3F80C0C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DA94-5DEF-407D-BB2D-7DDB936C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67EE-89C3-4FEB-80AE-4161A651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573E-006E-4152-AF6D-4DC9C10C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6765-C7D1-4DF7-BFBE-0FBDE3F9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F8B5-70AD-4DC8-ACC7-15B56F6B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C43F-A9E3-42BB-A21D-2A1D1C43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160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FB21  International  Conference  Chicago IL   USA, May 18-22,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1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94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4049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574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1292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5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1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583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3589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453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929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019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221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053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815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PWA8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/ ATHOS 3 International  Workshop  Ashburn VA,   USA, April 13-17,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1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219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 Hall-B Staff Meeting, September 21 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50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3636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956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165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346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0495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400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96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47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31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, FB21 International Conference </a:t>
            </a:r>
            <a:r>
              <a:rPr lang="en-US" dirty="0" err="1" smtClean="0">
                <a:solidFill>
                  <a:srgbClr val="333399"/>
                </a:solidFill>
                <a:latin typeface="Arial" charset="0"/>
              </a:rPr>
              <a:t>Chcago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 IL, USA, May 18-22, 2015 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5444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5897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9446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98725" y="6675120"/>
            <a:ext cx="5635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, APS April Meeting, Denver, CO, April 13-16 2013  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0318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44096"/>
      </p:ext>
    </p:extLst>
  </p:cSld>
  <p:clrMapOvr>
    <a:masterClrMapping/>
  </p:clrMapOvr>
  <p:transition/>
  <p:hf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547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114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7283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7139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113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4405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453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99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37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8245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14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/>
              <a:pPr>
                <a:defRPr/>
              </a:pPr>
              <a:t>‹#›</a:t>
            </a:fld>
            <a:r>
              <a:rPr lang="fr-FR" dirty="0" err="1"/>
              <a:t>lkjlkjlkjlkjlkjkl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PWA8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/ ATHOS 3 International  Workshop  Ashburn VA,   USA, April 13-17,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3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4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1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1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72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4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7141-1585-42E7-86E2-77ADCC66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02B-50EA-4AF8-9243-928A685C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4A87-0C9F-49E5-BADB-5F7866E4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197D-E157-4AF6-BB92-327BE4F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7516-13B0-4742-AEC8-CDB3CDA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351D-9976-43CC-8856-49E48E41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EFA-13BF-4BDF-927A-4E27F301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8A0-3937-4B75-9C02-6F1724B2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05D9-A243-4B0A-A45F-C1EFAA02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152-2FF5-4FAE-8340-3A48F601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BA97-9ED9-453A-A9C0-46196B7B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3B94-76DA-4A5C-8DD8-B7462CD8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E62E-0B71-4CC5-825C-522A1988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8B51-BE04-44BD-B2EC-B5FFA942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FB1F-0F45-489E-AFA4-AEDE4C4B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43AC-CFAC-4567-8761-C1C801FE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B650-75E3-4052-BD68-DE81F1DF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4D42-72F2-4A47-BC84-3B132885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A860-B469-447A-8808-4F64B744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DFF7-7AB7-4147-A8A8-35F43C21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81DD-31AB-4002-91E6-76D0BD3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6E6D-555E-411A-89DA-749E2A83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7B35-BFF6-49C7-B55A-E02F2027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ACAC-2B77-4448-8B4D-63C4ED92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270-5D06-412F-A027-50026E72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6554-2AA2-4A84-B8B4-F957F5C4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B5F9-0C8A-4DAE-BF76-B2180432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BF36-6A63-49D2-9135-0872399C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4AD8-7EEF-4F94-91F6-BE25C078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3C6A-C349-4306-B175-DED7DE0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CD49-EC82-4091-9583-077E827B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4E85-4BCB-42FF-92C2-29A94AE4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7B5D-046E-4D54-BCA8-29945457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7AA6-1716-47BA-AA0D-7A69F83F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FDF9-8885-4118-85F9-AB5B0D47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94C-9D04-4D06-B455-098C4A48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3BCB-93D4-4C1D-AEF4-4F86127C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1B5A-A7B0-4E37-93A2-4207F50B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FDA8-4F1E-4137-8CB7-55B7D0DD7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DD1D-B00A-483F-83D7-D28BF3BD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2EEA-24D9-43F3-A546-0402B995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7004-BAD1-449A-9FC6-87DDD77F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DF48-E587-460E-A33F-B7CB474D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D2D5-88A3-460A-8DE4-393396AB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9750-BDA6-42C7-AAAE-3DA37DAD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156B-743D-4596-BA39-E5034814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6138-83D0-4FCA-8506-7A1BE0AD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F47-8FB9-4EFB-B171-2E49AA42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151E-5881-487D-9E95-1197CD8A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6305-DA72-4CF8-87FA-CC9CB5F08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809-F57B-43C4-9F05-B4B2CB06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2AAD-7640-44F3-8165-04894CDE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5187-5A87-47E4-B1FC-9A4B48EC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9266-4C7F-4FF9-A4FB-FEB0A100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C0E7-61D0-478F-AE63-9C9214039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276A-93FA-4FAB-8715-F580B84D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9B06-64B4-4BCF-B568-526A59CD4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3AC-8EA4-40FD-8D56-E96CD064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E29-3B40-4FE5-B1EB-54E29DF2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172-32BD-41B0-B1DB-95FB7112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CE3-BAF9-493C-A779-33CD1240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ABB4-982B-49DC-BB6E-F5B66DAC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0DD3-31C8-464B-A802-243D38B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7" r:id="rId1"/>
    <p:sldLayoutId id="2147491598" r:id="rId2"/>
    <p:sldLayoutId id="2147491599" r:id="rId3"/>
    <p:sldLayoutId id="2147491600" r:id="rId4"/>
    <p:sldLayoutId id="2147491601" r:id="rId5"/>
    <p:sldLayoutId id="2147491602" r:id="rId6"/>
    <p:sldLayoutId id="2147491603" r:id="rId7"/>
    <p:sldLayoutId id="2147491604" r:id="rId8"/>
    <p:sldLayoutId id="2147491605" r:id="rId9"/>
    <p:sldLayoutId id="2147491606" r:id="rId10"/>
    <p:sldLayoutId id="21474916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370CFA-C8EA-4CE9-B217-2B88880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7" r:id="rId1"/>
    <p:sldLayoutId id="2147491588" r:id="rId2"/>
    <p:sldLayoutId id="2147491589" r:id="rId3"/>
    <p:sldLayoutId id="2147491590" r:id="rId4"/>
    <p:sldLayoutId id="2147491591" r:id="rId5"/>
    <p:sldLayoutId id="2147491592" r:id="rId6"/>
    <p:sldLayoutId id="2147491593" r:id="rId7"/>
    <p:sldLayoutId id="2147491594" r:id="rId8"/>
    <p:sldLayoutId id="2147491595" r:id="rId9"/>
    <p:sldLayoutId id="2147491644" r:id="rId10"/>
    <p:sldLayoutId id="21474915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5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46" r:id="rId1"/>
    <p:sldLayoutId id="2147491647" r:id="rId2"/>
    <p:sldLayoutId id="2147491648" r:id="rId3"/>
    <p:sldLayoutId id="2147491649" r:id="rId4"/>
    <p:sldLayoutId id="2147491650" r:id="rId5"/>
    <p:sldLayoutId id="2147491651" r:id="rId6"/>
    <p:sldLayoutId id="2147491652" r:id="rId7"/>
    <p:sldLayoutId id="2147491653" r:id="rId8"/>
    <p:sldLayoutId id="2147491654" r:id="rId9"/>
    <p:sldLayoutId id="2147491655" r:id="rId10"/>
    <p:sldLayoutId id="2147491656" r:id="rId11"/>
    <p:sldLayoutId id="2147491657" r:id="rId12"/>
    <p:sldLayoutId id="2147491658" r:id="rId13"/>
    <p:sldLayoutId id="2147491659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1" r:id="rId1"/>
    <p:sldLayoutId id="2147491662" r:id="rId2"/>
    <p:sldLayoutId id="2147491663" r:id="rId3"/>
    <p:sldLayoutId id="2147491664" r:id="rId4"/>
    <p:sldLayoutId id="2147491665" r:id="rId5"/>
    <p:sldLayoutId id="2147491666" r:id="rId6"/>
    <p:sldLayoutId id="2147491667" r:id="rId7"/>
    <p:sldLayoutId id="2147491668" r:id="rId8"/>
    <p:sldLayoutId id="2147491669" r:id="rId9"/>
    <p:sldLayoutId id="2147491670" r:id="rId10"/>
    <p:sldLayoutId id="2147491671" r:id="rId11"/>
    <p:sldLayoutId id="2147491672" r:id="rId12"/>
    <p:sldLayoutId id="2147491673" r:id="rId13"/>
    <p:sldLayoutId id="2147491674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7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88" r:id="rId1"/>
    <p:sldLayoutId id="2147491689" r:id="rId2"/>
    <p:sldLayoutId id="2147491690" r:id="rId3"/>
    <p:sldLayoutId id="2147491691" r:id="rId4"/>
    <p:sldLayoutId id="2147491692" r:id="rId5"/>
    <p:sldLayoutId id="2147491693" r:id="rId6"/>
    <p:sldLayoutId id="2147491694" r:id="rId7"/>
    <p:sldLayoutId id="2147491695" r:id="rId8"/>
    <p:sldLayoutId id="2147491696" r:id="rId9"/>
    <p:sldLayoutId id="2147491697" r:id="rId10"/>
    <p:sldLayoutId id="2147491698" r:id="rId11"/>
    <p:sldLayoutId id="2147491699" r:id="rId12"/>
    <p:sldLayoutId id="2147491700" r:id="rId13"/>
    <p:sldLayoutId id="2147491701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543" r:id="rId1"/>
    <p:sldLayoutId id="2147491608" r:id="rId2"/>
    <p:sldLayoutId id="2147491544" r:id="rId3"/>
    <p:sldLayoutId id="2147491545" r:id="rId4"/>
    <p:sldLayoutId id="2147491546" r:id="rId5"/>
    <p:sldLayoutId id="2147491547" r:id="rId6"/>
    <p:sldLayoutId id="2147491609" r:id="rId7"/>
    <p:sldLayoutId id="2147491610" r:id="rId8"/>
    <p:sldLayoutId id="2147491548" r:id="rId9"/>
    <p:sldLayoutId id="2147491549" r:id="rId10"/>
    <p:sldLayoutId id="2147491550" r:id="rId11"/>
    <p:sldLayoutId id="2147491551" r:id="rId12"/>
    <p:sldLayoutId id="2147491552" r:id="rId13"/>
    <p:sldLayoutId id="2147491553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DB8B-D638-4B4E-A757-6A2C8510A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6" r:id="rId1"/>
    <p:sldLayoutId id="2147491677" r:id="rId2"/>
    <p:sldLayoutId id="2147491678" r:id="rId3"/>
    <p:sldLayoutId id="2147491679" r:id="rId4"/>
    <p:sldLayoutId id="2147491680" r:id="rId5"/>
    <p:sldLayoutId id="2147491681" r:id="rId6"/>
    <p:sldLayoutId id="2147491682" r:id="rId7"/>
    <p:sldLayoutId id="2147491683" r:id="rId8"/>
    <p:sldLayoutId id="2147491684" r:id="rId9"/>
    <p:sldLayoutId id="2147491685" r:id="rId10"/>
    <p:sldLayoutId id="2147491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F6A4DA0-68E9-4EC1-9E5F-7DB42E01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54" r:id="rId1"/>
    <p:sldLayoutId id="2147491555" r:id="rId2"/>
    <p:sldLayoutId id="2147491556" r:id="rId3"/>
    <p:sldLayoutId id="2147491557" r:id="rId4"/>
    <p:sldLayoutId id="2147491558" r:id="rId5"/>
    <p:sldLayoutId id="2147491559" r:id="rId6"/>
    <p:sldLayoutId id="2147491560" r:id="rId7"/>
    <p:sldLayoutId id="2147491561" r:id="rId8"/>
    <p:sldLayoutId id="2147491562" r:id="rId9"/>
    <p:sldLayoutId id="2147491563" r:id="rId10"/>
    <p:sldLayoutId id="214749156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A04BE-4A9A-402C-94E4-B372C856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1" r:id="rId1"/>
    <p:sldLayoutId id="2147491612" r:id="rId2"/>
    <p:sldLayoutId id="2147491613" r:id="rId3"/>
    <p:sldLayoutId id="2147491614" r:id="rId4"/>
    <p:sldLayoutId id="2147491615" r:id="rId5"/>
    <p:sldLayoutId id="2147491616" r:id="rId6"/>
    <p:sldLayoutId id="2147491617" r:id="rId7"/>
    <p:sldLayoutId id="2147491618" r:id="rId8"/>
    <p:sldLayoutId id="2147491619" r:id="rId9"/>
    <p:sldLayoutId id="2147491620" r:id="rId10"/>
    <p:sldLayoutId id="21474916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61DD4E-77C7-46E7-8696-4AB34EDC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5" r:id="rId1"/>
    <p:sldLayoutId id="2147491566" r:id="rId2"/>
    <p:sldLayoutId id="2147491567" r:id="rId3"/>
    <p:sldLayoutId id="2147491568" r:id="rId4"/>
    <p:sldLayoutId id="2147491569" r:id="rId5"/>
    <p:sldLayoutId id="2147491570" r:id="rId6"/>
    <p:sldLayoutId id="2147491571" r:id="rId7"/>
    <p:sldLayoutId id="2147491572" r:id="rId8"/>
    <p:sldLayoutId id="2147491573" r:id="rId9"/>
    <p:sldLayoutId id="2147491574" r:id="rId10"/>
    <p:sldLayoutId id="21474915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0C144A-8A64-498D-87AE-71651DFD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6" r:id="rId1"/>
    <p:sldLayoutId id="2147491577" r:id="rId2"/>
    <p:sldLayoutId id="2147491578" r:id="rId3"/>
    <p:sldLayoutId id="2147491579" r:id="rId4"/>
    <p:sldLayoutId id="2147491580" r:id="rId5"/>
    <p:sldLayoutId id="2147491581" r:id="rId6"/>
    <p:sldLayoutId id="2147491582" r:id="rId7"/>
    <p:sldLayoutId id="2147491583" r:id="rId8"/>
    <p:sldLayoutId id="2147491584" r:id="rId9"/>
    <p:sldLayoutId id="2147491585" r:id="rId10"/>
    <p:sldLayoutId id="21474915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BC7F43-8954-484F-B7C8-373CCD6A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3256F4-1AF1-4898-9F49-D8AB74FE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3" r:id="rId1"/>
    <p:sldLayoutId id="2147491634" r:id="rId2"/>
    <p:sldLayoutId id="2147491635" r:id="rId3"/>
    <p:sldLayoutId id="2147491636" r:id="rId4"/>
    <p:sldLayoutId id="2147491637" r:id="rId5"/>
    <p:sldLayoutId id="2147491638" r:id="rId6"/>
    <p:sldLayoutId id="2147491639" r:id="rId7"/>
    <p:sldLayoutId id="2147491640" r:id="rId8"/>
    <p:sldLayoutId id="2147491641" r:id="rId9"/>
    <p:sldLayoutId id="2147491642" r:id="rId10"/>
    <p:sldLayoutId id="21474916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40714"/>
          </a:xfrm>
          <a:prstGeom prst="rect">
            <a:avLst/>
          </a:prstGeom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2108" y="-46407"/>
            <a:ext cx="9111892" cy="1015663"/>
          </a:xfrm>
          <a:prstGeom prst="rect">
            <a:avLst/>
          </a:prstGeom>
          <a:solidFill>
            <a:schemeClr val="bg2">
              <a:lumMod val="75000"/>
              <a:alpha val="6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Updates on the Studies of N* Spectrum and Structure with the CLAS Detector</a:t>
            </a:r>
          </a:p>
          <a:p>
            <a:pPr algn="ctr" eaLnBrk="0" hangingPunct="0"/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8988" y="5461000"/>
            <a:ext cx="65087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-101679" y="5698342"/>
            <a:ext cx="9144000" cy="400110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Hall-B Staff Meeting, September 21, 2015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922506" y="969257"/>
            <a:ext cx="3095630" cy="830997"/>
          </a:xfrm>
          <a:prstGeom prst="rect">
            <a:avLst/>
          </a:prstGeom>
          <a:solidFill>
            <a:schemeClr val="bg2">
              <a:lumMod val="75000"/>
              <a:alpha val="29019"/>
            </a:schemeClr>
          </a:solid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</a:rPr>
              <a:t>V.I. </a:t>
            </a:r>
            <a:r>
              <a:rPr lang="en-US" sz="2400" b="1" dirty="0" err="1" smtClean="0">
                <a:solidFill>
                  <a:srgbClr val="FFFF00"/>
                </a:solidFill>
              </a:rPr>
              <a:t>Mokeev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Jefferson Lab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6954" y="624930"/>
            <a:ext cx="2222556" cy="164592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chemeClr val="accent2"/>
                </a:solidFill>
              </a:ln>
            </a:endParaRPr>
          </a:p>
          <a:p>
            <a:endParaRPr lang="en-US" dirty="0" smtClean="0">
              <a:ln>
                <a:solidFill>
                  <a:schemeClr val="accent2"/>
                </a:solidFill>
              </a:ln>
            </a:endParaRPr>
          </a:p>
          <a:p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30956" y="1948013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792" name="Rectangle 4"/>
          <p:cNvSpPr>
            <a:spLocks noChangeArrowheads="1"/>
          </p:cNvSpPr>
          <p:nvPr/>
        </p:nvSpPr>
        <p:spPr bwMode="auto">
          <a:xfrm>
            <a:off x="218281" y="1854350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55572" y="-301625"/>
            <a:ext cx="9144000" cy="1143000"/>
          </a:xfrm>
        </p:spPr>
        <p:txBody>
          <a:bodyPr/>
          <a:lstStyle/>
          <a:p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-25000" dirty="0" err="1" smtClean="0"/>
              <a:t>v</a:t>
            </a:r>
            <a:r>
              <a:rPr lang="en-US" sz="2000" dirty="0" err="1" smtClean="0"/>
              <a:t>NN</a:t>
            </a:r>
            <a:r>
              <a:rPr lang="en-US" sz="2000" dirty="0" smtClean="0"/>
              <a:t>* </a:t>
            </a:r>
            <a:r>
              <a:rPr lang="en-US" sz="2000" dirty="0" err="1" smtClean="0"/>
              <a:t>Electrocouplings</a:t>
            </a:r>
            <a:r>
              <a:rPr lang="en-US" sz="2000" dirty="0" smtClean="0"/>
              <a:t> from N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p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Electroproduction</a:t>
            </a:r>
            <a:endParaRPr lang="en-US" sz="2000" dirty="0" smtClean="0"/>
          </a:p>
        </p:txBody>
      </p:sp>
      <p:sp>
        <p:nvSpPr>
          <p:cNvPr id="75779" name="Line 7"/>
          <p:cNvSpPr>
            <a:spLocks noChangeShapeType="1"/>
          </p:cNvSpPr>
          <p:nvPr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>
            <a:off x="3552976" y="2275225"/>
            <a:ext cx="1846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 smtClean="0"/>
              <a:t>1/2</a:t>
            </a:r>
          </a:p>
          <a:p>
            <a:pPr algn="ctr" eaLnBrk="0" hangingPunct="0"/>
            <a:r>
              <a:rPr lang="en-US" sz="2400" dirty="0" smtClean="0"/>
              <a:t>N(1440)1/2</a:t>
            </a:r>
            <a:r>
              <a:rPr lang="en-US" sz="2400" baseline="30000" dirty="0" smtClean="0"/>
              <a:t>+</a:t>
            </a:r>
            <a:endParaRPr lang="ru-RU" sz="2400" baseline="30000" dirty="0"/>
          </a:p>
        </p:txBody>
      </p:sp>
      <p:sp>
        <p:nvSpPr>
          <p:cNvPr id="75791" name="Text Box 21"/>
          <p:cNvSpPr txBox="1">
            <a:spLocks noChangeArrowheads="1"/>
          </p:cNvSpPr>
          <p:nvPr/>
        </p:nvSpPr>
        <p:spPr bwMode="auto">
          <a:xfrm>
            <a:off x="6728346" y="1674963"/>
            <a:ext cx="18469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S</a:t>
            </a:r>
            <a:r>
              <a:rPr lang="en-US" sz="2400" baseline="-25000" dirty="0" smtClean="0"/>
              <a:t>1/2</a:t>
            </a:r>
          </a:p>
          <a:p>
            <a:pPr algn="ctr" eaLnBrk="0" hangingPunct="0"/>
            <a:r>
              <a:rPr lang="en-US" sz="2400" dirty="0" smtClean="0"/>
              <a:t>N(1680)5/2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algn="ctr" eaLnBrk="0" hangingPunct="0"/>
            <a:endParaRPr lang="ru-RU" sz="2400" baseline="-25000" dirty="0"/>
          </a:p>
        </p:txBody>
      </p:sp>
      <p:sp>
        <p:nvSpPr>
          <p:cNvPr id="75794" name="Rectangle 4"/>
          <p:cNvSpPr>
            <a:spLocks noChangeArrowheads="1"/>
          </p:cNvSpPr>
          <p:nvPr/>
        </p:nvSpPr>
        <p:spPr bwMode="auto">
          <a:xfrm>
            <a:off x="1036062" y="1097280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75795" name="Straight Connector 16"/>
          <p:cNvCxnSpPr>
            <a:cxnSpLocks noChangeShapeType="1"/>
          </p:cNvCxnSpPr>
          <p:nvPr/>
        </p:nvCxnSpPr>
        <p:spPr bwMode="auto">
          <a:xfrm rot="5400000">
            <a:off x="847943" y="1236706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412757" y="1473462"/>
            <a:ext cx="1088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6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p </a:t>
            </a:r>
          </a:p>
          <a:p>
            <a:r>
              <a:rPr lang="en-US" sz="1400" b="1" dirty="0" smtClean="0">
                <a:solidFill>
                  <a:schemeClr val="accent2"/>
                </a:solidFill>
                <a:latin typeface="+mn-lt"/>
              </a:rPr>
              <a:t>submitted </a:t>
            </a:r>
          </a:p>
          <a:p>
            <a:r>
              <a:rPr lang="en-US" sz="1400" b="1" dirty="0" smtClean="0">
                <a:solidFill>
                  <a:schemeClr val="accent2"/>
                </a:solidFill>
                <a:latin typeface="+mn-lt"/>
              </a:rPr>
              <a:t>to PRC</a:t>
            </a:r>
            <a:endParaRPr lang="ru-RU" sz="1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1285231" y="895383"/>
            <a:ext cx="731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>
                <a:latin typeface="Symbol" pitchFamily="18" charset="2"/>
              </a:rPr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>
                <a:latin typeface="Symbol" pitchFamily="18" charset="2"/>
              </a:rPr>
              <a:t>-</a:t>
            </a:r>
            <a:r>
              <a:rPr lang="en-US" sz="1600" b="1" dirty="0">
                <a:latin typeface="Arial Unicode MS" pitchFamily="34" charset="-128"/>
              </a:rPr>
              <a:t>p </a:t>
            </a:r>
          </a:p>
          <a:p>
            <a:r>
              <a:rPr lang="en-US" sz="1600" b="1" dirty="0" smtClean="0">
                <a:latin typeface="+mn-lt"/>
              </a:rPr>
              <a:t>2012</a:t>
            </a:r>
            <a:endParaRPr lang="ru-RU" sz="1600" b="1" dirty="0">
              <a:latin typeface="+mn-lt"/>
            </a:endParaRPr>
          </a:p>
        </p:txBody>
      </p:sp>
      <p:sp>
        <p:nvSpPr>
          <p:cNvPr id="75798" name="Oval 18"/>
          <p:cNvSpPr>
            <a:spLocks noChangeArrowheads="1"/>
          </p:cNvSpPr>
          <p:nvPr/>
        </p:nvSpPr>
        <p:spPr bwMode="auto">
          <a:xfrm>
            <a:off x="218281" y="111556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27781" y="1198825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441027" y="925775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en-US" sz="16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2009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275" y="63224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CLAS data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9450" y="4062671"/>
            <a:ext cx="5424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eaLnBrk="0" hangingPunct="0">
              <a:tabLst>
                <a:tab pos="396875" algn="l"/>
              </a:tabLst>
            </a:pPr>
            <a:r>
              <a:rPr lang="en-US" sz="1600" b="1" dirty="0" smtClean="0"/>
              <a:t>Consistent values of </a:t>
            </a:r>
            <a:r>
              <a:rPr lang="en-US" sz="1600" b="1" dirty="0"/>
              <a:t> </a:t>
            </a:r>
            <a:r>
              <a:rPr lang="en-US" sz="1600" b="1" dirty="0" smtClean="0"/>
              <a:t>resonance </a:t>
            </a:r>
            <a:r>
              <a:rPr lang="en-US" sz="1600" b="1" dirty="0" err="1" smtClean="0"/>
              <a:t>electrocouplings</a:t>
            </a:r>
            <a:r>
              <a:rPr lang="en-US" sz="1600" b="1" dirty="0"/>
              <a:t> </a:t>
            </a:r>
            <a:r>
              <a:rPr lang="en-US" sz="1600" b="1" dirty="0" smtClean="0"/>
              <a:t>from analyses of N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and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 exclusive channels strongly support:</a:t>
            </a:r>
          </a:p>
          <a:p>
            <a:pPr marL="400050" lvl="1" indent="-285750" eaLnBrk="0" hangingPunct="0"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reliable </a:t>
            </a:r>
            <a:r>
              <a:rPr lang="en-US" sz="1600" b="1" dirty="0" err="1" smtClean="0"/>
              <a:t>electrocoupling</a:t>
            </a:r>
            <a:r>
              <a:rPr lang="en-US" sz="1600" b="1" dirty="0" smtClean="0"/>
              <a:t> extraction;</a:t>
            </a:r>
          </a:p>
          <a:p>
            <a:pPr marL="400050" lvl="1" indent="-285750" eaLnBrk="0" hangingPunct="0"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capabilities of the reaction models to obtain resonance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in independent analyses of  these channels.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66" y="327058"/>
            <a:ext cx="3426059" cy="3426059"/>
          </a:xfrm>
          <a:prstGeom prst="rect">
            <a:avLst/>
          </a:prstGeom>
        </p:spPr>
      </p:pic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550024" y="3753117"/>
            <a:ext cx="1795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</a:p>
          <a:p>
            <a:pPr algn="ctr" eaLnBrk="0" hangingPunct="0"/>
            <a:r>
              <a:rPr lang="en-US" sz="2400" dirty="0" smtClean="0"/>
              <a:t>N(1520)3/2</a:t>
            </a:r>
            <a:r>
              <a:rPr lang="en-US" sz="2400" baseline="30000" dirty="0" smtClean="0"/>
              <a:t>-</a:t>
            </a:r>
          </a:p>
          <a:p>
            <a:pPr algn="ctr" eaLnBrk="0" hangingPunct="0"/>
            <a:endParaRPr lang="ru-RU" sz="2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" y="3291840"/>
            <a:ext cx="3603767" cy="360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1445" y="2258287"/>
            <a:ext cx="2497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I.G.Aznauryan</a:t>
            </a:r>
            <a:r>
              <a:rPr lang="en-US" sz="1200" b="1" dirty="0" smtClean="0"/>
              <a:t> et al., Phys. Rev.  C80, 055203 (2009).</a:t>
            </a:r>
          </a:p>
          <a:p>
            <a:r>
              <a:rPr lang="en-US" sz="1200" b="1" dirty="0" err="1" smtClean="0"/>
              <a:t>V.I.Mokeev</a:t>
            </a:r>
            <a:r>
              <a:rPr lang="en-US" sz="1200" b="1" dirty="0" smtClean="0"/>
              <a:t> et al., Phys. Rev . C86, 035203 (2012).</a:t>
            </a:r>
          </a:p>
          <a:p>
            <a:r>
              <a:rPr lang="en-US" sz="1200" b="1" dirty="0" err="1" smtClean="0"/>
              <a:t>K.Park</a:t>
            </a:r>
            <a:r>
              <a:rPr lang="en-US" sz="1200" b="1" dirty="0" smtClean="0"/>
              <a:t> et al., Phys. Rev. C91, 052014 (2015).</a:t>
            </a:r>
          </a:p>
          <a:p>
            <a:r>
              <a:rPr lang="en-US" sz="1400" b="1" dirty="0" smtClean="0"/>
              <a:t> </a:t>
            </a:r>
          </a:p>
          <a:p>
            <a:endParaRPr lang="en-US" sz="16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728346" y="3753117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4263" y="393577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85546" y="3584054"/>
            <a:ext cx="1404829" cy="3538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1292656" y="1835012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705902" y="1561962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endParaRPr lang="en-US" sz="1600" b="1" dirty="0" smtClean="0">
              <a:latin typeface="Symbol" pitchFamily="18" charset="2"/>
            </a:endParaRPr>
          </a:p>
          <a:p>
            <a:r>
              <a:rPr lang="en-US" sz="1600" b="1" dirty="0" smtClean="0">
                <a:latin typeface="+mn-lt"/>
              </a:rPr>
              <a:t>2015</a:t>
            </a:r>
            <a:endParaRPr lang="ru-RU" sz="1600" b="1" dirty="0">
              <a:latin typeface="+mn-lt"/>
            </a:endParaRP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1481568" y="1750080"/>
            <a:ext cx="171450" cy="17145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63" y="302727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m_w_q1_dnp14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" y="901369"/>
            <a:ext cx="9144000" cy="500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3200" y="5943600"/>
            <a:ext cx="87376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1952" y="110475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3015" y="1144182"/>
            <a:ext cx="584454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6978650" y="11874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6850" y="12001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674100" y="119380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786"/>
      </p:ext>
    </p:extLst>
  </p:cSld>
  <p:clrMapOvr>
    <a:masterClrMapping/>
  </p:clrMapOvr>
  <p:transition advTm="1239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g_w_q1_dnp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" y="842399"/>
            <a:ext cx="9043416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66484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4430" y="104856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5493" y="1087992"/>
            <a:ext cx="5844540" cy="36322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8731"/>
      </p:ext>
    </p:extLst>
  </p:cSld>
  <p:clrMapOvr>
    <a:masterClrMapping/>
  </p:clrMapOvr>
  <p:transition advTm="323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1" y="1075522"/>
            <a:ext cx="2926080" cy="292608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018" y="-6359"/>
            <a:ext cx="905498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1600" kern="0" dirty="0" smtClean="0">
                <a:ea typeface="MS PGothic" pitchFamily="34" charset="-128"/>
              </a:rPr>
              <a:t>Access to the Dressed Quark Mass Function from </a:t>
            </a:r>
            <a:r>
              <a:rPr lang="en-US" sz="1600" kern="0" dirty="0">
                <a:ea typeface="MS PGothic" pitchFamily="34" charset="-128"/>
              </a:rPr>
              <a:t>the Data on the Transition</a:t>
            </a:r>
          </a:p>
          <a:p>
            <a:r>
              <a:rPr lang="en-US" sz="1600" kern="0" dirty="0">
                <a:ea typeface="MS PGothic" pitchFamily="34" charset="-128"/>
              </a:rPr>
              <a:t>N</a:t>
            </a:r>
            <a:r>
              <a:rPr lang="en-US" sz="1600" kern="0" dirty="0">
                <a:ea typeface="MS PGothic" pitchFamily="34" charset="-128"/>
                <a:cs typeface="Arial"/>
              </a:rPr>
              <a:t>→N</a:t>
            </a:r>
            <a:r>
              <a:rPr lang="en-US" sz="1600" kern="0" baseline="30000" dirty="0">
                <a:ea typeface="MS PGothic" pitchFamily="34" charset="-128"/>
                <a:cs typeface="Arial"/>
              </a:rPr>
              <a:t>* </a:t>
            </a:r>
            <a:r>
              <a:rPr lang="en-US" sz="1600" kern="0" dirty="0">
                <a:ea typeface="MS PGothic" pitchFamily="34" charset="-128"/>
                <a:cs typeface="Arial"/>
              </a:rPr>
              <a:t>Form Factors</a:t>
            </a:r>
            <a:endParaRPr lang="en-US" sz="1600" kern="0" baseline="30000" dirty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9436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852" y="612287"/>
            <a:ext cx="291267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Symbol" panose="05050102010706020507" pitchFamily="18" charset="2"/>
              </a:rPr>
              <a:t>D</a:t>
            </a:r>
            <a:r>
              <a:rPr lang="en-US" sz="1100" b="1" dirty="0"/>
              <a:t>(1232)3/2</a:t>
            </a:r>
            <a:r>
              <a:rPr lang="en-US" sz="1100" b="1" baseline="30000" dirty="0"/>
              <a:t>+</a:t>
            </a:r>
          </a:p>
          <a:p>
            <a:pPr algn="ctr"/>
            <a:r>
              <a:rPr lang="en-US" sz="1100" b="1" baseline="30000" dirty="0"/>
              <a:t> </a:t>
            </a:r>
            <a:r>
              <a:rPr lang="en-US" sz="1100" b="1" dirty="0"/>
              <a:t>Jones-</a:t>
            </a:r>
            <a:r>
              <a:rPr lang="en-US" sz="1100" b="1" dirty="0" err="1"/>
              <a:t>Scadron</a:t>
            </a:r>
            <a:r>
              <a:rPr lang="en-US" sz="1100" b="1" dirty="0"/>
              <a:t> convention</a:t>
            </a:r>
          </a:p>
          <a:p>
            <a:pPr algn="ctr"/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517" y="1012396"/>
            <a:ext cx="31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J. Segovia et al</a:t>
            </a:r>
            <a:r>
              <a:rPr lang="en-US" sz="1000" i="1" dirty="0" smtClean="0">
                <a:solidFill>
                  <a:srgbClr val="3333FF"/>
                </a:solidFill>
              </a:rPr>
              <a:t>., Few Body Syst. 55,1185  (2014).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05021" y="2788917"/>
            <a:ext cx="286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/>
              <a:t> </a:t>
            </a:r>
            <a:r>
              <a:rPr lang="en-US" sz="1200" b="1" dirty="0"/>
              <a:t>G</a:t>
            </a:r>
            <a:r>
              <a:rPr lang="en-US" sz="1200" b="1" baseline="-25000" dirty="0"/>
              <a:t>M</a:t>
            </a:r>
            <a:r>
              <a:rPr lang="en-US" sz="1200" b="1" baseline="30000" dirty="0" smtClean="0"/>
              <a:t>*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96" y="1095965"/>
            <a:ext cx="2926080" cy="2926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0" y="1075522"/>
            <a:ext cx="2926080" cy="29260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222" y="619981"/>
            <a:ext cx="381733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N(1440)1/2</a:t>
            </a:r>
            <a:r>
              <a:rPr lang="en-US" sz="1100" b="1" baseline="30000" dirty="0"/>
              <a:t>+</a:t>
            </a:r>
          </a:p>
          <a:p>
            <a:pPr algn="ctr"/>
            <a:r>
              <a:rPr lang="en-US" sz="1100" b="1" baseline="30000" dirty="0" smtClean="0"/>
              <a:t> </a:t>
            </a:r>
            <a:r>
              <a:rPr lang="en-US" sz="1100" b="1" dirty="0" smtClean="0"/>
              <a:t>Dirac F</a:t>
            </a:r>
            <a:r>
              <a:rPr lang="en-US" sz="1100" b="1" baseline="-25000" dirty="0" smtClean="0"/>
              <a:t>1</a:t>
            </a:r>
            <a:r>
              <a:rPr lang="en-US" sz="1100" b="1" baseline="30000" dirty="0" smtClean="0"/>
              <a:t>*</a:t>
            </a:r>
            <a:r>
              <a:rPr lang="en-US" sz="1100" b="1" dirty="0" smtClean="0"/>
              <a:t> and Pauli F</a:t>
            </a:r>
            <a:r>
              <a:rPr lang="en-US" sz="1100" b="1" baseline="-25000" dirty="0" smtClean="0"/>
              <a:t>2</a:t>
            </a:r>
            <a:r>
              <a:rPr lang="en-US" sz="1100" b="1" baseline="30000" dirty="0" smtClean="0"/>
              <a:t>*</a:t>
            </a:r>
            <a:r>
              <a:rPr lang="en-US" sz="1100" b="1" dirty="0" smtClean="0"/>
              <a:t> </a:t>
            </a:r>
          </a:p>
          <a:p>
            <a:pPr algn="ctr"/>
            <a:r>
              <a:rPr lang="en-US" sz="1100" b="1" dirty="0" smtClean="0"/>
              <a:t>N</a:t>
            </a:r>
            <a:r>
              <a:rPr lang="en-US" sz="1100" b="1" dirty="0" smtClean="0">
                <a:latin typeface="Arial"/>
                <a:cs typeface="Arial"/>
              </a:rPr>
              <a:t>→</a:t>
            </a:r>
            <a:r>
              <a:rPr lang="en-US" sz="1100" b="1" dirty="0" smtClean="0"/>
              <a:t>N(1440)1/2</a:t>
            </a:r>
            <a:r>
              <a:rPr lang="en-US" sz="1100" b="1" baseline="30000" dirty="0" smtClean="0"/>
              <a:t>+</a:t>
            </a:r>
            <a:r>
              <a:rPr lang="en-US" sz="1100" b="1" dirty="0" smtClean="0"/>
              <a:t> transition form factors 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06736" y="1168198"/>
            <a:ext cx="31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J. Segovia et al</a:t>
            </a:r>
            <a:r>
              <a:rPr lang="en-US" sz="1000" i="1" dirty="0" smtClean="0">
                <a:solidFill>
                  <a:srgbClr val="3333FF"/>
                </a:solidFill>
              </a:rPr>
              <a:t>., </a:t>
            </a:r>
            <a:r>
              <a:rPr lang="en-US" sz="1000" i="1" dirty="0" err="1" smtClean="0">
                <a:solidFill>
                  <a:srgbClr val="3333FF"/>
                </a:solidFill>
              </a:rPr>
              <a:t>arXiv</a:t>
            </a:r>
            <a:r>
              <a:rPr lang="en-US" sz="1000" i="1" dirty="0" smtClean="0">
                <a:solidFill>
                  <a:srgbClr val="3333FF"/>
                </a:solidFill>
              </a:rPr>
              <a:t>: 1504.04386[</a:t>
            </a:r>
            <a:r>
              <a:rPr lang="en-US" sz="1000" i="1" dirty="0" err="1" smtClean="0">
                <a:solidFill>
                  <a:srgbClr val="3333FF"/>
                </a:solidFill>
              </a:rPr>
              <a:t>nucl-th</a:t>
            </a:r>
            <a:r>
              <a:rPr lang="en-US" sz="1000" i="1" dirty="0" smtClean="0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09" y="4026272"/>
            <a:ext cx="887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quark core contributions to transition form  factors computed in a common DSEQCD framework starting from the QCD </a:t>
            </a:r>
            <a:r>
              <a:rPr lang="en-US" sz="1200" b="1" dirty="0" err="1" smtClean="0"/>
              <a:t>Lagrangian</a:t>
            </a:r>
            <a:r>
              <a:rPr lang="en-US" sz="1200" b="1" dirty="0" smtClean="0"/>
              <a:t>: </a:t>
            </a:r>
            <a:endParaRPr lang="en-US" sz="12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41808" y="4694831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41808" y="5163404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38761" y="4463997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 smtClean="0">
                <a:solidFill>
                  <a:srgbClr val="FF0000"/>
                </a:solidFill>
              </a:rPr>
              <a:t>ontact </a:t>
            </a:r>
            <a:r>
              <a:rPr lang="en-US" sz="1200" b="1" dirty="0" err="1" smtClean="0">
                <a:solidFill>
                  <a:srgbClr val="FF0000"/>
                </a:solidFill>
              </a:rPr>
              <a:t>qq</a:t>
            </a:r>
            <a:r>
              <a:rPr lang="en-US" sz="1200" b="1" dirty="0" smtClean="0">
                <a:solidFill>
                  <a:srgbClr val="FF0000"/>
                </a:solidFill>
              </a:rPr>
              <a:t> interaction,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f</a:t>
            </a:r>
            <a:r>
              <a:rPr lang="en-US" sz="1200" b="1" dirty="0" smtClean="0">
                <a:solidFill>
                  <a:srgbClr val="FF0000"/>
                </a:solidFill>
              </a:rPr>
              <a:t>rozen </a:t>
            </a:r>
            <a:r>
              <a:rPr lang="en-US" sz="1200" b="1" dirty="0">
                <a:solidFill>
                  <a:srgbClr val="FF0000"/>
                </a:solidFill>
              </a:rPr>
              <a:t>constituent quark </a:t>
            </a:r>
            <a:r>
              <a:rPr lang="en-US" sz="1200" b="1" dirty="0" smtClean="0">
                <a:solidFill>
                  <a:srgbClr val="FF0000"/>
                </a:solidFill>
              </a:rPr>
              <a:t>mass.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539" y="4932572"/>
            <a:ext cx="192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Realistic </a:t>
            </a:r>
            <a:r>
              <a:rPr lang="en-US" sz="1200" b="1" dirty="0" err="1" smtClean="0">
                <a:solidFill>
                  <a:srgbClr val="0000FF"/>
                </a:solidFill>
              </a:rPr>
              <a:t>qq</a:t>
            </a:r>
            <a:r>
              <a:rPr lang="en-US" sz="1200" b="1" dirty="0" smtClean="0">
                <a:solidFill>
                  <a:srgbClr val="0000FF"/>
                </a:solidFill>
              </a:rPr>
              <a:t> interaction,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running </a:t>
            </a:r>
            <a:r>
              <a:rPr lang="en-US" sz="1200" b="1" dirty="0">
                <a:solidFill>
                  <a:srgbClr val="0000FF"/>
                </a:solidFill>
              </a:rPr>
              <a:t>quark </a:t>
            </a:r>
            <a:r>
              <a:rPr lang="en-US" sz="1200" b="1" dirty="0" smtClean="0">
                <a:solidFill>
                  <a:srgbClr val="0000FF"/>
                </a:solidFill>
              </a:rPr>
              <a:t>mass.</a:t>
            </a:r>
            <a:endParaRPr lang="en-US" sz="1200" b="1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3710259" y="4593903"/>
            <a:ext cx="643917" cy="1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72000" y="4388560"/>
            <a:ext cx="3480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Realistic </a:t>
            </a:r>
            <a:r>
              <a:rPr lang="en-US" sz="1200" b="1" dirty="0" err="1" smtClean="0"/>
              <a:t>qq</a:t>
            </a:r>
            <a:r>
              <a:rPr lang="en-US" sz="1200" b="1" dirty="0" smtClean="0"/>
              <a:t> interaction, running </a:t>
            </a:r>
            <a:r>
              <a:rPr lang="en-US" sz="1200" b="1" dirty="0"/>
              <a:t>quark </a:t>
            </a:r>
            <a:r>
              <a:rPr lang="en-US" sz="1200" b="1" dirty="0" smtClean="0"/>
              <a:t>mass,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3727905" y="5069387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510011" y="4736314"/>
            <a:ext cx="445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t</a:t>
            </a:r>
            <a:r>
              <a:rPr lang="en-US" sz="1200" b="1" dirty="0" smtClean="0">
                <a:solidFill>
                  <a:srgbClr val="0000FF"/>
                </a:solidFill>
              </a:rPr>
              <a:t>he same but  multiplied by the common factor fit to the data at Q</a:t>
            </a:r>
            <a:r>
              <a:rPr lang="en-US" sz="1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200" b="1" dirty="0" smtClean="0">
                <a:solidFill>
                  <a:srgbClr val="0000FF"/>
                </a:solidFill>
              </a:rPr>
              <a:t>&gt;3.0 GeV</a:t>
            </a:r>
            <a:r>
              <a:rPr lang="en-US" sz="1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200" b="1" dirty="0" smtClean="0">
                <a:solidFill>
                  <a:srgbClr val="0000FF"/>
                </a:solidFill>
              </a:rPr>
              <a:t> , which accounts for the  product of the quark core fractions in ground and N(1440)1/2</a:t>
            </a:r>
            <a:r>
              <a:rPr lang="en-US" sz="1200" b="1" baseline="30000" dirty="0" smtClean="0">
                <a:solidFill>
                  <a:srgbClr val="0000FF"/>
                </a:solidFill>
              </a:rPr>
              <a:t>+ </a:t>
            </a:r>
            <a:r>
              <a:rPr lang="en-US" sz="1200" b="1" dirty="0" smtClean="0">
                <a:solidFill>
                  <a:srgbClr val="0000FF"/>
                </a:solidFill>
              </a:rPr>
              <a:t>states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9649" y="5571992"/>
            <a:ext cx="9182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Good data description at  Q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&gt;2.0 GeV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 achieved with  </a:t>
            </a:r>
            <a:r>
              <a:rPr lang="en-US" sz="1200" b="1" u="sng" dirty="0" smtClean="0"/>
              <a:t>the same dressed quark mass function</a:t>
            </a:r>
            <a:r>
              <a:rPr lang="en-US" sz="1200" b="1" dirty="0" smtClean="0"/>
              <a:t>  for  the ground and  excited </a:t>
            </a:r>
          </a:p>
          <a:p>
            <a:r>
              <a:rPr lang="en-US" sz="1200" b="1" dirty="0" smtClean="0"/>
              <a:t>nucleon states of distinctively different structure provides the strong evidence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</a:t>
            </a:r>
            <a:r>
              <a:rPr lang="en-US" sz="1200" b="1" dirty="0" smtClean="0"/>
              <a:t>he relevance of dressed quark predicted by DSEQCD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promising prospect to map out dressed quark mass function from combined analyses of the data on nucleon elastic and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 transition form factors with available and  future CLAS12 data at Q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</a:rPr>
              <a:t> &lt; 12 GeV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2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9650" y="1358986"/>
            <a:ext cx="928540" cy="23591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347" y="2186006"/>
            <a:ext cx="1171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Substantial</a:t>
            </a:r>
          </a:p>
          <a:p>
            <a:r>
              <a:rPr lang="en-US" sz="1050" dirty="0"/>
              <a:t>c</a:t>
            </a:r>
            <a:r>
              <a:rPr lang="en-US" sz="1050" dirty="0" smtClean="0"/>
              <a:t>ontributions</a:t>
            </a:r>
          </a:p>
          <a:p>
            <a:r>
              <a:rPr lang="en-US" sz="1050" dirty="0"/>
              <a:t>f</a:t>
            </a:r>
            <a:r>
              <a:rPr lang="en-US" sz="1050" dirty="0" smtClean="0"/>
              <a:t>rom meson-</a:t>
            </a:r>
          </a:p>
          <a:p>
            <a:r>
              <a:rPr lang="en-US" sz="1050" dirty="0"/>
              <a:t>b</a:t>
            </a:r>
            <a:r>
              <a:rPr lang="en-US" sz="1050" dirty="0" smtClean="0"/>
              <a:t>aryon cloud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406581" y="1375762"/>
            <a:ext cx="1005840" cy="23591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73581" y="1358986"/>
            <a:ext cx="1005840" cy="23591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0751" y="3017371"/>
            <a:ext cx="1171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Substantial</a:t>
            </a:r>
          </a:p>
          <a:p>
            <a:r>
              <a:rPr lang="en-US" sz="1050" dirty="0"/>
              <a:t>c</a:t>
            </a:r>
            <a:r>
              <a:rPr lang="en-US" sz="1050" dirty="0" smtClean="0"/>
              <a:t>ontributions</a:t>
            </a:r>
          </a:p>
          <a:p>
            <a:r>
              <a:rPr lang="en-US" sz="1050" dirty="0"/>
              <a:t>f</a:t>
            </a:r>
            <a:r>
              <a:rPr lang="en-US" sz="1050" dirty="0" smtClean="0"/>
              <a:t>rom meson-</a:t>
            </a:r>
          </a:p>
          <a:p>
            <a:r>
              <a:rPr lang="en-US" sz="1050" dirty="0"/>
              <a:t>b</a:t>
            </a:r>
            <a:r>
              <a:rPr lang="en-US" sz="1050" dirty="0" smtClean="0"/>
              <a:t>aryon cloud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0285" y="3025045"/>
            <a:ext cx="1171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Substantial</a:t>
            </a:r>
          </a:p>
          <a:p>
            <a:r>
              <a:rPr lang="en-US" sz="1050" dirty="0"/>
              <a:t>c</a:t>
            </a:r>
            <a:r>
              <a:rPr lang="en-US" sz="1050" dirty="0" smtClean="0"/>
              <a:t>ontributions</a:t>
            </a:r>
          </a:p>
          <a:p>
            <a:r>
              <a:rPr lang="en-US" sz="1050" dirty="0"/>
              <a:t>f</a:t>
            </a:r>
            <a:r>
              <a:rPr lang="en-US" sz="1050" dirty="0" smtClean="0"/>
              <a:t>rom meson-</a:t>
            </a:r>
          </a:p>
          <a:p>
            <a:r>
              <a:rPr lang="en-US" sz="1050" dirty="0"/>
              <a:t>b</a:t>
            </a:r>
            <a:r>
              <a:rPr lang="en-US" sz="1050" dirty="0" smtClean="0"/>
              <a:t>aryon cloud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15971" y="2723579"/>
            <a:ext cx="1296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Q</a:t>
            </a:r>
            <a:r>
              <a:rPr lang="en-US" sz="1050" b="1" dirty="0" smtClean="0">
                <a:solidFill>
                  <a:srgbClr val="3333FF"/>
                </a:solidFill>
              </a:rPr>
              <a:t>uark core </a:t>
            </a:r>
          </a:p>
          <a:p>
            <a:r>
              <a:rPr lang="en-US" sz="1050" b="1" dirty="0" smtClean="0">
                <a:solidFill>
                  <a:srgbClr val="3333FF"/>
                </a:solidFill>
              </a:rPr>
              <a:t>dominance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2421" y="1494878"/>
            <a:ext cx="1476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 </a:t>
            </a:r>
            <a:r>
              <a:rPr lang="en-US" sz="1050" b="1" dirty="0" smtClean="0">
                <a:solidFill>
                  <a:srgbClr val="3333FF"/>
                </a:solidFill>
              </a:rPr>
              <a:t>Quark core</a:t>
            </a:r>
          </a:p>
          <a:p>
            <a:r>
              <a:rPr lang="en-US" sz="1050" b="1" dirty="0" smtClean="0">
                <a:solidFill>
                  <a:srgbClr val="3333FF"/>
                </a:solidFill>
              </a:rPr>
              <a:t>dominance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9546" y="1358986"/>
            <a:ext cx="1476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3333FF"/>
                </a:solidFill>
              </a:rPr>
              <a:t>Quark core</a:t>
            </a:r>
          </a:p>
          <a:p>
            <a:r>
              <a:rPr lang="en-US" sz="1050" b="1" smtClean="0">
                <a:solidFill>
                  <a:srgbClr val="3333FF"/>
                </a:solidFill>
              </a:rPr>
              <a:t>dominance</a:t>
            </a:r>
            <a:endParaRPr lang="en-US" sz="1050" b="1" dirty="0" smtClean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758" y="4022045"/>
            <a:ext cx="8976435" cy="1463040"/>
          </a:xfrm>
          <a:prstGeom prst="rect">
            <a:avLst/>
          </a:prstGeom>
          <a:noFill/>
          <a:ln w="222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3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018" y="-6359"/>
            <a:ext cx="905498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1800" kern="0" dirty="0" smtClean="0">
                <a:ea typeface="MS PGothic" pitchFamily="34" charset="-128"/>
              </a:rPr>
              <a:t>Quark </a:t>
            </a:r>
            <a:r>
              <a:rPr lang="en-US" sz="1800" kern="0" dirty="0">
                <a:ea typeface="MS PGothic" pitchFamily="34" charset="-128"/>
              </a:rPr>
              <a:t>Core </a:t>
            </a:r>
            <a:r>
              <a:rPr lang="en-US" sz="1800" kern="0" dirty="0" smtClean="0">
                <a:ea typeface="MS PGothic" pitchFamily="34" charset="-128"/>
              </a:rPr>
              <a:t>and Meson-Baryon Cloud in the Structure of N(1440)1/2</a:t>
            </a:r>
            <a:r>
              <a:rPr lang="en-US" sz="1800" kern="0" baseline="30000" dirty="0" smtClean="0">
                <a:ea typeface="MS PGothic" pitchFamily="34" charset="-128"/>
              </a:rPr>
              <a:t>+</a:t>
            </a:r>
            <a:r>
              <a:rPr lang="en-US" sz="1800" kern="0" dirty="0" smtClean="0">
                <a:ea typeface="MS PGothic" pitchFamily="34" charset="-128"/>
              </a:rPr>
              <a:t> Resonance</a:t>
            </a:r>
            <a:endParaRPr lang="en-US" sz="1800" kern="0" dirty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9436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450" descr="MB_dress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96" y="1297635"/>
            <a:ext cx="2604010" cy="12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769" y="1034096"/>
            <a:ext cx="4618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mechanisms of meson-baryon dressing </a:t>
            </a:r>
            <a:r>
              <a:rPr lang="en-US" sz="1200" b="1" dirty="0"/>
              <a:t>:</a:t>
            </a:r>
            <a:endParaRPr lang="en-US" sz="1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513" y="2650506"/>
            <a:ext cx="474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Description of  the N(1440)1/2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 </a:t>
            </a:r>
            <a:r>
              <a:rPr lang="en-US" sz="1200" b="1" dirty="0" smtClean="0">
                <a:solidFill>
                  <a:srgbClr val="FF0000"/>
                </a:solidFill>
              </a:rPr>
              <a:t>A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1/2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electrocoupling</a:t>
            </a:r>
            <a:r>
              <a:rPr lang="en-US" sz="1200" b="1" dirty="0" smtClean="0">
                <a:solidFill>
                  <a:srgbClr val="FF0000"/>
                </a:solidFill>
              </a:rPr>
              <a:t> by the light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f</a:t>
            </a:r>
            <a:r>
              <a:rPr lang="en-US" sz="1200" b="1" dirty="0" smtClean="0">
                <a:solidFill>
                  <a:srgbClr val="FF0000"/>
                </a:solidFill>
              </a:rPr>
              <a:t>ront quark models that incorporate the inner core and outer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meson-baryon (MB) 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cloud:</a:t>
            </a:r>
            <a:r>
              <a:rPr lang="en-US" sz="1200" b="1" dirty="0" smtClean="0"/>
              <a:t>    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21958" y="824207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57696" y="685707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Quark core from DSEQCD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-42417" y="3527669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01341" y="3296837"/>
            <a:ext cx="43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200" dirty="0" smtClean="0">
                <a:solidFill>
                  <a:srgbClr val="FF0000"/>
                </a:solidFill>
              </a:rPr>
              <a:t> loops MB cloud; running quark mass.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I.G.Aznauryan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</a:rPr>
              <a:t>V.D.Burkert</a:t>
            </a:r>
            <a:r>
              <a:rPr lang="en-US" sz="1200" dirty="0" smtClean="0">
                <a:solidFill>
                  <a:srgbClr val="FF0000"/>
                </a:solidFill>
              </a:rPr>
              <a:t>, Phys. Rev. C85, 055202 (2012).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-29290" y="4128120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4627" y="3802200"/>
            <a:ext cx="43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</a:t>
            </a:r>
            <a:r>
              <a:rPr lang="en-US" sz="12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200" dirty="0" smtClean="0">
                <a:solidFill>
                  <a:srgbClr val="FF0000"/>
                </a:solidFill>
              </a:rPr>
              <a:t> loops for MB cloud; frozen constituent  quark mass.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I.T. </a:t>
            </a:r>
            <a:r>
              <a:rPr lang="en-US" sz="1200" dirty="0" err="1" smtClean="0">
                <a:solidFill>
                  <a:srgbClr val="FF0000"/>
                </a:solidFill>
              </a:rPr>
              <a:t>Obukhovsky</a:t>
            </a:r>
            <a:r>
              <a:rPr lang="en-US" sz="1200" dirty="0" smtClean="0">
                <a:solidFill>
                  <a:srgbClr val="FF0000"/>
                </a:solidFill>
              </a:rPr>
              <a:t>, et al., Phys. Rev. D89, 014032 (2014).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8952" y="4658567"/>
            <a:ext cx="643917" cy="1"/>
          </a:xfrm>
          <a:prstGeom prst="line">
            <a:avLst/>
          </a:prstGeom>
          <a:noFill/>
          <a:ln w="2222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91025" y="4473901"/>
            <a:ext cx="432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FF"/>
                </a:solidFill>
              </a:rPr>
              <a:t>MB cloud inferred from the CLAS data as the difference between the data fit and evaluated within DSEQCD quark core </a:t>
            </a:r>
            <a:endParaRPr lang="en-US" sz="1200" dirty="0">
              <a:solidFill>
                <a:srgbClr val="FF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0740" y="5765142"/>
            <a:ext cx="924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The structure of N(1440)1/2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resonance is determined by complex interplay between inner</a:t>
            </a:r>
          </a:p>
          <a:p>
            <a:r>
              <a:rPr lang="en-US" sz="1600" b="1" dirty="0" smtClean="0"/>
              <a:t> core of three dressed quarks in the first radial excitation and external meson-baryon cloud.  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14631" y="5076329"/>
            <a:ext cx="387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33FF"/>
                </a:solidFill>
              </a:rPr>
              <a:t>Successful description of the N(1440)1/2</a:t>
            </a:r>
            <a:r>
              <a:rPr lang="en-US" sz="1200" b="1" baseline="30000" dirty="0" smtClean="0">
                <a:solidFill>
                  <a:srgbClr val="3333FF"/>
                </a:solidFill>
              </a:rPr>
              <a:t>+</a:t>
            </a:r>
            <a:r>
              <a:rPr lang="en-US" sz="1200" b="1" dirty="0" smtClean="0">
                <a:solidFill>
                  <a:srgbClr val="3333FF"/>
                </a:solidFill>
              </a:rPr>
              <a:t> quark core from the QCD Lagrangian has been achieved for the first time with the framework of DSEQCD!</a:t>
            </a:r>
            <a:r>
              <a:rPr lang="en-US" sz="12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1" y="251973"/>
            <a:ext cx="4545093" cy="45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6" y="716246"/>
            <a:ext cx="3669474" cy="3669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9" y="714801"/>
            <a:ext cx="3702820" cy="370282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6359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ea typeface="MS PGothic" pitchFamily="34" charset="-128"/>
              </a:rPr>
              <a:t>Interplay Between Quark Core and Meson-Baryon Cloud in the Structure of Different Excited Nucleon States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7969" y="64008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94285" y="4385720"/>
            <a:ext cx="581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en-US" sz="1400" i="1" dirty="0">
                <a:solidFill>
                  <a:srgbClr val="0000FF"/>
                </a:solidFill>
                <a:latin typeface="Calibri"/>
              </a:rPr>
              <a:t>E. </a:t>
            </a:r>
            <a:r>
              <a:rPr lang="en-US" sz="1600" i="1" dirty="0" err="1">
                <a:solidFill>
                  <a:srgbClr val="0000FF"/>
                </a:solidFill>
                <a:latin typeface="Calibri"/>
              </a:rPr>
              <a:t>Santopinto</a:t>
            </a:r>
            <a:r>
              <a:rPr lang="en-US" sz="1600" i="1" dirty="0">
                <a:solidFill>
                  <a:srgbClr val="0000FF"/>
                </a:solidFill>
                <a:latin typeface="Calibri"/>
              </a:rPr>
              <a:t> and M. M. </a:t>
            </a:r>
            <a:r>
              <a:rPr lang="en-US" sz="1600" i="1" dirty="0" err="1">
                <a:solidFill>
                  <a:srgbClr val="0000FF"/>
                </a:solidFill>
                <a:latin typeface="Calibri"/>
              </a:rPr>
              <a:t>Giannini</a:t>
            </a:r>
            <a:r>
              <a:rPr lang="en-US" sz="1600" i="1" dirty="0">
                <a:solidFill>
                  <a:srgbClr val="0000FF"/>
                </a:solidFill>
                <a:latin typeface="Calibri"/>
              </a:rPr>
              <a:t>, </a:t>
            </a:r>
            <a:endParaRPr lang="en-US" sz="1600" i="1" dirty="0" smtClean="0">
              <a:solidFill>
                <a:srgbClr val="0000FF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                             PRC </a:t>
            </a:r>
            <a:r>
              <a:rPr lang="en-US" sz="1600" i="1" dirty="0">
                <a:solidFill>
                  <a:srgbClr val="0000FF"/>
                </a:solidFill>
                <a:latin typeface="Calibri"/>
              </a:rPr>
              <a:t>86, 065202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(2012).</a:t>
            </a:r>
            <a:r>
              <a:rPr lang="en-US" sz="1400" i="1" dirty="0" smtClean="0">
                <a:solidFill>
                  <a:srgbClr val="0000FF"/>
                </a:solidFill>
                <a:latin typeface="Calibri"/>
              </a:rPr>
              <a:t>   </a:t>
            </a:r>
            <a:endParaRPr lang="en-US" sz="1400" i="1" dirty="0">
              <a:solidFill>
                <a:srgbClr val="0000FF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Calibri"/>
              </a:rPr>
              <a:t>	                      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227532" y="4656090"/>
            <a:ext cx="566683" cy="158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18649" y="4664716"/>
            <a:ext cx="495300" cy="1587"/>
          </a:xfrm>
          <a:prstGeom prst="line">
            <a:avLst/>
          </a:prstGeom>
          <a:ln w="22225">
            <a:solidFill>
              <a:srgbClr val="FF66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753103" y="4372329"/>
            <a:ext cx="2207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 dirty="0">
                <a:solidFill>
                  <a:srgbClr val="FF00FF"/>
                </a:solidFill>
                <a:latin typeface="Calibri" panose="020F0502020204030204" pitchFamily="34" charset="0"/>
              </a:rPr>
              <a:t>MB dressing </a:t>
            </a:r>
            <a:r>
              <a:rPr lang="en-US" sz="1600" i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abs. values </a:t>
            </a:r>
          </a:p>
          <a:p>
            <a:pPr algn="ctr" eaLnBrk="0" hangingPunct="0"/>
            <a:r>
              <a:rPr lang="en-US" sz="1600" i="1" dirty="0" smtClean="0">
                <a:solidFill>
                  <a:srgbClr val="FF00FF"/>
                </a:solidFill>
                <a:latin typeface="Calibri" panose="020F0502020204030204" pitchFamily="34" charset="0"/>
              </a:rPr>
              <a:t>(Argonne-Osaka  ).</a:t>
            </a:r>
            <a:endParaRPr lang="en-US" sz="1600" i="1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598857" y="679441"/>
            <a:ext cx="1255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/>
              <a:t>N(1520)3/2</a:t>
            </a:r>
            <a:r>
              <a:rPr lang="en-US" sz="1600" b="1" baseline="30000" dirty="0" smtClean="0"/>
              <a:t>-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6550847" y="719836"/>
            <a:ext cx="1255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/>
              <a:t>N(1675)5/2</a:t>
            </a:r>
            <a:r>
              <a:rPr lang="en-US" sz="1600" b="1" baseline="30000" dirty="0" smtClean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969" y="5204390"/>
            <a:ext cx="902535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Almost direct access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q</a:t>
            </a:r>
            <a:r>
              <a:rPr lang="en-US" sz="1400" b="1" dirty="0" smtClean="0">
                <a:solidFill>
                  <a:srgbClr val="FF0000"/>
                </a:solidFill>
              </a:rPr>
              <a:t>uark core from the data on N(1520)3/2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: prospect to explore dressed quark mass function and  </a:t>
            </a:r>
            <a:r>
              <a:rPr lang="en-US" sz="1400" b="1" dirty="0" err="1" smtClean="0">
                <a:solidFill>
                  <a:srgbClr val="FF0000"/>
                </a:solidFill>
              </a:rPr>
              <a:t>qqG</a:t>
            </a:r>
            <a:r>
              <a:rPr lang="en-US" sz="1400" b="1" dirty="0" smtClean="0">
                <a:solidFill>
                  <a:srgbClr val="FF0000"/>
                </a:solidFill>
              </a:rPr>
              <a:t> vertex;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meson-baryon cloud from the data on N(1675)5/2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1400" b="1" dirty="0" smtClean="0">
                <a:solidFill>
                  <a:srgbClr val="0000FF"/>
                </a:solidFill>
              </a:rPr>
              <a:t>: shed light on the transition from confined quarks in </a:t>
            </a:r>
            <a:r>
              <a:rPr lang="en-US" sz="1400" b="1" smtClean="0">
                <a:solidFill>
                  <a:srgbClr val="0000FF"/>
                </a:solidFill>
              </a:rPr>
              <a:t>inner core to </a:t>
            </a:r>
            <a:r>
              <a:rPr lang="en-US" sz="1400" b="1" dirty="0" smtClean="0">
                <a:solidFill>
                  <a:srgbClr val="0000FF"/>
                </a:solidFill>
              </a:rPr>
              <a:t>colorless mesons and baryons in N* exterior 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226593" y="1089470"/>
            <a:ext cx="1467692" cy="2923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3702" y="2570006"/>
            <a:ext cx="11134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Quark core</a:t>
            </a:r>
          </a:p>
          <a:p>
            <a:r>
              <a:rPr lang="en-US" sz="1050" b="1" dirty="0" smtClean="0"/>
              <a:t>dominance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13922" y="3193253"/>
            <a:ext cx="1024244" cy="4154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MB cloud </a:t>
            </a:r>
          </a:p>
          <a:p>
            <a:r>
              <a:rPr lang="en-US" sz="1050" b="1" dirty="0" smtClean="0"/>
              <a:t>dominance</a:t>
            </a:r>
            <a:endParaRPr lang="en-US" sz="1050" b="1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 bwMode="auto">
          <a:xfrm flipV="1">
            <a:off x="6426044" y="2583463"/>
            <a:ext cx="240009" cy="60979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26043" y="1163076"/>
            <a:ext cx="198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CLAS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K.Park</a:t>
            </a:r>
            <a:r>
              <a:rPr lang="en-US" sz="1400" b="1" dirty="0" smtClean="0">
                <a:solidFill>
                  <a:srgbClr val="FF0000"/>
                </a:solidFill>
              </a:rPr>
              <a:t> et al., PR C91,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045203 (2015).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1551171"/>
            <a:ext cx="4754880" cy="47548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201039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 smtClean="0">
                <a:ea typeface="MS PGothic" pitchFamily="34" charset="-128"/>
              </a:rPr>
              <a:t>First Interpretation of the Structure at W~1.7 GeV in 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ea typeface="MS PGothic" pitchFamily="34" charset="-128"/>
              </a:rPr>
              <a:t>+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ea typeface="MS PGothic" pitchFamily="34" charset="-128"/>
              </a:rPr>
              <a:t>-</a:t>
            </a:r>
            <a:r>
              <a:rPr lang="en-US" sz="1800" dirty="0" err="1" smtClean="0">
                <a:ea typeface="MS PGothic" pitchFamily="34" charset="-128"/>
              </a:rPr>
              <a:t>p</a:t>
            </a:r>
            <a:r>
              <a:rPr lang="en-US" sz="1800" dirty="0" smtClean="0">
                <a:ea typeface="MS PGothic" pitchFamily="34" charset="-128"/>
              </a:rPr>
              <a:t> </a:t>
            </a:r>
            <a:r>
              <a:rPr lang="en-US" sz="1800" dirty="0">
                <a:ea typeface="MS PGothic" pitchFamily="34" charset="-128"/>
              </a:rPr>
              <a:t>E</a:t>
            </a:r>
            <a:r>
              <a:rPr lang="en-US" sz="1800" dirty="0" smtClean="0">
                <a:ea typeface="MS PGothic" pitchFamily="34" charset="-128"/>
              </a:rPr>
              <a:t>lectroproduction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32820" y="47630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49688" y="1487637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59287" y="592564"/>
            <a:ext cx="4715586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i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conventional states only, consistent with PDG 02.</a:t>
            </a:r>
            <a:endParaRPr lang="en-US" altLang="en-US" sz="1600" i="1" baseline="30000" dirty="0" smtClean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i="1" baseline="30000" dirty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mplementing 3/2</a:t>
            </a:r>
            <a:r>
              <a:rPr lang="en-US" altLang="en-US" sz="1600" i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1720) candidate or conventional </a:t>
            </a:r>
          </a:p>
          <a:p>
            <a:pPr eaLnBrk="1" hangingPunct="1"/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tates only with different than in PDG 02 N(1720)3/2</a:t>
            </a:r>
            <a:r>
              <a:rPr lang="en-US" altLang="en-US" sz="1600" i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i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1600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en-US" sz="1600" i="1" smtClean="0">
                <a:solidFill>
                  <a:srgbClr val="FF0000"/>
                </a:solidFill>
                <a:latin typeface="Calibri" panose="020F0502020204030204" pitchFamily="34" charset="0"/>
              </a:rPr>
              <a:t> decays. </a:t>
            </a:r>
            <a:endParaRPr lang="en-US" alt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000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z="2000" dirty="0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58000" y="1828800"/>
            <a:ext cx="0" cy="441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49688" y="760395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04" y="592564"/>
            <a:ext cx="351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The JM03 analysis of </a:t>
            </a:r>
            <a:r>
              <a:rPr lang="en-US" sz="1400" b="1" u="sng" dirty="0" smtClean="0">
                <a:solidFill>
                  <a:srgbClr val="000000"/>
                </a:solidFill>
              </a:rPr>
              <a:t>three of nine </a:t>
            </a:r>
            <a:r>
              <a:rPr lang="en-US" sz="1400" b="1" dirty="0" smtClean="0">
                <a:solidFill>
                  <a:srgbClr val="000000"/>
                </a:solidFill>
              </a:rPr>
              <a:t>one-fold differential cross sections (</a:t>
            </a:r>
            <a:r>
              <a:rPr lang="en-US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M.Ripani</a:t>
            </a:r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et al., Phys. Rev. </a:t>
            </a:r>
            <a:r>
              <a:rPr lang="en-US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Lett</a:t>
            </a:r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91, 022002 (2003)).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17007"/>
              </p:ext>
            </p:extLst>
          </p:nvPr>
        </p:nvGraphicFramePr>
        <p:xfrm>
          <a:off x="154604" y="2449197"/>
          <a:ext cx="4362805" cy="1829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241"/>
                <a:gridCol w="982639"/>
                <a:gridCol w="996286"/>
                <a:gridCol w="982639"/>
              </a:tblGrid>
              <a:tr h="6097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tot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 smtClean="0"/>
                        <a:t>)</a:t>
                      </a:r>
                    </a:p>
                    <a:p>
                      <a:r>
                        <a:rPr lang="en-US" sz="1400" b="1" dirty="0" smtClean="0"/>
                        <a:t>%</a:t>
                      </a:r>
                      <a:endParaRPr lang="en-US" sz="1400" b="1" dirty="0"/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 smtClean="0"/>
                        <a:t>p</a:t>
                      </a:r>
                      <a:r>
                        <a:rPr lang="en-US" sz="1400" b="1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%</a:t>
                      </a:r>
                    </a:p>
                  </a:txBody>
                  <a:tcPr marL="91427" marR="91427" marT="45729" marB="45729"/>
                </a:tc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N(1720)3/2</a:t>
                      </a:r>
                      <a:r>
                        <a:rPr lang="en-US" sz="12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decays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fit to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the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CLAS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pp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data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114±19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63±12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33CC"/>
                          </a:solidFill>
                        </a:rPr>
                        <a:t>75±12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33CC"/>
                          </a:solidFill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FF33CC"/>
                          </a:solidFill>
                        </a:rPr>
                        <a:t>BnGa12</a:t>
                      </a:r>
                      <a:r>
                        <a:rPr lang="en-US" sz="1200" b="1" dirty="0" smtClean="0">
                          <a:solidFill>
                            <a:srgbClr val="FF33CC"/>
                          </a:solidFill>
                        </a:rPr>
                        <a:t>)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19±9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/>
                          </a:solidFill>
                        </a:rPr>
                        <a:t>N(1720)3/2</a:t>
                      </a:r>
                      <a:r>
                        <a:rPr lang="en-US" sz="1200" b="1" baseline="30000" dirty="0" smtClean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accent2"/>
                          </a:solidFill>
                        </a:rPr>
                        <a:t>PDG</a:t>
                      </a:r>
                      <a:r>
                        <a:rPr lang="en-US" sz="1200" b="1" baseline="0" dirty="0" smtClean="0">
                          <a:solidFill>
                            <a:schemeClr val="accent2"/>
                          </a:solidFill>
                        </a:rPr>
                        <a:t> 02’</a:t>
                      </a:r>
                      <a:endParaRPr lang="en-US" sz="1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150-300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&lt;20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70-85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6943"/>
              </p:ext>
            </p:extLst>
          </p:nvPr>
        </p:nvGraphicFramePr>
        <p:xfrm>
          <a:off x="154604" y="4756755"/>
          <a:ext cx="4267772" cy="1789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933"/>
                <a:gridCol w="1037255"/>
                <a:gridCol w="950822"/>
                <a:gridCol w="1137762"/>
              </a:tblGrid>
              <a:tr h="539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tot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, </a:t>
                      </a:r>
                      <a:r>
                        <a:rPr lang="en-US" sz="1400" b="1" baseline="0" dirty="0" err="1" smtClean="0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 smtClean="0"/>
                        <a:t>)</a:t>
                      </a:r>
                    </a:p>
                    <a:p>
                      <a:r>
                        <a:rPr lang="en-US" sz="1400" b="1" dirty="0" smtClean="0"/>
                        <a:t>%</a:t>
                      </a:r>
                      <a:endParaRPr lang="en-US" sz="1400" b="1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 smtClean="0"/>
                        <a:t>p</a:t>
                      </a:r>
                      <a:r>
                        <a:rPr lang="en-US" sz="1400" b="1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%</a:t>
                      </a:r>
                    </a:p>
                  </a:txBody>
                  <a:tcPr marT="45729" marB="45729"/>
                </a:tc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3/2</a:t>
                      </a:r>
                      <a:r>
                        <a:rPr lang="en-US" sz="12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(1720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candidate</a:t>
                      </a:r>
                    </a:p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88±17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41±13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17±10.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N1720)3/2</a:t>
                      </a:r>
                      <a:r>
                        <a:rPr lang="en-US" sz="12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conventional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161±31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&lt;20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60-100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437" y="1909820"/>
            <a:ext cx="403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different than in PDG 02’ N(1720)3/2</a:t>
            </a:r>
            <a:r>
              <a:rPr lang="en-US" sz="1400" baseline="30000" dirty="0" smtClean="0">
                <a:solidFill>
                  <a:srgbClr val="000000"/>
                </a:solidFill>
              </a:rPr>
              <a:t>+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pp</a:t>
            </a:r>
            <a:r>
              <a:rPr lang="en-US" sz="1400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hadronic decay widths: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04" y="4206240"/>
            <a:ext cx="422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ew 3/2</a:t>
            </a:r>
            <a:r>
              <a:rPr lang="en-US" sz="1400" baseline="30000" dirty="0" smtClean="0">
                <a:solidFill>
                  <a:srgbClr val="000000"/>
                </a:solidFill>
              </a:rPr>
              <a:t>+</a:t>
            </a:r>
            <a:r>
              <a:rPr lang="en-US" sz="1400" dirty="0" smtClean="0">
                <a:solidFill>
                  <a:srgbClr val="000000"/>
                </a:solidFill>
              </a:rPr>
              <a:t>(1720) state and </a:t>
            </a:r>
            <a:r>
              <a:rPr lang="en-US" sz="1400" dirty="0">
                <a:solidFill>
                  <a:srgbClr val="000000"/>
                </a:solidFill>
              </a:rPr>
              <a:t>consistent with </a:t>
            </a:r>
            <a:r>
              <a:rPr lang="en-US" sz="1400" dirty="0" smtClean="0">
                <a:solidFill>
                  <a:srgbClr val="000000"/>
                </a:solidFill>
              </a:rPr>
              <a:t>PDG 02</a:t>
            </a:r>
            <a:r>
              <a:rPr lang="en-US" sz="1400" dirty="0">
                <a:solidFill>
                  <a:srgbClr val="000000"/>
                </a:solidFill>
              </a:rPr>
              <a:t>’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pp</a:t>
            </a:r>
            <a:r>
              <a:rPr lang="en-US" sz="1400" dirty="0" smtClean="0">
                <a:solidFill>
                  <a:srgbClr val="000000"/>
                </a:solidFill>
              </a:rPr>
              <a:t> hadronic decays of N(1720)3/2</a:t>
            </a:r>
            <a:r>
              <a:rPr lang="en-US" sz="1400" baseline="30000" dirty="0" smtClean="0">
                <a:solidFill>
                  <a:srgbClr val="000000"/>
                </a:solidFill>
              </a:rPr>
              <a:t>+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  <a:endParaRPr lang="en-US" sz="1400" baseline="30000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178" y="1674911"/>
            <a:ext cx="4505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0000"/>
                </a:solidFill>
              </a:rPr>
              <a:t>Two equally successful ways for the data description: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433068" y="6010835"/>
            <a:ext cx="591671" cy="197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1570" y="6054169"/>
            <a:ext cx="803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W, </a:t>
            </a:r>
            <a:r>
              <a:rPr lang="en-US" sz="1400" b="1" dirty="0" err="1" smtClean="0">
                <a:solidFill>
                  <a:srgbClr val="000000"/>
                </a:solidFill>
              </a:rPr>
              <a:t>GeV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245114" y="2150065"/>
            <a:ext cx="10058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600" b="1" dirty="0" err="1" smtClean="0">
                <a:solidFill>
                  <a:srgbClr val="000000"/>
                </a:solidFill>
              </a:rPr>
              <a:t>bn</a:t>
            </a:r>
            <a:r>
              <a:rPr lang="en-US" sz="1600" b="1" dirty="0" smtClean="0">
                <a:solidFill>
                  <a:srgbClr val="000000"/>
                </a:solidFill>
              </a:rPr>
              <a:t>      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0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38554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1600" b="1" kern="0" dirty="0" smtClean="0">
                <a:solidFill>
                  <a:srgbClr val="0000FF"/>
                </a:solidFill>
              </a:rPr>
              <a:t>Resonance </a:t>
            </a:r>
            <a:r>
              <a:rPr lang="en-US" sz="1600" b="1" kern="0" dirty="0" err="1" smtClean="0">
                <a:solidFill>
                  <a:srgbClr val="0000FF"/>
                </a:solidFill>
              </a:rPr>
              <a:t>Photocouplings</a:t>
            </a:r>
            <a:r>
              <a:rPr lang="en-US" sz="1600" b="1" kern="0" dirty="0" smtClean="0">
                <a:solidFill>
                  <a:srgbClr val="0000FF"/>
                </a:solidFill>
              </a:rPr>
              <a:t> from the Preliminary </a:t>
            </a:r>
            <a:r>
              <a:rPr lang="en-US" sz="16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1600" b="1" kern="0" baseline="30000" dirty="0" err="1" smtClean="0">
                <a:solidFill>
                  <a:srgbClr val="0000FF"/>
                </a:solidFill>
              </a:rPr>
              <a:t>+</a:t>
            </a:r>
            <a:r>
              <a:rPr lang="en-US" sz="16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1600" b="1" kern="0" baseline="30000" dirty="0" err="1" smtClean="0">
                <a:solidFill>
                  <a:srgbClr val="0000FF"/>
                </a:solidFill>
              </a:rPr>
              <a:t>-</a:t>
            </a:r>
            <a:r>
              <a:rPr lang="en-US" sz="1600" b="1" kern="0" dirty="0" err="1" smtClean="0">
                <a:solidFill>
                  <a:srgbClr val="0000FF"/>
                </a:solidFill>
              </a:rPr>
              <a:t>p</a:t>
            </a:r>
            <a:r>
              <a:rPr lang="en-US" sz="1600" b="1" kern="0" dirty="0" smtClean="0">
                <a:solidFill>
                  <a:srgbClr val="0000FF"/>
                </a:solidFill>
              </a:rPr>
              <a:t> </a:t>
            </a:r>
            <a:r>
              <a:rPr lang="en-US" sz="1600" b="1" kern="0" dirty="0" err="1" smtClean="0">
                <a:solidFill>
                  <a:srgbClr val="0000FF"/>
                </a:solidFill>
              </a:rPr>
              <a:t>Photoproduction</a:t>
            </a:r>
            <a:r>
              <a:rPr lang="en-US" sz="1600" b="1" kern="0" dirty="0" smtClean="0">
                <a:solidFill>
                  <a:srgbClr val="0000FF"/>
                </a:solidFill>
              </a:rPr>
              <a:t> Cross Sections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587"/>
            <a:ext cx="4097523" cy="4029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391" y="916337"/>
            <a:ext cx="384313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Fit of the CLAS data within the framework of the JM15: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55099"/>
              </p:ext>
            </p:extLst>
          </p:nvPr>
        </p:nvGraphicFramePr>
        <p:xfrm>
          <a:off x="4366510" y="475289"/>
          <a:ext cx="4599360" cy="5052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580"/>
                <a:gridCol w="1459113"/>
                <a:gridCol w="1555667"/>
              </a:tblGrid>
              <a:tr h="4688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</a:t>
                      </a:r>
                      <a:r>
                        <a:rPr lang="en-US" sz="1100" b="1" baseline="-25000" dirty="0" smtClean="0"/>
                        <a:t>1/2</a:t>
                      </a:r>
                      <a:r>
                        <a:rPr lang="en-US" sz="1100" b="1" dirty="0" smtClean="0"/>
                        <a:t>, GeV</a:t>
                      </a:r>
                      <a:r>
                        <a:rPr lang="en-US" sz="1100" b="1" baseline="30000" dirty="0" smtClean="0"/>
                        <a:t>-1/2 </a:t>
                      </a:r>
                      <a:r>
                        <a:rPr lang="en-US" sz="1100" b="1" baseline="0" dirty="0" smtClean="0"/>
                        <a:t>*1000,</a:t>
                      </a:r>
                    </a:p>
                    <a:p>
                      <a:pPr algn="ctr"/>
                      <a:r>
                        <a:rPr lang="en-US" sz="1100" b="1" baseline="0" dirty="0" smtClean="0"/>
                        <a:t>JM15/RPP12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</a:t>
                      </a:r>
                      <a:r>
                        <a:rPr lang="en-US" sz="1100" b="1" baseline="-25000" dirty="0" smtClean="0"/>
                        <a:t>3/2</a:t>
                      </a:r>
                      <a:r>
                        <a:rPr lang="en-US" sz="1100" b="1" dirty="0" smtClean="0"/>
                        <a:t>, GeV</a:t>
                      </a:r>
                      <a:r>
                        <a:rPr lang="en-US" sz="1100" b="1" baseline="30000" dirty="0" smtClean="0"/>
                        <a:t>-1/2 </a:t>
                      </a:r>
                      <a:r>
                        <a:rPr lang="en-US" sz="1100" b="1" baseline="0" dirty="0" smtClean="0"/>
                        <a:t>*1000</a:t>
                      </a:r>
                    </a:p>
                    <a:p>
                      <a:pPr algn="ctr"/>
                      <a:r>
                        <a:rPr lang="en-US" sz="1100" b="1" baseline="0" dirty="0" smtClean="0"/>
                        <a:t>JM15/RPP12</a:t>
                      </a:r>
                      <a:endParaRPr lang="en-US" sz="1100" b="1" baseline="30000" dirty="0" smtClean="0"/>
                    </a:p>
                  </a:txBody>
                  <a:tcPr/>
                </a:tc>
              </a:tr>
              <a:tr h="468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N</a:t>
                      </a:r>
                      <a:r>
                        <a:rPr lang="en-US" sz="1400" b="1" dirty="0" smtClean="0"/>
                        <a:t>(1650)1/2</a:t>
                      </a:r>
                      <a:r>
                        <a:rPr lang="en-US" sz="1400" b="1" baseline="30000" dirty="0" smtClean="0"/>
                        <a:t>-</a:t>
                      </a:r>
                    </a:p>
                  </a:txBody>
                  <a:tcPr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63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 53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±16</a:t>
                      </a:r>
                    </a:p>
                  </a:txBody>
                  <a:tcPr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N(1680)5/2</a:t>
                      </a:r>
                      <a:r>
                        <a:rPr lang="en-US" sz="1400" b="1" baseline="30000" dirty="0" smtClean="0"/>
                        <a:t>+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-29</a:t>
                      </a: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±3</a:t>
                      </a:r>
                    </a:p>
                    <a:p>
                      <a:pPr algn="ctr"/>
                      <a:r>
                        <a:rPr lang="en-US" sz="1200" b="1" dirty="0" smtClean="0"/>
                        <a:t>-15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±14</a:t>
                      </a:r>
                    </a:p>
                    <a:p>
                      <a:pPr algn="ctr"/>
                      <a:r>
                        <a:rPr lang="en-US" sz="1200" b="1" dirty="0" smtClean="0"/>
                        <a:t>133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±12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439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N(1700)3/2</a:t>
                      </a:r>
                      <a:r>
                        <a:rPr lang="en-US" sz="14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-5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-18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30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±22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-2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±24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N’(1720)3/2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40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N/A</a:t>
                      </a:r>
                      <a:endParaRPr lang="en-US" sz="1200" b="1" dirty="0" smtClean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-43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N(1720)3/2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89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   97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±3</a:t>
                      </a:r>
                      <a:r>
                        <a:rPr lang="en-US" sz="1200" b="1" baseline="0" dirty="0" smtClean="0">
                          <a:latin typeface="+mn-lt"/>
                          <a:cs typeface="Arial"/>
                        </a:rPr>
                        <a:t> (*)</a:t>
                      </a:r>
                      <a:endParaRPr lang="en-US" sz="1200" b="1" dirty="0" smtClean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-35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  -39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±3(*)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(1600)3/2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-26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-23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-19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±9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-9±21</a:t>
                      </a:r>
                      <a:endParaRPr lang="en-US" sz="12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(1620)1/2</a:t>
                      </a:r>
                      <a:r>
                        <a:rPr lang="en-US" sz="1400" b="1" baseline="30000" dirty="0" smtClean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33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 27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+mn-lt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(1700)3/2</a:t>
                      </a:r>
                      <a:r>
                        <a:rPr lang="en-US" sz="14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97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104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84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±11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85±22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(1905)5/2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25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26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±11</a:t>
                      </a:r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-57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±10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-45±20</a:t>
                      </a:r>
                      <a:endParaRPr lang="en-US" sz="1200" b="1" dirty="0" smtClean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(1950)7/2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-68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-76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-123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±20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-97±10</a:t>
                      </a:r>
                      <a:endParaRPr lang="en-US" sz="12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6510" y="5527723"/>
            <a:ext cx="373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(*)M. </a:t>
            </a:r>
            <a:r>
              <a:rPr lang="en-US" sz="1200" dirty="0" err="1" smtClean="0"/>
              <a:t>Dugger</a:t>
            </a:r>
            <a:r>
              <a:rPr lang="en-US" sz="1200" dirty="0" smtClean="0"/>
              <a:t> et al.,  Phys. Rev. C76, 025211 (2007).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9110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Consistent results on </a:t>
            </a:r>
            <a:r>
              <a:rPr lang="en-US" sz="1400" b="1" dirty="0" err="1" smtClean="0">
                <a:solidFill>
                  <a:srgbClr val="FF0000"/>
                </a:solidFill>
              </a:rPr>
              <a:t>photocouplings</a:t>
            </a:r>
            <a:r>
              <a:rPr lang="en-US" sz="1400" b="1" dirty="0" smtClean="0">
                <a:solidFill>
                  <a:srgbClr val="FF0000"/>
                </a:solidFill>
              </a:rPr>
              <a:t> of resonances with masses above 1.6 GeV from analyses of N</a:t>
            </a:r>
            <a:r>
              <a:rPr lang="en-US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 </a:t>
            </a:r>
            <a:r>
              <a:rPr lang="en-US" sz="1400" b="1" dirty="0" smtClean="0">
                <a:solidFill>
                  <a:srgbClr val="FF0000"/>
                </a:solidFill>
              </a:rPr>
              <a:t>and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-</a:t>
            </a:r>
            <a:r>
              <a:rPr lang="en-US" sz="1400" b="1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channels demonstrate </a:t>
            </a:r>
            <a:r>
              <a:rPr lang="en-US" sz="1400" b="1" dirty="0">
                <a:solidFill>
                  <a:srgbClr val="FF0000"/>
                </a:solidFill>
              </a:rPr>
              <a:t>reliable extraction of these fundamental quantities. </a:t>
            </a:r>
          </a:p>
        </p:txBody>
      </p:sp>
    </p:spTree>
    <p:extLst>
      <p:ext uri="{BB962C8B-B14F-4D97-AF65-F5344CB8AC3E}">
        <p14:creationId xmlns:p14="http://schemas.microsoft.com/office/powerpoint/2010/main" val="274145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-109027"/>
            <a:ext cx="9111180" cy="685800"/>
          </a:xfrm>
          <a:ln>
            <a:noFill/>
          </a:ln>
        </p:spPr>
        <p:txBody>
          <a:bodyPr/>
          <a:lstStyle/>
          <a:p>
            <a:r>
              <a:rPr lang="en-US" sz="1600" dirty="0" smtClean="0">
                <a:ea typeface="MS PGothic" pitchFamily="34" charset="-128"/>
              </a:rPr>
              <a:t>Further Evidence for the Existence of </a:t>
            </a:r>
            <a:r>
              <a:rPr lang="en-US" sz="1600" dirty="0">
                <a:ea typeface="MS PGothic" pitchFamily="34" charset="-128"/>
              </a:rPr>
              <a:t>the New State  </a:t>
            </a:r>
            <a:r>
              <a:rPr lang="en-US" sz="1600" dirty="0" smtClean="0">
                <a:ea typeface="MS PGothic" pitchFamily="34" charset="-128"/>
              </a:rPr>
              <a:t>N’(1720)3/2</a:t>
            </a:r>
            <a:r>
              <a:rPr lang="en-US" sz="1600" baseline="30000" dirty="0" smtClean="0">
                <a:ea typeface="MS PGothic" pitchFamily="34" charset="-128"/>
              </a:rPr>
              <a:t>+</a:t>
            </a:r>
            <a:r>
              <a:rPr lang="en-US" sz="1600" dirty="0" smtClean="0">
                <a:ea typeface="MS PGothic" pitchFamily="34" charset="-128"/>
              </a:rPr>
              <a:t> </a:t>
            </a:r>
            <a:br>
              <a:rPr lang="en-US" sz="1600" dirty="0" smtClean="0">
                <a:ea typeface="MS PGothic" pitchFamily="34" charset="-128"/>
              </a:rPr>
            </a:br>
            <a:r>
              <a:rPr lang="en-US" sz="1600" dirty="0" smtClean="0">
                <a:ea typeface="MS PGothic" pitchFamily="34" charset="-128"/>
              </a:rPr>
              <a:t>from Combined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</a:t>
            </a:r>
            <a:r>
              <a:rPr lang="en-US" sz="1600" dirty="0" smtClean="0">
                <a:ea typeface="MS PGothic" pitchFamily="34" charset="-128"/>
              </a:rPr>
              <a:t>Analyses in both Photo- and </a:t>
            </a:r>
            <a:r>
              <a:rPr lang="en-US" sz="1600" dirty="0" err="1" smtClean="0">
                <a:ea typeface="MS PGothic" pitchFamily="34" charset="-128"/>
              </a:rPr>
              <a:t>Electroproduction</a:t>
            </a:r>
            <a:endParaRPr lang="en-US" sz="1600" dirty="0" smtClean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2924"/>
              </p:ext>
            </p:extLst>
          </p:nvPr>
        </p:nvGraphicFramePr>
        <p:xfrm>
          <a:off x="112503" y="3987737"/>
          <a:ext cx="4572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BF(</a:t>
                      </a:r>
                      <a:r>
                        <a:rPr lang="en-US" sz="1200" b="1" dirty="0" err="1" smtClean="0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200" b="1" dirty="0" smtClean="0"/>
                        <a:t>), 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BF(</a:t>
                      </a:r>
                      <a:r>
                        <a:rPr lang="en-US" sz="1200" b="1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200" b="1" dirty="0" err="1" smtClean="0">
                          <a:latin typeface="+mn-lt"/>
                        </a:rPr>
                        <a:t>p</a:t>
                      </a:r>
                      <a:r>
                        <a:rPr lang="en-US" sz="1200" b="1" dirty="0" smtClean="0"/>
                        <a:t>),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electroproduction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64-100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&lt;5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photoproduction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14-60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19-69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35" y="3526072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N(1720)3/2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hadronic decays from the CLAS data fit with</a:t>
            </a:r>
          </a:p>
          <a:p>
            <a:pPr algn="ctr"/>
            <a:r>
              <a:rPr lang="en-US" sz="1200" b="1" dirty="0" smtClean="0"/>
              <a:t>conventional resonances  only 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3742" y="5315571"/>
            <a:ext cx="429220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contradictory BF values for N(1720)3/2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</a:rPr>
              <a:t> decays to the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FF0000"/>
                </a:solidFill>
              </a:rPr>
              <a:t> and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final states </a:t>
            </a:r>
            <a:r>
              <a:rPr lang="en-US" sz="1400" b="1" dirty="0">
                <a:solidFill>
                  <a:srgbClr val="FF0000"/>
                </a:solidFill>
              </a:rPr>
              <a:t>deduced from </a:t>
            </a:r>
            <a:r>
              <a:rPr lang="en-US" sz="1400" b="1" dirty="0" smtClean="0">
                <a:solidFill>
                  <a:srgbClr val="FF0000"/>
                </a:solidFill>
              </a:rPr>
              <a:t>photo- </a:t>
            </a:r>
            <a:r>
              <a:rPr lang="en-US" sz="1400" b="1" dirty="0">
                <a:solidFill>
                  <a:srgbClr val="FF0000"/>
                </a:solidFill>
              </a:rPr>
              <a:t>and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data make it impossible to describe the data with 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conventional states only.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843" y="651854"/>
            <a:ext cx="472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Almost the same quality of  the </a:t>
            </a:r>
            <a:r>
              <a:rPr lang="en-US" sz="1200" b="1" dirty="0" err="1" smtClean="0"/>
              <a:t>photoproduction</a:t>
            </a:r>
            <a:r>
              <a:rPr lang="en-US" sz="1200" b="1" dirty="0" smtClean="0"/>
              <a:t> data fit </a:t>
            </a:r>
            <a:r>
              <a:rPr lang="en-US" sz="1200" b="1" dirty="0" smtClean="0"/>
              <a:t>at</a:t>
            </a:r>
          </a:p>
          <a:p>
            <a:r>
              <a:rPr lang="en-US" sz="1200" b="1" dirty="0" smtClean="0"/>
              <a:t>1.66 GeV &lt;W&lt;1.76 GeV and Q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=0, 0,65, 0.95, 1.30 GeV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</a:t>
            </a:r>
            <a:r>
              <a:rPr lang="en-US" sz="1200" b="1" dirty="0" smtClean="0"/>
              <a:t> </a:t>
            </a:r>
            <a:r>
              <a:rPr lang="en-US" sz="1200" b="1" dirty="0" smtClean="0"/>
              <a:t>was achieved with and without  N’(1720)3/2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new states</a:t>
            </a:r>
            <a:endParaRPr lang="en-US" sz="12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41220"/>
              </p:ext>
            </p:extLst>
          </p:nvPr>
        </p:nvGraphicFramePr>
        <p:xfrm>
          <a:off x="5033355" y="2504128"/>
          <a:ext cx="391690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5"/>
                <a:gridCol w="1146412"/>
                <a:gridCol w="1160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Resonance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1" dirty="0" smtClean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1" dirty="0" err="1" smtClean="0">
                          <a:latin typeface="+mn-lt"/>
                        </a:rPr>
                        <a:t>p</a:t>
                      </a:r>
                      <a:r>
                        <a:rPr lang="en-US" sz="1400" b="1" dirty="0" smtClean="0"/>
                        <a:t>),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N’(1720)3/2</a:t>
                      </a:r>
                      <a:r>
                        <a:rPr lang="en-US" sz="1200" b="1" baseline="30000" dirty="0" smtClean="0"/>
                        <a:t>+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47-64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46-62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3-10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N(1720)3/2</a:t>
                      </a:r>
                      <a:r>
                        <a:rPr lang="en-US" sz="1200" b="1" baseline="30000" dirty="0" smtClean="0"/>
                        <a:t>+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39-55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38-53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23-49</a:t>
                      </a:r>
                    </a:p>
                    <a:p>
                      <a:pPr algn="ctr"/>
                      <a:r>
                        <a:rPr lang="en-US" sz="1200" b="1" dirty="0" smtClean="0"/>
                        <a:t>31-46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dirty="0" smtClean="0"/>
                        <a:t>(1700)3/2</a:t>
                      </a:r>
                      <a:r>
                        <a:rPr lang="en-US" sz="1200" b="1" baseline="30000" dirty="0" smtClean="0"/>
                        <a:t>-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77-95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78-93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baseline="0" dirty="0" smtClean="0"/>
                        <a:t>   </a:t>
                      </a:r>
                      <a:r>
                        <a:rPr lang="en-US" sz="1200" b="1" dirty="0" smtClean="0"/>
                        <a:t>3-5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   3</a:t>
                      </a:r>
                      <a:r>
                        <a:rPr lang="en-US" sz="1200" b="1" dirty="0" smtClean="0"/>
                        <a:t>-6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5946" y="1894265"/>
            <a:ext cx="497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N* hadronic decays from the data fit that  </a:t>
            </a:r>
          </a:p>
          <a:p>
            <a:pPr algn="ctr"/>
            <a:r>
              <a:rPr lang="en-US" sz="1200" b="1" dirty="0" smtClean="0"/>
              <a:t>incorporates the new N’(1720)3/2</a:t>
            </a:r>
            <a:r>
              <a:rPr lang="en-US" sz="1200" b="1" baseline="30000" dirty="0" smtClean="0"/>
              <a:t>+</a:t>
            </a:r>
            <a:r>
              <a:rPr lang="en-US" sz="1200" b="1" dirty="0" smtClean="0"/>
              <a:t> state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0987" y="4917090"/>
            <a:ext cx="4137671" cy="16004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Successful description of </a:t>
            </a:r>
            <a:r>
              <a:rPr lang="en-US" sz="1400" b="1" dirty="0" err="1" smtClean="0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3333FF"/>
                </a:solidFill>
              </a:rPr>
              <a:t>+</a:t>
            </a:r>
            <a:r>
              <a:rPr lang="en-US" sz="1400" b="1" dirty="0" err="1" smtClean="0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3333FF"/>
                </a:solidFill>
              </a:rPr>
              <a:t>-</a:t>
            </a:r>
            <a:r>
              <a:rPr lang="en-US" sz="1400" b="1" dirty="0" err="1" smtClean="0">
                <a:solidFill>
                  <a:srgbClr val="3333FF"/>
                </a:solidFill>
              </a:rPr>
              <a:t>p</a:t>
            </a:r>
            <a:r>
              <a:rPr lang="en-US" sz="1400" b="1" dirty="0" smtClean="0">
                <a:solidFill>
                  <a:srgbClr val="3333FF"/>
                </a:solidFill>
              </a:rPr>
              <a:t> photo- and </a:t>
            </a:r>
          </a:p>
          <a:p>
            <a:r>
              <a:rPr lang="en-US" sz="1400" b="1" dirty="0" err="1" smtClean="0">
                <a:solidFill>
                  <a:srgbClr val="3333FF"/>
                </a:solidFill>
              </a:rPr>
              <a:t>electroproduction</a:t>
            </a:r>
            <a:r>
              <a:rPr lang="en-US" sz="1400" b="1" dirty="0" smtClean="0">
                <a:solidFill>
                  <a:srgbClr val="3333FF"/>
                </a:solidFill>
              </a:rPr>
              <a:t> </a:t>
            </a:r>
            <a:r>
              <a:rPr lang="en-US" sz="1400" b="1" dirty="0">
                <a:solidFill>
                  <a:srgbClr val="3333FF"/>
                </a:solidFill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</a:rPr>
              <a:t>data achieved by </a:t>
            </a:r>
          </a:p>
          <a:p>
            <a:r>
              <a:rPr lang="en-US" sz="1400" b="1" dirty="0" smtClean="0">
                <a:solidFill>
                  <a:srgbClr val="3333FF"/>
                </a:solidFill>
              </a:rPr>
              <a:t>implementing new  N’(1720)3/2</a:t>
            </a:r>
            <a:r>
              <a:rPr lang="en-US" sz="1400" b="1" baseline="30000" dirty="0" smtClean="0">
                <a:solidFill>
                  <a:srgbClr val="3333FF"/>
                </a:solidFill>
              </a:rPr>
              <a:t>+</a:t>
            </a:r>
            <a:r>
              <a:rPr lang="en-US" sz="1400" b="1" dirty="0" smtClean="0">
                <a:solidFill>
                  <a:srgbClr val="3333FF"/>
                </a:solidFill>
              </a:rPr>
              <a:t> state </a:t>
            </a:r>
            <a:r>
              <a:rPr lang="en-US" sz="1400" b="1" dirty="0">
                <a:solidFill>
                  <a:srgbClr val="3333FF"/>
                </a:solidFill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</a:rPr>
              <a:t>with </a:t>
            </a:r>
          </a:p>
          <a:p>
            <a:r>
              <a:rPr lang="en-US" sz="1400" b="1" dirty="0" smtClean="0">
                <a:solidFill>
                  <a:srgbClr val="3333FF"/>
                </a:solidFill>
              </a:rPr>
              <a:t>Q</a:t>
            </a:r>
            <a:r>
              <a:rPr lang="en-US" sz="14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400" b="1" dirty="0" smtClean="0">
                <a:solidFill>
                  <a:srgbClr val="3333FF"/>
                </a:solidFill>
              </a:rPr>
              <a:t>-independent hadronic  decay widths of </a:t>
            </a:r>
          </a:p>
          <a:p>
            <a:r>
              <a:rPr lang="en-US" sz="1400" b="1" dirty="0">
                <a:solidFill>
                  <a:srgbClr val="3333FF"/>
                </a:solidFill>
              </a:rPr>
              <a:t>a</a:t>
            </a:r>
            <a:r>
              <a:rPr lang="en-US" sz="1400" b="1" dirty="0" smtClean="0">
                <a:solidFill>
                  <a:srgbClr val="3333FF"/>
                </a:solidFill>
              </a:rPr>
              <a:t>ll resonances contributing at W~1.7 GeV </a:t>
            </a:r>
          </a:p>
          <a:p>
            <a:r>
              <a:rPr lang="en-US" sz="1400" b="1" u="sng" dirty="0" smtClean="0">
                <a:solidFill>
                  <a:srgbClr val="3333FF"/>
                </a:solidFill>
              </a:rPr>
              <a:t>provides strong evidence  for the existence of </a:t>
            </a:r>
          </a:p>
          <a:p>
            <a:r>
              <a:rPr lang="en-US" sz="1400" b="1" u="sng" dirty="0" smtClean="0">
                <a:solidFill>
                  <a:srgbClr val="3333FF"/>
                </a:solidFill>
              </a:rPr>
              <a:t>new N’(1720)3/2</a:t>
            </a:r>
            <a:r>
              <a:rPr lang="en-US" sz="1400" b="1" u="sng" baseline="30000" dirty="0" smtClean="0">
                <a:solidFill>
                  <a:srgbClr val="3333FF"/>
                </a:solidFill>
              </a:rPr>
              <a:t>+ </a:t>
            </a:r>
            <a:r>
              <a:rPr lang="en-US" sz="1400" b="1" u="sng" dirty="0" smtClean="0">
                <a:solidFill>
                  <a:srgbClr val="3333FF"/>
                </a:solidFill>
              </a:rPr>
              <a:t>state. </a:t>
            </a:r>
            <a:endParaRPr lang="en-US" sz="1400" b="1" u="sng" dirty="0">
              <a:solidFill>
                <a:srgbClr val="3333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565083"/>
            <a:ext cx="3366052" cy="29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0" y="701039"/>
            <a:ext cx="2967881" cy="296788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820" y="-148978"/>
            <a:ext cx="911118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1800" kern="0" dirty="0" smtClean="0">
                <a:ea typeface="MS PGothic" pitchFamily="34" charset="-128"/>
              </a:rPr>
              <a:t>The Parameters of N’(1720)3/2</a:t>
            </a:r>
            <a:r>
              <a:rPr lang="en-US" sz="1800" kern="0" baseline="30000" dirty="0" smtClean="0">
                <a:ea typeface="MS PGothic" pitchFamily="34" charset="-128"/>
              </a:rPr>
              <a:t>+</a:t>
            </a:r>
            <a:r>
              <a:rPr lang="en-US" sz="1800" kern="0" dirty="0" smtClean="0">
                <a:ea typeface="MS PGothic" pitchFamily="34" charset="-128"/>
              </a:rPr>
              <a:t> New State from the CLAS Data Fit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49230" y="3896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0" y="668246"/>
            <a:ext cx="2918628" cy="2918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40" y="668246"/>
            <a:ext cx="3090922" cy="30909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327566" y="3941970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29808" y="3849895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734" y="4450015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14" name="Straight Connector 16"/>
          <p:cNvCxnSpPr>
            <a:cxnSpLocks noChangeShapeType="1"/>
          </p:cNvCxnSpPr>
          <p:nvPr/>
        </p:nvCxnSpPr>
        <p:spPr bwMode="auto">
          <a:xfrm rot="5400000">
            <a:off x="302131" y="4589441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814788" y="376118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N’(1720)3/2</a:t>
            </a:r>
            <a:r>
              <a:rPr lang="en-US" sz="1400" b="1" baseline="30000" dirty="0" smtClean="0">
                <a:solidFill>
                  <a:srgbClr val="3333FF"/>
                </a:solidFill>
              </a:rPr>
              <a:t>+</a:t>
            </a:r>
            <a:endParaRPr lang="en-US" sz="1400" b="1" baseline="300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526" y="440242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N(1720)3/2</a:t>
            </a:r>
            <a:r>
              <a:rPr lang="en-US" sz="1400" b="1" baseline="30000" dirty="0" smtClean="0"/>
              <a:t>+</a:t>
            </a:r>
            <a:endParaRPr lang="en-US" sz="14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6101" y="498969"/>
            <a:ext cx="84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photo-/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of N’(1720)3/2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and conventional N(1720)3/2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states: </a:t>
            </a:r>
            <a:endParaRPr lang="en-US" sz="16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78852"/>
              </p:ext>
            </p:extLst>
          </p:nvPr>
        </p:nvGraphicFramePr>
        <p:xfrm>
          <a:off x="3059639" y="4104268"/>
          <a:ext cx="5645424" cy="111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808"/>
                <a:gridCol w="1881808"/>
                <a:gridCol w="1881808"/>
              </a:tblGrid>
              <a:tr h="37349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Resonance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Mass, GeV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width,</a:t>
                      </a:r>
                      <a:r>
                        <a:rPr lang="en-US" sz="1600" b="1" baseline="0" dirty="0" smtClean="0"/>
                        <a:t> MeV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N’(1720)3/2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+</a:t>
                      </a:r>
                      <a:endParaRPr lang="en-US" sz="1600" b="1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b="1" dirty="0" smtClean="0"/>
                        <a:t>1.715-1.735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N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(1720)3/2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1.743-1.753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±8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4220" y="5538849"/>
            <a:ext cx="896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N’(1720)3/2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is the only candidate state for which the results on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-evolution of transition </a:t>
            </a:r>
          </a:p>
          <a:p>
            <a:r>
              <a:rPr lang="en-US" sz="1600" b="1" dirty="0" err="1"/>
              <a:t>e</a:t>
            </a:r>
            <a:r>
              <a:rPr lang="en-US" sz="1600" b="1" dirty="0" err="1" smtClean="0"/>
              <a:t>lectrocouplings</a:t>
            </a:r>
            <a:r>
              <a:rPr lang="en-US" sz="1600" b="1" dirty="0" smtClean="0"/>
              <a:t> have become available offering the insight to the structure of the new </a:t>
            </a:r>
          </a:p>
          <a:p>
            <a:r>
              <a:rPr lang="en-US" sz="1600" b="1" dirty="0"/>
              <a:t>b</a:t>
            </a:r>
            <a:r>
              <a:rPr lang="en-US" sz="1600" b="1" dirty="0" smtClean="0"/>
              <a:t>aryon state.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872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r>
              <a:rPr lang="en-US" sz="2000" dirty="0" smtClean="0"/>
              <a:t>Major Directions in the Studies of N*-Spectrum and Structure with CLAS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-4" y="755225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-4" y="893715"/>
            <a:ext cx="9144001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800" b="1" dirty="0" smtClean="0">
                <a:solidFill>
                  <a:schemeClr val="accent2"/>
                </a:solidFill>
              </a:rPr>
              <a:t>The experimental </a:t>
            </a:r>
            <a:r>
              <a:rPr lang="en-US" sz="1800" b="1" dirty="0">
                <a:solidFill>
                  <a:schemeClr val="accent2"/>
                </a:solidFill>
              </a:rPr>
              <a:t>program </a:t>
            </a:r>
            <a:r>
              <a:rPr lang="en-US" sz="1800" b="1" dirty="0" smtClean="0">
                <a:solidFill>
                  <a:schemeClr val="accent2"/>
                </a:solidFill>
              </a:rPr>
              <a:t>on the studies of N* spectrum/structure in exclusive meson photo-/electroproduction with CLAS  seeks </a:t>
            </a:r>
            <a:r>
              <a:rPr lang="en-US" sz="1800" b="1" dirty="0">
                <a:solidFill>
                  <a:schemeClr val="accent2"/>
                </a:solidFill>
              </a:rPr>
              <a:t>to </a:t>
            </a:r>
            <a:r>
              <a:rPr lang="en-US" sz="1800" b="1" dirty="0" smtClean="0">
                <a:solidFill>
                  <a:schemeClr val="accent2"/>
                </a:solidFill>
              </a:rPr>
              <a:t>determine:</a:t>
            </a:r>
          </a:p>
          <a:p>
            <a:pPr algn="just" eaLnBrk="0" hangingPunct="0"/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endParaRPr lang="en-US" sz="1800" dirty="0">
              <a:solidFill>
                <a:schemeClr val="accent2"/>
              </a:solidFill>
            </a:endParaRPr>
          </a:p>
          <a:p>
            <a:pPr algn="just" eaLnBrk="0" hangingPunct="0"/>
            <a:endParaRPr lang="en-US" sz="900" dirty="0">
              <a:solidFill>
                <a:schemeClr val="accent2"/>
              </a:solidFill>
            </a:endParaRPr>
          </a:p>
          <a:p>
            <a:pPr marL="739775" lvl="1" indent="-342900" eaLnBrk="0" hangingPunct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/>
              <a:t>* </a:t>
            </a:r>
            <a:r>
              <a:rPr lang="en-US" sz="1800" dirty="0" smtClean="0"/>
              <a:t> electrocouplings </a:t>
            </a:r>
            <a:r>
              <a:rPr lang="en-US" sz="1800" dirty="0"/>
              <a:t>at photon </a:t>
            </a:r>
            <a:r>
              <a:rPr lang="en-US" sz="1800" dirty="0" err="1"/>
              <a:t>virtualities</a:t>
            </a:r>
            <a:r>
              <a:rPr lang="en-US" sz="1800" dirty="0" smtClean="0"/>
              <a:t> up to 5.0 GeV</a:t>
            </a:r>
            <a:r>
              <a:rPr lang="en-US" sz="1800" b="1" baseline="30000" dirty="0" smtClean="0"/>
              <a:t>2 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most of the excited proton states</a:t>
            </a:r>
            <a:r>
              <a:rPr lang="en-US" sz="1800" dirty="0" smtClean="0"/>
              <a:t> through analyzing major meson electroproduction </a:t>
            </a:r>
            <a:r>
              <a:rPr lang="en-US" sz="1800" dirty="0"/>
              <a:t>channels </a:t>
            </a:r>
            <a:endParaRPr lang="en-US" sz="1800" dirty="0" smtClean="0"/>
          </a:p>
          <a:p>
            <a:pPr marL="739775" lvl="1" indent="-342900" eaLnBrk="0" hangingPunct="0">
              <a:buFont typeface="Arial" pitchFamily="34" charset="0"/>
              <a:buChar char="•"/>
            </a:pPr>
            <a:r>
              <a:rPr lang="en-US" sz="1800" dirty="0"/>
              <a:t>e</a:t>
            </a:r>
            <a:r>
              <a:rPr lang="en-US" sz="1800" dirty="0" smtClean="0"/>
              <a:t>xtend knowledge on N*-spectrum </a:t>
            </a:r>
            <a:r>
              <a:rPr lang="en-US" sz="1800" dirty="0"/>
              <a:t>and on resonance hadronic </a:t>
            </a:r>
            <a:r>
              <a:rPr lang="en-US" sz="1800" dirty="0" smtClean="0"/>
              <a:t>decays from the data for photo- and electroproduction</a:t>
            </a:r>
            <a:r>
              <a:rPr lang="en-US" sz="1800" dirty="0"/>
              <a:t> reactions with multiple mesons in the final state</a:t>
            </a:r>
            <a:r>
              <a:rPr lang="en-US" sz="1800" dirty="0" smtClean="0"/>
              <a:t>.</a:t>
            </a:r>
            <a:endParaRPr lang="en-US" sz="1800" dirty="0"/>
          </a:p>
          <a:p>
            <a:pPr marL="396875" lvl="1" eaLnBrk="0" hangingPunct="0"/>
            <a:endParaRPr lang="en-US" sz="1400" dirty="0"/>
          </a:p>
          <a:p>
            <a:pPr eaLnBrk="0" hangingPunct="0"/>
            <a:r>
              <a:rPr lang="en-US" sz="1800" b="1" dirty="0" smtClean="0">
                <a:solidFill>
                  <a:schemeClr val="accent2"/>
                </a:solidFill>
              </a:rPr>
              <a:t>A unique source of information on different manifestations of the non-perturbative strong interaction in generating different excited nucleon states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as relativistic bound systems of quarks and gluons.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R</a:t>
            </a:r>
            <a:r>
              <a:rPr lang="en-US" sz="2000" b="1" u="sng" dirty="0" smtClean="0">
                <a:solidFill>
                  <a:srgbClr val="FF0000"/>
                </a:solidFill>
              </a:rPr>
              <a:t>eview papers: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</a:rPr>
              <a:t>V.D.Burkert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Progr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67, 1 (2012). 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et al., Int. J. Mod. Phys. E22, 133015 (2013).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I.C. </a:t>
            </a:r>
            <a:r>
              <a:rPr lang="en-US" sz="1800" b="1" dirty="0" err="1" smtClean="0">
                <a:solidFill>
                  <a:srgbClr val="FF0000"/>
                </a:solidFill>
              </a:rPr>
              <a:t>Cloët</a:t>
            </a:r>
            <a:r>
              <a:rPr lang="en-US" sz="1800" b="1" dirty="0" smtClean="0">
                <a:solidFill>
                  <a:srgbClr val="FF0000"/>
                </a:solidFill>
              </a:rPr>
              <a:t> and C.D. Roberts, </a:t>
            </a:r>
            <a:r>
              <a:rPr lang="en-US" sz="1800" b="1" dirty="0" err="1" smtClean="0">
                <a:solidFill>
                  <a:srgbClr val="FF0000"/>
                </a:solidFill>
              </a:rPr>
              <a:t>Prog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77, 1 (2014).</a:t>
            </a:r>
          </a:p>
          <a:p>
            <a:pPr eaLnBrk="0" hangingPunct="0"/>
            <a:endParaRPr lang="en-US" sz="1800" b="1" dirty="0" smtClean="0">
              <a:solidFill>
                <a:schemeClr val="accent2"/>
              </a:solidFill>
            </a:endParaRPr>
          </a:p>
          <a:p>
            <a:pPr eaLnBrk="0" hangingPunct="0"/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endParaRPr lang="en-US" sz="2000" b="1" dirty="0">
              <a:solidFill>
                <a:srgbClr val="FF0000"/>
              </a:solidFill>
            </a:endParaRPr>
          </a:p>
          <a:p>
            <a:pPr eaLnBrk="0" hangingPunct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883478"/>
            <a:ext cx="9144000" cy="1490870"/>
          </a:xfrm>
          <a:prstGeom prst="rect">
            <a:avLst/>
          </a:prstGeom>
          <a:solidFill>
            <a:srgbClr val="E3E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N*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695" y="1104355"/>
            <a:ext cx="4505740" cy="1078992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E12-09-003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Nucleon Resonance Studies with CLAS12</a:t>
            </a:r>
          </a:p>
          <a:p>
            <a:pPr algn="ctr"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Burkert, Mokeev, Stoler, Joo, Gothe, Cole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391" y="1108674"/>
            <a:ext cx="3854173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E12-06-108A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KY Electroproduction with CLAS12</a:t>
            </a:r>
          </a:p>
          <a:p>
            <a:pPr algn="ctr"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Carman, Mokeev, Gothe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83" y="2498846"/>
            <a:ext cx="8310303" cy="111567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Measure exclusive electroproduction cross sections from an unpolarized proton target with polarized electron beam for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, KY: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  <a:p>
            <a:pPr lvl="1"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b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11 GeV,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3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  <a:sym typeface="Wingdings"/>
              </a:rPr>
              <a:t>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12 GeV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, W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  <a:sym typeface="Wingdings"/>
              </a:rPr>
              <a:t>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3.0 GeV, cos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m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* = [-1:1]</a:t>
            </a:r>
            <a:endParaRPr lang="en-US" sz="1800" b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Picture 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613190"/>
            <a:ext cx="203200" cy="203200"/>
          </a:xfrm>
          <a:prstGeom prst="rect">
            <a:avLst/>
          </a:prstGeom>
        </p:spPr>
      </p:pic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0" y="3839460"/>
            <a:ext cx="203200" cy="20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74849" y="4308434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1479" y="3724878"/>
            <a:ext cx="839017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Key Motivations:</a:t>
            </a:r>
          </a:p>
          <a:p>
            <a:pPr indent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Study spectrum and structure of all prominent N* states vs. 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up to 12 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.</a:t>
            </a:r>
          </a:p>
          <a:p>
            <a:pPr marL="171450" indent="4763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A unique opportunity to explore the nature of confinement that is responsible for &gt;98% of resonance masses and the emergence of N* states from QCD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KY data complement the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data as independent information for high-mass states inaccessible with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final states</a:t>
            </a:r>
          </a:p>
          <a:p>
            <a:pPr marL="176213">
              <a:spcBef>
                <a:spcPts val="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Urgent need: Develop reaction models to extract electrocouplings that incorporate the transition from M-B to q-G degrees of freedom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5488" y="5383850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47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4" y="223837"/>
            <a:ext cx="7762875" cy="458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0" y="4807603"/>
            <a:ext cx="7629525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0389" y="210390"/>
            <a:ext cx="1846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Contact person:</a:t>
            </a:r>
          </a:p>
          <a:p>
            <a:r>
              <a:rPr lang="en-US" sz="1600" b="1" dirty="0" smtClean="0"/>
              <a:t>Volker D. </a:t>
            </a:r>
            <a:r>
              <a:rPr lang="en-US" sz="1600" b="1" dirty="0" err="1" smtClean="0"/>
              <a:t>Burkert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618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00" y="-287543"/>
            <a:ext cx="9217024" cy="976312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Conclusions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7937" y="35626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389226"/>
            <a:ext cx="89573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High </a:t>
            </a:r>
            <a:r>
              <a:rPr lang="en-US" sz="1600" b="1" dirty="0"/>
              <a:t>quality meson electroproduction data from </a:t>
            </a:r>
            <a:r>
              <a:rPr lang="en-US" sz="1600" b="1" dirty="0" smtClean="0"/>
              <a:t>CLAS allowed </a:t>
            </a:r>
            <a:r>
              <a:rPr lang="en-US" sz="1600" b="1" dirty="0"/>
              <a:t>us </a:t>
            </a:r>
            <a:r>
              <a:rPr lang="en-US" sz="1600" b="1" dirty="0" smtClean="0"/>
              <a:t>to </a:t>
            </a:r>
            <a:r>
              <a:rPr lang="en-US" sz="1600" b="1" dirty="0"/>
              <a:t>determine</a:t>
            </a:r>
            <a:r>
              <a:rPr lang="en-US" sz="1600" b="1" dirty="0" smtClean="0"/>
              <a:t> the </a:t>
            </a:r>
          </a:p>
          <a:p>
            <a:pPr algn="just"/>
            <a:r>
              <a:rPr lang="en-US" sz="1600" b="1" dirty="0" smtClean="0"/>
              <a:t>     electrocouplings of most well-established resonances in mass range up to 1.8 GeV  </a:t>
            </a:r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from analyses of 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/>
              <a:t>n</a:t>
            </a:r>
            <a:r>
              <a:rPr lang="en-US" sz="1600" b="1" dirty="0" smtClean="0"/>
              <a:t>, </a:t>
            </a:r>
            <a:r>
              <a:rPr lang="en-US" sz="1600" b="1" dirty="0" smtClean="0">
                <a:latin typeface="Symbol" panose="05050102010706020507" pitchFamily="18" charset="2"/>
              </a:rPr>
              <a:t>p</a:t>
            </a:r>
            <a:r>
              <a:rPr lang="en-US" sz="1600" b="1" baseline="30000" dirty="0" smtClean="0"/>
              <a:t>0</a:t>
            </a:r>
            <a:r>
              <a:rPr lang="en-US" sz="1600" b="1" dirty="0" smtClean="0"/>
              <a:t>p, </a:t>
            </a:r>
            <a:r>
              <a:rPr lang="en-US" sz="1600" b="1" dirty="0" smtClean="0">
                <a:latin typeface="Symbol" panose="05050102010706020507" pitchFamily="18" charset="2"/>
              </a:rPr>
              <a:t>h</a:t>
            </a:r>
            <a:r>
              <a:rPr lang="en-US" sz="1600" b="1" dirty="0" smtClean="0"/>
              <a:t>p and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/>
              <a:t>electroproduction </a:t>
            </a:r>
            <a:r>
              <a:rPr lang="en-US" sz="1600" b="1" dirty="0" smtClean="0"/>
              <a:t>channels. </a:t>
            </a:r>
            <a:r>
              <a:rPr lang="en-US" sz="1600" b="1" dirty="0"/>
              <a:t>Consistent</a:t>
            </a:r>
            <a:r>
              <a:rPr lang="en-US" sz="1600" b="1" dirty="0" smtClean="0"/>
              <a:t> electro-  </a:t>
            </a:r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coupling values </a:t>
            </a:r>
            <a:r>
              <a:rPr lang="en-US" sz="1600" b="1" dirty="0"/>
              <a:t>for the  </a:t>
            </a:r>
            <a:r>
              <a:rPr lang="en-US" sz="1600" b="1" dirty="0" smtClean="0"/>
              <a:t>transitions to N(1440)1/2</a:t>
            </a:r>
            <a:r>
              <a:rPr lang="en-US" sz="1600" b="1" baseline="30000" dirty="0"/>
              <a:t>+</a:t>
            </a:r>
            <a:r>
              <a:rPr lang="en-US" sz="1600" b="1" dirty="0"/>
              <a:t> </a:t>
            </a:r>
            <a:r>
              <a:rPr lang="en-US" sz="1600" b="1" dirty="0" smtClean="0"/>
              <a:t>and N(1520)3/2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 states obtained 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independently from </a:t>
            </a:r>
            <a:r>
              <a:rPr lang="en-US" sz="1600" b="1" dirty="0">
                <a:latin typeface="+mn-lt"/>
              </a:rPr>
              <a:t>N</a:t>
            </a:r>
            <a:r>
              <a:rPr lang="en-US" sz="1600" b="1" dirty="0" smtClean="0">
                <a:latin typeface="Symbol" panose="05050102010706020507" pitchFamily="18" charset="2"/>
              </a:rPr>
              <a:t>p</a:t>
            </a:r>
            <a:r>
              <a:rPr lang="en-US" sz="1600" b="1" dirty="0" smtClean="0"/>
              <a:t>/</a:t>
            </a:r>
            <a:r>
              <a:rPr lang="en-US" sz="1600" b="1" dirty="0" err="1" smtClean="0">
                <a:latin typeface="+mn-lt"/>
              </a:rPr>
              <a:t>N</a:t>
            </a:r>
            <a:r>
              <a:rPr lang="en-US" sz="1600" b="1" dirty="0" err="1" smtClean="0">
                <a:latin typeface="Symbol" panose="05050102010706020507" pitchFamily="18" charset="2"/>
              </a:rPr>
              <a:t>pp</a:t>
            </a:r>
            <a:r>
              <a:rPr lang="en-US" sz="1600" b="1" dirty="0" smtClean="0"/>
              <a:t> exclusive channels demonstrated capabilities of the </a:t>
            </a:r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developed reaction models for reliable extraction of N*-parameters. </a:t>
            </a:r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To </a:t>
            </a:r>
            <a:r>
              <a:rPr lang="en-US" sz="1600" b="1" dirty="0"/>
              <a:t>describe both the </a:t>
            </a:r>
            <a:r>
              <a:rPr lang="en-US" sz="1600" b="1" dirty="0" err="1">
                <a:latin typeface="Symbol" charset="2"/>
                <a:cs typeface="Symbol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charset="2"/>
                <a:cs typeface="Symbol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 photo- and electroproduction data demands</a:t>
            </a:r>
            <a:r>
              <a:rPr lang="en-US" sz="1600" b="1" dirty="0" smtClean="0"/>
              <a:t> including the  new baryon </a:t>
            </a:r>
            <a:r>
              <a:rPr lang="en-US" sz="1600" b="1" dirty="0"/>
              <a:t>state N’(1720)3/2</a:t>
            </a:r>
            <a:r>
              <a:rPr lang="en-US" sz="1600" b="1" baseline="30000" dirty="0"/>
              <a:t>+</a:t>
            </a:r>
            <a:r>
              <a:rPr lang="en-US" sz="1600" b="1" dirty="0"/>
              <a:t>. </a:t>
            </a:r>
            <a:r>
              <a:rPr lang="en-US" sz="1600" b="1" dirty="0" smtClean="0"/>
              <a:t>Successful </a:t>
            </a:r>
            <a:r>
              <a:rPr lang="en-US" sz="1600" b="1" dirty="0"/>
              <a:t>description of these data with</a:t>
            </a:r>
            <a:r>
              <a:rPr lang="en-US" sz="1600" b="1" dirty="0" smtClean="0"/>
              <a:t>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-independent hadronic </a:t>
            </a:r>
            <a:r>
              <a:rPr lang="en-US" sz="1600" b="1" dirty="0"/>
              <a:t>decay widths to the </a:t>
            </a:r>
            <a:r>
              <a:rPr lang="en-US" sz="1600" b="1" dirty="0" err="1">
                <a:latin typeface="Symbol" charset="2"/>
                <a:cs typeface="Symbol" charset="2"/>
              </a:rPr>
              <a:t>pD</a:t>
            </a:r>
            <a:r>
              <a:rPr lang="en-US" sz="1600" b="1" dirty="0"/>
              <a:t> and </a:t>
            </a:r>
            <a:r>
              <a:rPr lang="en-US" sz="1600" b="1" dirty="0" err="1">
                <a:latin typeface="Symbol" charset="2"/>
                <a:cs typeface="Symbol" charset="2"/>
              </a:rPr>
              <a:t>r</a:t>
            </a:r>
            <a:r>
              <a:rPr lang="en-US" sz="1600" b="1" dirty="0" err="1"/>
              <a:t>p</a:t>
            </a:r>
            <a:r>
              <a:rPr lang="en-US" sz="1600" b="1" dirty="0"/>
              <a:t> final states of all contributing </a:t>
            </a:r>
            <a:r>
              <a:rPr lang="en-US" sz="1600" b="1" dirty="0" smtClean="0"/>
              <a:t>resonances </a:t>
            </a:r>
            <a:r>
              <a:rPr lang="en-US" sz="1600" b="1" u="sng" dirty="0" smtClean="0"/>
              <a:t>provides </a:t>
            </a:r>
            <a:r>
              <a:rPr lang="en-US" sz="1600" b="1" u="sng" dirty="0"/>
              <a:t>strong evidence for the existence of N’(1720)3/2</a:t>
            </a:r>
            <a:r>
              <a:rPr lang="en-US" sz="1600" b="1" u="sng" baseline="30000" dirty="0"/>
              <a:t>+</a:t>
            </a:r>
            <a:r>
              <a:rPr lang="en-US" sz="1600" b="1" u="sng" dirty="0"/>
              <a:t> new baryon </a:t>
            </a:r>
            <a:r>
              <a:rPr lang="en-US" sz="1600" b="1" u="sng" dirty="0" smtClean="0"/>
              <a:t>state.</a:t>
            </a:r>
            <a:r>
              <a:rPr lang="en-US" sz="1600" b="1" dirty="0" smtClean="0"/>
              <a:t> </a:t>
            </a:r>
          </a:p>
          <a:p>
            <a:pPr algn="just"/>
            <a:endParaRPr lang="en-U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Physics analyses of the CLAS results on resonance electrocouplings revealed the structure of N*-states at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&lt;5.0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as complex interplay between meson-baryon and quark degrees of freedom. The studies of N*-states with different quantum numbers are essential in order </a:t>
            </a:r>
            <a:r>
              <a:rPr lang="en-US" sz="1600" b="1" dirty="0"/>
              <a:t>to disentangle different components in the N* structure.</a:t>
            </a:r>
          </a:p>
          <a:p>
            <a:pPr algn="just"/>
            <a:r>
              <a:rPr lang="en-US" sz="1600" b="1" dirty="0" smtClean="0"/>
              <a:t>      </a:t>
            </a: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Successful description of elastic and transition form factors to different low-lying resonances achieved at Q</a:t>
            </a:r>
            <a:r>
              <a:rPr lang="en-US" sz="1600" b="1" baseline="30000" dirty="0"/>
              <a:t>2</a:t>
            </a:r>
            <a:r>
              <a:rPr lang="en-US" sz="1600" b="1" dirty="0"/>
              <a:t>&gt;2.5 GeV</a:t>
            </a:r>
            <a:r>
              <a:rPr lang="en-US" sz="1600" b="1" baseline="30000" dirty="0"/>
              <a:t>2</a:t>
            </a:r>
            <a:r>
              <a:rPr lang="en-US" sz="1600" b="1" dirty="0"/>
              <a:t> within the framework of DSEQCD demonstrated promising opportunity to map out dressed quark mass function from the data on elastic and transition form </a:t>
            </a:r>
            <a:r>
              <a:rPr lang="en-US" sz="1600" b="1" dirty="0" smtClean="0"/>
              <a:t>factors.</a:t>
            </a:r>
            <a:endParaRPr lang="en-U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algn="just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2677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774"/>
            <a:ext cx="9144000" cy="569319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+mn-lt"/>
              </a:rPr>
              <a:t>Outlook </a:t>
            </a:r>
            <a:endParaRPr lang="en-US" sz="32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84775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841" y="598423"/>
            <a:ext cx="87683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After 12 GeV Upgrade CLAS12 will be only available worldwide facility capable to obtained electrocouplings of all prominent N* states at still unexplored ranges of low photon </a:t>
            </a:r>
            <a:r>
              <a:rPr lang="en-US" sz="1600" b="1" dirty="0" err="1" smtClean="0"/>
              <a:t>virtualities</a:t>
            </a:r>
            <a:r>
              <a:rPr lang="en-US" sz="1600" b="1" dirty="0" smtClean="0"/>
              <a:t> down to 0.05 GeV</a:t>
            </a:r>
            <a:r>
              <a:rPr lang="en-US" sz="1600" b="1" baseline="30000" dirty="0" smtClean="0"/>
              <a:t>2 </a:t>
            </a:r>
            <a:r>
              <a:rPr lang="en-US" sz="1600" b="1" baseline="30000" dirty="0" smtClean="0"/>
              <a:t> </a:t>
            </a:r>
            <a:r>
              <a:rPr lang="en-US" sz="1600" b="1" dirty="0" smtClean="0"/>
              <a:t>and</a:t>
            </a:r>
            <a:r>
              <a:rPr lang="en-US" sz="1600" b="1" baseline="30000" dirty="0" smtClean="0"/>
              <a:t> </a:t>
            </a:r>
            <a:r>
              <a:rPr lang="en-US" sz="1600" b="1" dirty="0" smtClean="0"/>
              <a:t>highest </a:t>
            </a:r>
            <a:r>
              <a:rPr lang="en-US" sz="1600" b="1" dirty="0" smtClean="0"/>
              <a:t>photo </a:t>
            </a:r>
            <a:r>
              <a:rPr lang="en-US" sz="1600" b="1" dirty="0" err="1" smtClean="0"/>
              <a:t>virtialities</a:t>
            </a:r>
            <a:r>
              <a:rPr lang="en-US" sz="1600" b="1" dirty="0" smtClean="0"/>
              <a:t> ever achieved for exclusive reactions from 5.0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to 12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from the measurements of </a:t>
            </a:r>
            <a:r>
              <a:rPr lang="en-US" sz="1600" b="1" dirty="0"/>
              <a:t> </a:t>
            </a:r>
            <a:r>
              <a:rPr lang="en-US" sz="1600" b="1" dirty="0" smtClean="0"/>
              <a:t>exclusive 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anose="05050102010706020507" pitchFamily="18" charset="2"/>
                <a:cs typeface="Aharoni" panose="02010803020104030203" pitchFamily="2" charset="-79"/>
              </a:rPr>
              <a:t>p</a:t>
            </a:r>
            <a:r>
              <a:rPr lang="en-US" sz="1600" b="1" dirty="0" err="1" smtClean="0"/>
              <a:t>,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dirty="0" err="1" smtClean="0"/>
              <a:t>+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, and KY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The expected results will allow us: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a) search for </a:t>
            </a:r>
            <a:r>
              <a:rPr lang="en-US" sz="1600" b="1" dirty="0" smtClean="0"/>
              <a:t>hybrid-baryons;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b) explore the emergence of meson-baryon cloud from quark-gluon </a:t>
            </a:r>
            <a:r>
              <a:rPr lang="en-US" sz="1600" b="1" dirty="0" smtClean="0"/>
              <a:t>confinement;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c) access quark distribution amplitudes in N</a:t>
            </a:r>
            <a:r>
              <a:rPr lang="en-US" sz="1600" b="1" smtClean="0"/>
              <a:t>* </a:t>
            </a:r>
            <a:r>
              <a:rPr lang="en-US" sz="1600" b="1" smtClean="0"/>
              <a:t>states; </a:t>
            </a:r>
            <a:endParaRPr lang="en-US" sz="1600" b="1" dirty="0" smtClean="0"/>
          </a:p>
          <a:p>
            <a:r>
              <a:rPr lang="en-US" sz="1600" b="1" dirty="0" smtClean="0"/>
              <a:t>      d) </a:t>
            </a:r>
            <a:r>
              <a:rPr lang="en-US" sz="1600" b="1" dirty="0"/>
              <a:t>to map out the dressed quark mass function at the distance scales where </a:t>
            </a:r>
            <a:r>
              <a:rPr lang="en-US" sz="1600" b="1" dirty="0" smtClean="0"/>
              <a:t>the</a:t>
            </a:r>
            <a:endParaRPr lang="en-US" sz="1600" b="1" dirty="0"/>
          </a:p>
          <a:p>
            <a:r>
              <a:rPr lang="en-US" sz="1600" b="1" dirty="0"/>
              <a:t>          </a:t>
            </a:r>
            <a:r>
              <a:rPr lang="en-US" sz="1600" b="1" dirty="0" smtClean="0"/>
              <a:t>transition </a:t>
            </a:r>
            <a:r>
              <a:rPr lang="en-US" sz="1600" b="1" dirty="0"/>
              <a:t>from quark-gluon confinement to </a:t>
            </a:r>
            <a:r>
              <a:rPr lang="en-US" sz="1600" b="1" dirty="0" err="1"/>
              <a:t>pQCD</a:t>
            </a:r>
            <a:r>
              <a:rPr lang="en-US" sz="1600" b="1" dirty="0"/>
              <a:t> regime is </a:t>
            </a:r>
            <a:r>
              <a:rPr lang="en-US" sz="1600" b="1" dirty="0" smtClean="0"/>
              <a:t>expected, </a:t>
            </a:r>
            <a:r>
              <a:rPr lang="en-US" sz="1600" b="1" u="sng" dirty="0" smtClean="0">
                <a:solidFill>
                  <a:srgbClr val="FF0000"/>
                </a:solidFill>
              </a:rPr>
              <a:t>addressing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     </a:t>
            </a:r>
            <a:r>
              <a:rPr lang="en-US" sz="1600" b="1" u="sng" dirty="0" smtClean="0">
                <a:solidFill>
                  <a:srgbClr val="FF0000"/>
                </a:solidFill>
              </a:rPr>
              <a:t>the most challenging problems of the Standard Model on the nature of &gt;98% of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     </a:t>
            </a:r>
            <a:r>
              <a:rPr lang="en-US" sz="1600" b="1" u="sng" dirty="0" smtClean="0">
                <a:solidFill>
                  <a:srgbClr val="FF0000"/>
                </a:solidFill>
              </a:rPr>
              <a:t>hadron mass and quark-gluon confinement.</a:t>
            </a:r>
          </a:p>
          <a:p>
            <a:endParaRPr lang="en-US" sz="16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Success of N* Program with the CLAS12 will be very beneficial for Jefferson Lab and hadron physics community worldwide.</a:t>
            </a:r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633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8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4" y="3332292"/>
            <a:ext cx="5198926" cy="352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" y="298137"/>
            <a:ext cx="5369884" cy="303415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101362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ea typeface="MS PGothic" pitchFamily="34" charset="-128"/>
              </a:rPr>
              <a:t>Extension of the CLAS  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+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-</a:t>
            </a:r>
            <a:r>
              <a:rPr lang="en-US" sz="2000" dirty="0" err="1" smtClean="0">
                <a:ea typeface="MS PGothic" pitchFamily="34" charset="-128"/>
              </a:rPr>
              <a:t>p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>
                <a:ea typeface="MS PGothic" pitchFamily="34" charset="-128"/>
              </a:rPr>
              <a:t>E</a:t>
            </a:r>
            <a:r>
              <a:rPr lang="en-US" sz="2000" dirty="0" err="1" smtClean="0">
                <a:ea typeface="MS PGothic" pitchFamily="34" charset="-128"/>
              </a:rPr>
              <a:t>lectroproduction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>
                <a:ea typeface="MS PGothic" pitchFamily="34" charset="-128"/>
              </a:rPr>
              <a:t>D</a:t>
            </a:r>
            <a:r>
              <a:rPr lang="en-US" sz="2000" dirty="0" smtClean="0">
                <a:ea typeface="MS PGothic" pitchFamily="34" charset="-128"/>
              </a:rPr>
              <a:t>ata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506" y="45385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24162" y="3487263"/>
            <a:ext cx="4405373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u="sng" dirty="0" smtClean="0">
                <a:solidFill>
                  <a:srgbClr val="0000FF"/>
                </a:solidFill>
              </a:rPr>
              <a:t>Analysis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Extraction of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400" b="1" dirty="0" err="1" smtClean="0">
                <a:solidFill>
                  <a:srgbClr val="0000FF"/>
                </a:solidFill>
              </a:rPr>
              <a:t>NN</a:t>
            </a:r>
            <a:r>
              <a:rPr lang="en-US" sz="1400" b="1" dirty="0" smtClean="0">
                <a:solidFill>
                  <a:srgbClr val="0000FF"/>
                </a:solidFill>
              </a:rPr>
              <a:t>*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and 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0000FF"/>
                </a:solidFill>
              </a:rPr>
              <a:t> ,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 smtClean="0">
                <a:solidFill>
                  <a:srgbClr val="0000FF"/>
                </a:solidFill>
              </a:rPr>
              <a:t>p</a:t>
            </a:r>
            <a:r>
              <a:rPr lang="en-US" sz="1400" b="1" dirty="0" smtClean="0">
                <a:solidFill>
                  <a:srgbClr val="0000FF"/>
                </a:solidFill>
              </a:rPr>
              <a:t> decay widths for most N*s in mass range up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to 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2.0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and 0.4&lt; Q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&lt; 5.0 GeV</a:t>
            </a:r>
            <a:r>
              <a:rPr lang="en-US" sz="1400" b="1" baseline="30000" dirty="0">
                <a:solidFill>
                  <a:srgbClr val="0000FF"/>
                </a:solidFill>
              </a:rPr>
              <a:t>2 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within the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framework of JM-model.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Exploration of the signals from 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(1720)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candidate-state (</a:t>
            </a:r>
            <a:r>
              <a:rPr lang="en-US" sz="1400" b="1" dirty="0" err="1" smtClean="0">
                <a:solidFill>
                  <a:srgbClr val="0000FF"/>
                </a:solidFill>
              </a:rPr>
              <a:t>M.Ripani</a:t>
            </a:r>
            <a:r>
              <a:rPr lang="en-US" sz="1400" b="1" dirty="0" smtClean="0">
                <a:solidFill>
                  <a:srgbClr val="0000FF"/>
                </a:solidFill>
              </a:rPr>
              <a:t> et al., Phys. Rev. </a:t>
            </a:r>
            <a:r>
              <a:rPr lang="en-US" sz="1400" b="1" dirty="0" err="1" smtClean="0">
                <a:solidFill>
                  <a:srgbClr val="0000FF"/>
                </a:solidFill>
              </a:rPr>
              <a:t>Lett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91, 022002 (2003)) with a goal to achieve decisive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lang="en-US" sz="1400" b="1" dirty="0" smtClean="0">
                <a:solidFill>
                  <a:srgbClr val="0000FF"/>
                </a:solidFill>
              </a:rPr>
              <a:t>onclusion on the state  existence and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First results on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of high-lying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(M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N*</a:t>
            </a:r>
            <a:r>
              <a:rPr lang="en-US" sz="1400" b="1" dirty="0" smtClean="0">
                <a:solidFill>
                  <a:srgbClr val="0000FF"/>
                </a:solidFill>
              </a:rPr>
              <a:t>&gt;1.6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) orbital nucleon excitations and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high-lying parity partners.</a:t>
            </a:r>
          </a:p>
          <a:p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271" y="6256667"/>
            <a:ext cx="4394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066544" y="589918"/>
            <a:ext cx="0" cy="245059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493008" y="584438"/>
            <a:ext cx="0" cy="245059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5774" y="1732504"/>
            <a:ext cx="11546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R.W.Gothe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err="1" smtClean="0"/>
              <a:t>G.V.Fedotov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smtClean="0"/>
              <a:t>USC 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11858" y="3773277"/>
            <a:ext cx="16464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E.L. </a:t>
            </a:r>
            <a:r>
              <a:rPr lang="en-US" sz="1200" b="1" dirty="0" err="1" smtClean="0"/>
              <a:t>Isupov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K.Hicks</a:t>
            </a:r>
            <a:endParaRPr lang="en-US" sz="1200" b="1" dirty="0" smtClean="0"/>
          </a:p>
          <a:p>
            <a:r>
              <a:rPr lang="en-US" sz="1200" b="1" dirty="0" smtClean="0"/>
              <a:t>MSU/Univ. of Ohio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2777288" y="3681351"/>
            <a:ext cx="0" cy="284354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481328" y="4441371"/>
            <a:ext cx="0" cy="20835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own Arrow 1"/>
          <p:cNvSpPr/>
          <p:nvPr/>
        </p:nvSpPr>
        <p:spPr bwMode="auto">
          <a:xfrm flipH="1">
            <a:off x="1529928" y="3498670"/>
            <a:ext cx="138533" cy="6650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945" y="800352"/>
            <a:ext cx="42025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Fully integrated 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+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-</a:t>
            </a:r>
            <a:r>
              <a:rPr lang="en-US" sz="1400" b="1" u="sng" dirty="0" err="1" smtClean="0"/>
              <a:t>p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electroproduction</a:t>
            </a:r>
            <a:r>
              <a:rPr lang="en-US" sz="1400" b="1" u="sng" dirty="0" smtClean="0"/>
              <a:t> cross </a:t>
            </a:r>
          </a:p>
          <a:p>
            <a:pPr algn="ctr"/>
            <a:r>
              <a:rPr lang="en-US" sz="1400" b="1" u="sng" dirty="0" smtClean="0"/>
              <a:t>sections off protons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Nine 1-fold differential cross sections are 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vailable In each bin of W and Q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shown in </a:t>
            </a:r>
          </a:p>
          <a:p>
            <a:r>
              <a:rPr lang="en-US" sz="1400" b="1" dirty="0" smtClean="0"/>
              <a:t>the plots.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Resonance structures are clearly seen at</a:t>
            </a:r>
          </a:p>
          <a:p>
            <a:r>
              <a:rPr lang="en-US" sz="1400" b="1" dirty="0" smtClean="0"/>
              <a:t>W ~1.5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and ~1.7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at </a:t>
            </a:r>
            <a:r>
              <a:rPr lang="en-US" sz="1400" b="1" dirty="0"/>
              <a:t>0.4&lt; Q</a:t>
            </a:r>
            <a:r>
              <a:rPr lang="en-US" sz="1400" b="1" baseline="30000" dirty="0"/>
              <a:t>2</a:t>
            </a:r>
            <a:r>
              <a:rPr lang="en-US" sz="1400" b="1" dirty="0"/>
              <a:t>&lt; 5.0 </a:t>
            </a:r>
            <a:r>
              <a:rPr lang="en-US" sz="1400" b="1" dirty="0" smtClean="0"/>
              <a:t>GeV</a:t>
            </a:r>
            <a:r>
              <a:rPr lang="en-US" sz="1400" b="1" baseline="30000" dirty="0" smtClean="0"/>
              <a:t>2</a:t>
            </a:r>
          </a:p>
          <a:p>
            <a:r>
              <a:rPr lang="en-US" sz="1400" b="1" dirty="0" smtClean="0"/>
              <a:t>(red lines) 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16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3" y="1097727"/>
            <a:ext cx="4754880" cy="4754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7" y="1354164"/>
            <a:ext cx="4309792" cy="42976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195030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ea typeface="MS PGothic" pitchFamily="34" charset="-128"/>
              </a:rPr>
              <a:t>A</a:t>
            </a:r>
            <a:r>
              <a:rPr lang="en-US" sz="1800" dirty="0" smtClean="0">
                <a:ea typeface="MS PGothic" pitchFamily="34" charset="-128"/>
              </a:rPr>
              <a:t>nalysis of the ep</a:t>
            </a:r>
            <a:r>
              <a:rPr lang="en-US" sz="1800" dirty="0" smtClean="0">
                <a:latin typeface="Arial"/>
                <a:ea typeface="MS PGothic" pitchFamily="34" charset="-128"/>
                <a:cs typeface="Arial"/>
              </a:rPr>
              <a:t>→</a:t>
            </a:r>
            <a:r>
              <a:rPr lang="en-US" sz="1800" dirty="0" smtClean="0">
                <a:ea typeface="MS PGothic" pitchFamily="34" charset="-128"/>
              </a:rPr>
              <a:t> 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latin typeface="Symbol" panose="05050102010706020507" pitchFamily="18" charset="2"/>
                <a:ea typeface="MS PGothic" pitchFamily="34" charset="-128"/>
              </a:rPr>
              <a:t>+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latin typeface="Symbol" panose="05050102010706020507" pitchFamily="18" charset="2"/>
                <a:ea typeface="MS PGothic" pitchFamily="34" charset="-128"/>
              </a:rPr>
              <a:t>-</a:t>
            </a:r>
            <a:r>
              <a:rPr lang="en-US" sz="1800" dirty="0" err="1" smtClean="0">
                <a:ea typeface="MS PGothic" pitchFamily="34" charset="-128"/>
              </a:rPr>
              <a:t>p</a:t>
            </a:r>
            <a:r>
              <a:rPr lang="en-US" sz="1800" dirty="0" smtClean="0">
                <a:ea typeface="MS PGothic" pitchFamily="34" charset="-128"/>
              </a:rPr>
              <a:t> CLAS data at W~1.7 GeV in the JM15 model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33982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17989" y="968992"/>
            <a:ext cx="16561" cy="451740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3526" y="520717"/>
            <a:ext cx="429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lang="en-US" sz="1400" b="1" dirty="0" smtClean="0">
                <a:solidFill>
                  <a:srgbClr val="0000FF"/>
                </a:solidFill>
              </a:rPr>
              <a:t>onventional N*-states with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0000FF"/>
                </a:solidFill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>
                <a:solidFill>
                  <a:srgbClr val="0000FF"/>
                </a:solidFill>
              </a:rPr>
              <a:t>p</a:t>
            </a:r>
            <a:r>
              <a:rPr lang="en-US" sz="1400" b="1" dirty="0" smtClean="0">
                <a:solidFill>
                  <a:srgbClr val="0000FF"/>
                </a:solidFill>
              </a:rPr>
              <a:t> couplings fit to the data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1107" y="522300"/>
            <a:ext cx="418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 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(1720) candidate state is included to the fit 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32" y="105156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ymbol" panose="05050102010706020507" pitchFamily="18" charset="2"/>
              </a:rPr>
              <a:t>2.85&lt;c</a:t>
            </a:r>
            <a:r>
              <a:rPr lang="en-US" sz="1400" b="1" baseline="30000" dirty="0"/>
              <a:t>2</a:t>
            </a:r>
            <a:r>
              <a:rPr lang="en-US" sz="1400" b="1" dirty="0"/>
              <a:t>/</a:t>
            </a:r>
            <a:r>
              <a:rPr lang="en-US" sz="1400" b="1" dirty="0" err="1"/>
              <a:t>d.p.</a:t>
            </a:r>
            <a:r>
              <a:rPr lang="en-US" sz="1400" b="1" dirty="0"/>
              <a:t>&lt;</a:t>
            </a:r>
            <a:r>
              <a:rPr lang="en-US" sz="1400" b="1" dirty="0" smtClean="0"/>
              <a:t>3.03 (1.66 GeV&lt;W&lt;1.76 GeV)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961" y="1097727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Symbol" panose="05050102010706020507" pitchFamily="18" charset="2"/>
              </a:rPr>
              <a:t>2.56&lt;c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d.p.</a:t>
            </a:r>
            <a:r>
              <a:rPr lang="en-US" sz="1400" b="1" dirty="0" smtClean="0"/>
              <a:t>&lt;</a:t>
            </a:r>
            <a:r>
              <a:rPr lang="en-US" sz="1400" b="1" dirty="0"/>
              <a:t>2.80 (1.66 GeV&lt;W&lt;1.76 GeV)</a:t>
            </a:r>
          </a:p>
          <a:p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4" name="Down Arrow 13"/>
          <p:cNvSpPr/>
          <p:nvPr/>
        </p:nvSpPr>
        <p:spPr bwMode="auto">
          <a:xfrm rot="18636915">
            <a:off x="6424774" y="4128183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8636915">
            <a:off x="1954713" y="4241075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37" y="5710860"/>
            <a:ext cx="9085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Fit of </a:t>
            </a:r>
            <a:r>
              <a:rPr lang="en-US" sz="1400" dirty="0" err="1" smtClean="0">
                <a:latin typeface="Symbol" panose="05050102010706020507" pitchFamily="18" charset="2"/>
              </a:rPr>
              <a:t>q</a:t>
            </a:r>
            <a:r>
              <a:rPr lang="en-US" sz="1400" baseline="-25000" dirty="0" err="1" smtClean="0">
                <a:latin typeface="Symbol" panose="05050102010706020507" pitchFamily="18" charset="2"/>
              </a:rPr>
              <a:t>p</a:t>
            </a:r>
            <a:r>
              <a:rPr lang="en-US" sz="1400" baseline="-25000" dirty="0" smtClean="0">
                <a:latin typeface="Symbol" panose="05050102010706020507" pitchFamily="18" charset="2"/>
              </a:rPr>
              <a:t>-</a:t>
            </a:r>
            <a:r>
              <a:rPr lang="en-US" sz="1400" dirty="0" smtClean="0"/>
              <a:t>, </a:t>
            </a:r>
            <a:r>
              <a:rPr lang="en-US" sz="1400" dirty="0" err="1" smtClean="0">
                <a:latin typeface="Symbol" panose="05050102010706020507" pitchFamily="18" charset="2"/>
              </a:rPr>
              <a:t>q</a:t>
            </a:r>
            <a:r>
              <a:rPr lang="en-US" sz="1400" baseline="-25000" dirty="0" err="1" smtClean="0">
                <a:latin typeface="Symbol" panose="05050102010706020507" pitchFamily="18" charset="2"/>
              </a:rPr>
              <a:t>p</a:t>
            </a:r>
            <a:r>
              <a:rPr lang="en-US" sz="1400" baseline="-25000" dirty="0" smtClean="0"/>
              <a:t>+</a:t>
            </a:r>
            <a:r>
              <a:rPr lang="en-US" sz="1400" dirty="0" smtClean="0"/>
              <a:t>, </a:t>
            </a:r>
            <a:r>
              <a:rPr lang="en-US" sz="1400" dirty="0" err="1" smtClean="0">
                <a:latin typeface="Symbol" panose="05050102010706020507" pitchFamily="18" charset="2"/>
              </a:rPr>
              <a:t>q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angular distributions requires essential contribution(s) from the resonance(s) of </a:t>
            </a:r>
            <a:r>
              <a:rPr lang="en-US" sz="1400" dirty="0" err="1" smtClean="0"/>
              <a:t>J</a:t>
            </a:r>
            <a:r>
              <a:rPr lang="en-US" sz="1400" baseline="30000" dirty="0" err="1" smtClean="0">
                <a:latin typeface="Symbol" panose="05050102010706020507" pitchFamily="18" charset="2"/>
              </a:rPr>
              <a:t>p</a:t>
            </a:r>
            <a:r>
              <a:rPr lang="en-US" sz="1400" dirty="0" smtClean="0"/>
              <a:t>=3/2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Single state of </a:t>
            </a:r>
            <a:r>
              <a:rPr lang="en-US" sz="1400" dirty="0" err="1"/>
              <a:t>J</a:t>
            </a:r>
            <a:r>
              <a:rPr lang="en-US" sz="1400" baseline="30000" dirty="0" err="1">
                <a:latin typeface="Symbol" panose="05050102010706020507" pitchFamily="18" charset="2"/>
              </a:rPr>
              <a:t>p</a:t>
            </a:r>
            <a:r>
              <a:rPr lang="en-US" sz="1400" dirty="0"/>
              <a:t>=3/2</a:t>
            </a:r>
            <a:r>
              <a:rPr lang="en-US" sz="1400" baseline="30000" dirty="0"/>
              <a:t>+</a:t>
            </a:r>
            <a:r>
              <a:rPr lang="en-US" sz="1400" dirty="0" smtClean="0"/>
              <a:t> should have major </a:t>
            </a:r>
            <a:r>
              <a:rPr lang="en-US" sz="1400" dirty="0" err="1" smtClean="0">
                <a:latin typeface="Symbol" panose="05050102010706020507" pitchFamily="18" charset="2"/>
              </a:rPr>
              <a:t>pD</a:t>
            </a:r>
            <a:r>
              <a:rPr lang="en-US" sz="1400" dirty="0" smtClean="0">
                <a:latin typeface="Symbol" panose="05050102010706020507" pitchFamily="18" charset="2"/>
              </a:rPr>
              <a:t> (&gt;60%)</a:t>
            </a:r>
            <a:r>
              <a:rPr lang="en-US" sz="1400" dirty="0" smtClean="0"/>
              <a:t> and minor </a:t>
            </a:r>
            <a:r>
              <a:rPr lang="en-US" sz="1400" dirty="0" err="1" smtClean="0">
                <a:latin typeface="Symbol" panose="05050102010706020507" pitchFamily="18" charset="2"/>
              </a:rPr>
              <a:t>r</a:t>
            </a:r>
            <a:r>
              <a:rPr lang="en-US" sz="1400" dirty="0" err="1" smtClean="0"/>
              <a:t>p</a:t>
            </a:r>
            <a:r>
              <a:rPr lang="en-US" sz="1400" dirty="0" smtClean="0"/>
              <a:t> (&lt;5</a:t>
            </a:r>
            <a:r>
              <a:rPr lang="en-US" sz="1400" dirty="0"/>
              <a:t>%) </a:t>
            </a:r>
            <a:r>
              <a:rPr lang="en-US" sz="1400" dirty="0" smtClean="0"/>
              <a:t> decays in order to reproduce</a:t>
            </a:r>
          </a:p>
          <a:p>
            <a:r>
              <a:rPr lang="en-US" sz="1400" dirty="0"/>
              <a:t>p</a:t>
            </a:r>
            <a:r>
              <a:rPr lang="en-US" sz="1400" dirty="0" smtClean="0"/>
              <a:t>ronounced </a:t>
            </a:r>
            <a:r>
              <a:rPr lang="en-US" sz="1400" dirty="0" smtClean="0">
                <a:latin typeface="Symbol" panose="05050102010706020507" pitchFamily="18" charset="2"/>
              </a:rPr>
              <a:t>D-</a:t>
            </a:r>
            <a:r>
              <a:rPr lang="en-US" sz="1400" dirty="0" smtClean="0">
                <a:latin typeface="+mn-lt"/>
              </a:rPr>
              <a:t>peaks</a:t>
            </a:r>
            <a:r>
              <a:rPr lang="en-US" sz="1400" dirty="0" smtClean="0">
                <a:latin typeface="Symbol" panose="05050102010706020507" pitchFamily="18" charset="2"/>
              </a:rPr>
              <a:t> </a:t>
            </a:r>
            <a:r>
              <a:rPr lang="en-US" sz="1400" dirty="0" smtClean="0">
                <a:latin typeface="+mn-lt"/>
              </a:rPr>
              <a:t>in </a:t>
            </a:r>
            <a:r>
              <a:rPr lang="en-US" sz="1400" dirty="0" err="1" smtClean="0">
                <a:latin typeface="Symbol" panose="05050102010706020507" pitchFamily="18" charset="2"/>
              </a:rPr>
              <a:t>p</a:t>
            </a:r>
            <a:r>
              <a:rPr lang="en-US" sz="1400" baseline="30000" dirty="0" err="1" smtClean="0"/>
              <a:t>+</a:t>
            </a:r>
            <a:r>
              <a:rPr lang="en-US" sz="1400" dirty="0" err="1" smtClean="0"/>
              <a:t>p</a:t>
            </a:r>
            <a:r>
              <a:rPr lang="en-US" sz="1400" dirty="0" smtClean="0">
                <a:latin typeface="Symbol" panose="05050102010706020507" pitchFamily="18" charset="2"/>
              </a:rPr>
              <a:t> </a:t>
            </a:r>
            <a:r>
              <a:rPr lang="en-US" sz="1400" dirty="0" smtClean="0">
                <a:latin typeface="+mn-lt"/>
              </a:rPr>
              <a:t>and to avoid the </a:t>
            </a:r>
            <a:r>
              <a:rPr lang="en-US" sz="1400" dirty="0" smtClean="0">
                <a:latin typeface="Symbol" panose="05050102010706020507" pitchFamily="18" charset="2"/>
              </a:rPr>
              <a:t>r</a:t>
            </a:r>
            <a:r>
              <a:rPr lang="en-US" sz="1400" dirty="0" smtClean="0"/>
              <a:t>-peak formation in </a:t>
            </a:r>
            <a:r>
              <a:rPr lang="en-US" sz="1400" dirty="0" err="1" smtClean="0">
                <a:latin typeface="Symbol" panose="05050102010706020507" pitchFamily="18" charset="2"/>
              </a:rPr>
              <a:t>p</a:t>
            </a:r>
            <a:r>
              <a:rPr lang="en-US" sz="1400" baseline="30000" dirty="0" err="1" smtClean="0">
                <a:latin typeface="Symbol" panose="05050102010706020507" pitchFamily="18" charset="2"/>
              </a:rPr>
              <a:t>+</a:t>
            </a:r>
            <a:r>
              <a:rPr lang="en-US" sz="1400" dirty="0" err="1" smtClean="0">
                <a:latin typeface="Symbol" panose="05050102010706020507" pitchFamily="18" charset="2"/>
              </a:rPr>
              <a:t>p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mass distributions. </a:t>
            </a: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398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" y="-30615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Signals from  N* states in the CLAS KY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> 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4594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D.Carman</a:t>
            </a:r>
            <a:r>
              <a:rPr lang="en-US" sz="1600" dirty="0" smtClean="0">
                <a:solidFill>
                  <a:schemeClr val="accent2"/>
                </a:solidFill>
              </a:rPr>
              <a:t>, private communication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32min187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430" y="836850"/>
            <a:ext cx="6459570" cy="190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94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=1.8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2799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=2.6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542794" y="52907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=3.45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pic>
        <p:nvPicPr>
          <p:cNvPr id="10" name="Picture 9" descr="32plus1900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3968" y="2740636"/>
            <a:ext cx="6346185" cy="1881574"/>
          </a:xfrm>
          <a:prstGeom prst="rect">
            <a:avLst/>
          </a:prstGeom>
        </p:spPr>
      </p:pic>
      <p:pic>
        <p:nvPicPr>
          <p:cNvPr id="11" name="Picture 10" descr="52min2060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3968" y="4622210"/>
            <a:ext cx="6412800" cy="1908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0413" y="6530489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 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93456" y="6499712"/>
            <a:ext cx="4133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2794" y="6550223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83546" y="1104405"/>
            <a:ext cx="437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L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178" y="3112317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9376" y="4880758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068291" y="1412182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18857" y="96590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3/2 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 </a:t>
            </a:r>
            <a:r>
              <a:rPr lang="en-US" sz="1200" b="1" dirty="0" smtClean="0">
                <a:solidFill>
                  <a:srgbClr val="00B050"/>
                </a:solidFill>
              </a:rPr>
              <a:t>5/2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(1950) 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269376" y="1719959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53542" y="1104405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515096" y="3307278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579423" y="3685309"/>
            <a:ext cx="25136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774045" y="3798124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105893" y="3153389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6198920" y="3490347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8446239" y="3613566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388819" y="287639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1/2 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(1850)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68291" y="3028682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  <a:r>
              <a:rPr lang="en-US" sz="1200" dirty="0" smtClean="0">
                <a:solidFill>
                  <a:srgbClr val="0070C0"/>
                </a:solidFill>
              </a:rPr>
              <a:t>3/2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(2000)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38795" y="621079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61788" y="574913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  <a:r>
              <a:rPr lang="en-US" sz="1200" b="1" dirty="0" smtClean="0">
                <a:solidFill>
                  <a:srgbClr val="FF33CC"/>
                </a:solidFill>
              </a:rPr>
              <a:t>5/2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FF33CC"/>
                </a:solidFill>
              </a:rPr>
              <a:t>(2050)</a:t>
            </a:r>
            <a:endParaRPr lang="en-US" sz="1200" b="1" dirty="0">
              <a:solidFill>
                <a:srgbClr val="FF33CC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4012118" y="53809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254815" y="5565062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8502134" y="55333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74625" y="944563"/>
          <a:ext cx="2574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41" name="Equation" r:id="rId7" imgW="2006280" imgH="596880" progId="Equation.3">
                  <p:embed/>
                </p:oleObj>
              </mc:Choice>
              <mc:Fallback>
                <p:oleObj name="Equation" r:id="rId7" imgW="2006280" imgH="596880" progId="Equation.3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944563"/>
                        <a:ext cx="25749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4625" y="2173184"/>
            <a:ext cx="257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structures in W-dependencies of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l</a:t>
            </a:r>
            <a:r>
              <a:rPr lang="en-US" sz="1600" dirty="0" smtClean="0"/>
              <a:t> –moments at the same W-values in all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-bins are consistent with the contributions from resonances of  spin-parities listed in the plots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45293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reaction model(s) are needed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for extraction of N* parameters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from  KY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E450A-8325-4BEA-A47E-C9701C3E1CB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-48599" y="290480"/>
            <a:ext cx="9361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  <a:latin typeface="+mj-lt"/>
                <a:ea typeface="ＭＳ Ｐゴシック" pitchFamily="-110" charset="-128"/>
              </a:rPr>
              <a:t>Charting Meson-Baryon Mechanisms of the JM Model  </a:t>
            </a:r>
            <a:endParaRPr lang="en-US" sz="2000" dirty="0">
              <a:solidFill>
                <a:schemeClr val="accent2"/>
              </a:solidFill>
              <a:latin typeface="+mj-lt"/>
              <a:ea typeface="ＭＳ Ｐゴシック" pitchFamily="-110" charset="-128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0" y="830997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590"/>
            <a:ext cx="3291840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731520"/>
            <a:ext cx="3291840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731520"/>
            <a:ext cx="3291840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123" y="176573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4599" y="1082566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=0.95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7451" y="120040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=1.30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2493" y="2532993"/>
            <a:ext cx="62709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++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986455" y="2254469"/>
            <a:ext cx="281766" cy="27852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7618" y="2569779"/>
            <a:ext cx="1010213" cy="33855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  <a:latin typeface="Symbol" pitchFamily="18" charset="2"/>
              </a:rPr>
              <a:t>2p </a:t>
            </a:r>
            <a:r>
              <a:rPr lang="en-US" sz="1600" b="1" dirty="0" smtClean="0">
                <a:solidFill>
                  <a:srgbClr val="FF33CC"/>
                </a:solidFill>
                <a:latin typeface="+mn-lt"/>
              </a:rPr>
              <a:t>direct</a:t>
            </a:r>
            <a:endParaRPr lang="en-US" sz="1600" b="1" baseline="30000" dirty="0">
              <a:solidFill>
                <a:srgbClr val="FF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245476" y="2908333"/>
            <a:ext cx="169327" cy="150177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007447" y="2569779"/>
            <a:ext cx="577402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+</a:t>
            </a:r>
            <a:r>
              <a:rPr lang="en-US" sz="1600" b="1" dirty="0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1600" b="1" baseline="30000" dirty="0">
                <a:solidFill>
                  <a:srgbClr val="3333FF"/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296148" y="2908333"/>
            <a:ext cx="288701" cy="307833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84849" y="1915915"/>
            <a:ext cx="1135247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+</a:t>
            </a:r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1400" b="1" baseline="-25000" dirty="0" smtClean="0">
                <a:solidFill>
                  <a:srgbClr val="FFFF00"/>
                </a:solidFill>
                <a:latin typeface="+mn-lt"/>
              </a:rPr>
              <a:t>13</a:t>
            </a:r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(1520)</a:t>
            </a:r>
            <a:endParaRPr lang="en-US" sz="1400" b="1" baseline="3000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>
            <a:off x="5152473" y="2223692"/>
            <a:ext cx="66524" cy="759729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940876" y="2754472"/>
            <a:ext cx="1114408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1400" b="1" baseline="-25000" dirty="0" smtClean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(1680)</a:t>
            </a:r>
            <a:endParaRPr lang="en-US" sz="14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693572" y="3058510"/>
            <a:ext cx="361712" cy="36260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439727" y="2336510"/>
            <a:ext cx="421910" cy="36576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33CC33"/>
                </a:solidFill>
                <a:latin typeface="Symbol" pitchFamily="18" charset="2"/>
              </a:rPr>
              <a:t>r</a:t>
            </a:r>
            <a:r>
              <a:rPr lang="en-US" sz="1600" b="1" dirty="0" err="1" smtClean="0">
                <a:solidFill>
                  <a:srgbClr val="33CC33"/>
                </a:solidFill>
                <a:latin typeface="+mn-lt"/>
              </a:rPr>
              <a:t>p</a:t>
            </a:r>
            <a:endParaRPr lang="en-US" sz="1600" b="1" baseline="30000" dirty="0">
              <a:solidFill>
                <a:srgbClr val="33CC33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545205" y="2697480"/>
            <a:ext cx="210954" cy="434488"/>
          </a:xfrm>
          <a:prstGeom prst="straightConnector1">
            <a:avLst/>
          </a:prstGeom>
          <a:noFill/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90695" y="3759439"/>
            <a:ext cx="882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>
                <a:latin typeface="Symbol" pitchFamily="18" charset="2"/>
              </a:rPr>
              <a:t>D</a:t>
            </a:r>
            <a:r>
              <a:rPr lang="en-US" sz="1600" b="1" baseline="30000" dirty="0" smtClean="0"/>
              <a:t>++</a:t>
            </a:r>
            <a:r>
              <a:rPr lang="en-US" sz="1600" b="1" dirty="0" smtClean="0"/>
              <a:t> meson-baryon channel accounts for the major part of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cross section. Relative resonant contribution to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>
                <a:latin typeface="Symbol" pitchFamily="18" charset="2"/>
              </a:rPr>
              <a:t>D</a:t>
            </a:r>
            <a:r>
              <a:rPr lang="en-US" sz="1600" b="1" baseline="30000" dirty="0" smtClean="0"/>
              <a:t>++ </a:t>
            </a:r>
            <a:r>
              <a:rPr lang="en-US" sz="1600" b="1" dirty="0" smtClean="0"/>
              <a:t>channel increases  with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0695" y="4340122"/>
            <a:ext cx="882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Symbol" pitchFamily="18" charset="2"/>
              </a:rPr>
              <a:t>2p </a:t>
            </a:r>
            <a:r>
              <a:rPr lang="en-US" sz="1600" b="1" dirty="0" smtClean="0">
                <a:latin typeface="+mn-lt"/>
              </a:rPr>
              <a:t> direct  production decreases substantially at  W from 1.5 to 1.7 </a:t>
            </a:r>
            <a:r>
              <a:rPr lang="en-US" sz="1600" b="1" dirty="0" err="1" smtClean="0">
                <a:latin typeface="+mn-lt"/>
              </a:rPr>
              <a:t>GeV</a:t>
            </a:r>
            <a:r>
              <a:rPr lang="en-US" sz="1600" b="1" dirty="0" smtClean="0">
                <a:latin typeface="+mn-lt"/>
              </a:rPr>
              <a:t> offering an indication for sizable final </a:t>
            </a:r>
            <a:r>
              <a:rPr lang="en-US" sz="1600" b="1" dirty="0" err="1" smtClean="0">
                <a:latin typeface="+mn-lt"/>
              </a:rPr>
              <a:t>hadronic</a:t>
            </a:r>
            <a:r>
              <a:rPr lang="en-US" sz="1600" b="1" dirty="0" smtClean="0">
                <a:latin typeface="+mn-lt"/>
              </a:rPr>
              <a:t> interactions  between the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final state</a:t>
            </a:r>
            <a:r>
              <a:rPr lang="en-US" sz="1600" b="1" dirty="0" smtClean="0">
                <a:latin typeface="+mn-lt"/>
              </a:rPr>
              <a:t>  and others open meson-baryon channels.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latin typeface="Symbol" panose="05050102010706020507" pitchFamily="18" charset="2"/>
              </a:rPr>
              <a:t>pD</a:t>
            </a:r>
            <a:r>
              <a:rPr lang="en-US" sz="1600" b="1" dirty="0" smtClean="0">
                <a:latin typeface="+mn-lt"/>
              </a:rPr>
              <a:t>, </a:t>
            </a:r>
            <a:r>
              <a:rPr lang="en-US" sz="1600" b="1" dirty="0" err="1" smtClean="0">
                <a:latin typeface="Symbol" panose="05050102010706020507" pitchFamily="18" charset="2"/>
              </a:rPr>
              <a:t>r</a:t>
            </a:r>
            <a:r>
              <a:rPr lang="en-US" sz="1600" b="1" dirty="0" err="1" smtClean="0">
                <a:latin typeface="+mn-lt"/>
              </a:rPr>
              <a:t>p</a:t>
            </a:r>
            <a:r>
              <a:rPr lang="en-US" sz="1600" b="1" dirty="0" smtClean="0">
                <a:latin typeface="+mn-lt"/>
              </a:rPr>
              <a:t>-amplitudes decomposed over PW’s  of angular momenta J can be provided from the data fit.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  <a:latin typeface="+mn-lt"/>
              </a:rPr>
              <a:t>The request for reaction theory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: guidance for the development of analytical continuation of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,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-amplitudes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allowing us to extract resonance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from residues at the resonance pole positions.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0753" y="0"/>
            <a:ext cx="866299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Resonant /Non-Resonant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ontributions  from the Fit of  </a:t>
            </a:r>
            <a:r>
              <a:rPr lang="en-US" sz="2000" b="1" kern="0" dirty="0" err="1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+</a:t>
            </a:r>
            <a:r>
              <a:rPr lang="en-US" sz="2000" b="1" kern="0" dirty="0" err="1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lectroproduction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ross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ections within the JM Model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star_backgr_275375_0.375w_15_152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53" y="1114694"/>
            <a:ext cx="4267486" cy="4341295"/>
          </a:xfrm>
          <a:prstGeom prst="rect">
            <a:avLst/>
          </a:prstGeom>
        </p:spPr>
      </p:pic>
      <p:pic>
        <p:nvPicPr>
          <p:cNvPr id="7" name="Picture 6" descr="nstar_backgr_channels_425475_0.425w_15_152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096" y="640080"/>
            <a:ext cx="4956259" cy="4956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713" y="749300"/>
            <a:ext cx="274703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=0.38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96747" y="745362"/>
            <a:ext cx="27647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=0.43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>
            <a:off x="85725" y="6083300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39763" y="5910263"/>
            <a:ext cx="2838450" cy="64633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full cross </a:t>
            </a:r>
            <a:r>
              <a:rPr lang="en-US" sz="1800" b="1" dirty="0" smtClean="0">
                <a:solidFill>
                  <a:srgbClr val="FF0000"/>
                </a:solidFill>
              </a:rPr>
              <a:t>sections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within the JM model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V="1">
            <a:off x="3486150" y="5773738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4"/>
          <p:cNvSpPr>
            <a:spLocks noChangeArrowheads="1"/>
          </p:cNvSpPr>
          <p:nvPr/>
        </p:nvSpPr>
        <p:spPr bwMode="auto">
          <a:xfrm>
            <a:off x="3429000" y="6015038"/>
            <a:ext cx="1143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2050" y="5878513"/>
            <a:ext cx="167798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resonant part</a:t>
            </a: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flipV="1">
            <a:off x="6027738" y="5842000"/>
            <a:ext cx="0" cy="5461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54"/>
          <p:cNvSpPr>
            <a:spLocks noChangeArrowheads="1"/>
          </p:cNvSpPr>
          <p:nvPr/>
        </p:nvSpPr>
        <p:spPr bwMode="auto">
          <a:xfrm>
            <a:off x="5970588" y="6083300"/>
            <a:ext cx="114300" cy="88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454775" y="588327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non-resonant part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5503446"/>
            <a:ext cx="559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Reliable isolation of the resonant cross sections is achieved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nst_q_nsta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9481" y="654634"/>
            <a:ext cx="3359274" cy="18221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Excited Nucleon States </a:t>
            </a:r>
            <a:r>
              <a:rPr lang="en-US" sz="1800" b="1" kern="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and Insight to Non-Perturbative Strong Interaction</a:t>
            </a:r>
            <a:endParaRPr lang="en-US" sz="1800" b="1" kern="0" noProof="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0" y="755651"/>
            <a:ext cx="91440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2259" y="777240"/>
            <a:ext cx="54377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tudies of N* spectrum/structure suggest </a:t>
            </a:r>
            <a:r>
              <a:rPr lang="en-US" sz="1600" dirty="0"/>
              <a:t> </a:t>
            </a:r>
            <a:r>
              <a:rPr lang="en-US" sz="1600" dirty="0" smtClean="0"/>
              <a:t>that ground </a:t>
            </a:r>
          </a:p>
          <a:p>
            <a:r>
              <a:rPr lang="en-US" sz="1600" dirty="0" smtClean="0"/>
              <a:t>and excited nucleon states consist of three </a:t>
            </a:r>
            <a:r>
              <a:rPr lang="en-US" sz="1600" dirty="0" smtClean="0"/>
              <a:t>dressed </a:t>
            </a:r>
          </a:p>
          <a:p>
            <a:r>
              <a:rPr lang="en-US" sz="1600" dirty="0"/>
              <a:t>(</a:t>
            </a:r>
            <a:r>
              <a:rPr lang="en-US" sz="1600" dirty="0" smtClean="0"/>
              <a:t>constituent) </a:t>
            </a:r>
            <a:r>
              <a:rPr lang="en-US" sz="1600" dirty="0"/>
              <a:t> </a:t>
            </a:r>
            <a:r>
              <a:rPr lang="en-US" sz="1600" dirty="0" smtClean="0"/>
              <a:t>quarks </a:t>
            </a:r>
            <a:r>
              <a:rPr lang="en-US" sz="1600" dirty="0" smtClean="0"/>
              <a:t>(C.Q.) coupled by </a:t>
            </a:r>
            <a:r>
              <a:rPr lang="en-US" sz="1600" dirty="0" smtClean="0"/>
              <a:t>non-perturbative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trong interaction (</a:t>
            </a:r>
            <a:r>
              <a:rPr lang="en-US" sz="1600" dirty="0" smtClean="0"/>
              <a:t>ovals in the plot).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9476" y="75565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C.Q.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29475" y="128507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C.Q.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29477" y="19441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C.Q.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7304" y="1854709"/>
            <a:ext cx="481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Emergence of dressed quarks and gluons </a:t>
            </a:r>
            <a:endParaRPr lang="en-US" sz="1600" b="1" dirty="0"/>
          </a:p>
        </p:txBody>
      </p:sp>
      <p:pic>
        <p:nvPicPr>
          <p:cNvPr id="26" name="Picture 25" descr="quark_us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842" y="2101790"/>
            <a:ext cx="5152360" cy="12802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7791" y="2951188"/>
            <a:ext cx="126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dressed quark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543066" y="2951188"/>
            <a:ext cx="104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bare  quark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38332" y="3074298"/>
            <a:ext cx="16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dressing  kernel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7304" y="4081719"/>
            <a:ext cx="126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dressed gluon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02963" y="4189440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bare gluon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169924" y="4119345"/>
            <a:ext cx="163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dressing  </a:t>
            </a:r>
          </a:p>
          <a:p>
            <a:r>
              <a:rPr lang="en-US" sz="1400" dirty="0" smtClean="0"/>
              <a:t>kernel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841441" y="2951188"/>
            <a:ext cx="31413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In </a:t>
            </a:r>
            <a:r>
              <a:rPr lang="en-US" sz="1600" b="1" dirty="0">
                <a:solidFill>
                  <a:srgbClr val="0000FF"/>
                </a:solidFill>
              </a:rPr>
              <a:t>the regime of large </a:t>
            </a:r>
            <a:r>
              <a:rPr lang="en-US" sz="16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1600" b="1" baseline="-25000" dirty="0">
                <a:solidFill>
                  <a:srgbClr val="0000FF"/>
                </a:solidFill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</a:rPr>
              <a:t> that </a:t>
            </a:r>
            <a:r>
              <a:rPr lang="en-US" sz="1600" b="1" dirty="0">
                <a:solidFill>
                  <a:srgbClr val="0000FF"/>
                </a:solidFill>
              </a:rPr>
              <a:t>is relevant for</a:t>
            </a:r>
            <a:r>
              <a:rPr lang="en-US" sz="1600" b="1" dirty="0" smtClean="0">
                <a:solidFill>
                  <a:srgbClr val="0000FF"/>
                </a:solidFill>
              </a:rPr>
              <a:t> N</a:t>
            </a:r>
            <a:r>
              <a:rPr lang="en-US" sz="1600" b="1" dirty="0">
                <a:solidFill>
                  <a:srgbClr val="0000FF"/>
                </a:solidFill>
              </a:rPr>
              <a:t>* </a:t>
            </a:r>
            <a:r>
              <a:rPr lang="en-US" sz="1600" b="1" dirty="0" smtClean="0">
                <a:solidFill>
                  <a:srgbClr val="0000FF"/>
                </a:solidFill>
              </a:rPr>
              <a:t>formation, dressed quarks and gluons are substantially different with respect to the bare quarks and gauge gluons. They acquire dynamical structure and momentum-dependent mass. </a:t>
            </a:r>
          </a:p>
          <a:p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5" y="3481170"/>
            <a:ext cx="33242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9" y="4604939"/>
            <a:ext cx="4619625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44" y="558800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ghost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211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18" y="-6359"/>
            <a:ext cx="9054982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ea typeface="MS PGothic" pitchFamily="34" charset="-128"/>
              </a:rPr>
              <a:t>S</a:t>
            </a:r>
            <a:r>
              <a:rPr lang="en-US" sz="1800" dirty="0" smtClean="0">
                <a:ea typeface="MS PGothic" pitchFamily="34" charset="-128"/>
              </a:rPr>
              <a:t>tatus and Prospects on Extraction of  High-Lying N* </a:t>
            </a:r>
            <a:r>
              <a:rPr lang="en-US" sz="1800" dirty="0" err="1">
                <a:ea typeface="MS PGothic" pitchFamily="34" charset="-128"/>
              </a:rPr>
              <a:t>E</a:t>
            </a:r>
            <a:r>
              <a:rPr lang="en-US" sz="1800" dirty="0" err="1" smtClean="0">
                <a:ea typeface="MS PGothic" pitchFamily="34" charset="-128"/>
              </a:rPr>
              <a:t>lectrocouplings</a:t>
            </a:r>
            <a:r>
              <a:rPr lang="en-US" sz="1800" dirty="0" smtClean="0">
                <a:ea typeface="MS PGothic" pitchFamily="34" charset="-128"/>
              </a:rPr>
              <a:t>  from  CLAS </a:t>
            </a:r>
            <a:r>
              <a:rPr lang="en-US" sz="1800" dirty="0">
                <a:latin typeface="Arial"/>
                <a:ea typeface="MS PGothic" pitchFamily="34" charset="-128"/>
                <a:cs typeface="Arial"/>
              </a:rPr>
              <a:t>D</a:t>
            </a:r>
            <a:r>
              <a:rPr lang="en-US" sz="1800" dirty="0" smtClean="0">
                <a:latin typeface="Arial"/>
                <a:ea typeface="MS PGothic" pitchFamily="34" charset="-128"/>
                <a:cs typeface="Arial"/>
              </a:rPr>
              <a:t>ata</a:t>
            </a: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-32820" y="65499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" y="665578"/>
            <a:ext cx="3193575" cy="319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91" y="679441"/>
            <a:ext cx="3222578" cy="3222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49" y="697354"/>
            <a:ext cx="3186751" cy="3186751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253898" y="1356257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Symbol" panose="05050102010706020507" pitchFamily="18" charset="2"/>
              </a:rPr>
              <a:t>D</a:t>
            </a:r>
            <a:r>
              <a:rPr lang="en-US" sz="1800" b="1" dirty="0" smtClean="0"/>
              <a:t>(1700)3/2</a:t>
            </a:r>
            <a:r>
              <a:rPr lang="en-US" sz="1800" b="1" baseline="30000" dirty="0" smtClean="0"/>
              <a:t>-</a:t>
            </a:r>
          </a:p>
          <a:p>
            <a:pPr algn="ctr" eaLnBrk="0" hangingPunct="0"/>
            <a:r>
              <a:rPr lang="en-US" sz="1800" b="1" dirty="0" smtClean="0"/>
              <a:t>A</a:t>
            </a:r>
            <a:r>
              <a:rPr lang="en-US" sz="1800" b="1" baseline="-25000" dirty="0" smtClean="0"/>
              <a:t>1/2</a:t>
            </a:r>
            <a:endParaRPr lang="en-US" sz="1800" b="1" baseline="-25000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360822" y="2625498"/>
            <a:ext cx="1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/>
              <a:t>N(1720)3/2</a:t>
            </a:r>
            <a:r>
              <a:rPr lang="en-US" sz="1800" b="1" baseline="30000" dirty="0" smtClean="0"/>
              <a:t>+</a:t>
            </a:r>
          </a:p>
          <a:p>
            <a:pPr algn="ctr" eaLnBrk="0" hangingPunct="0"/>
            <a:r>
              <a:rPr lang="en-US" sz="1800" b="1" dirty="0" smtClean="0"/>
              <a:t>A</a:t>
            </a:r>
            <a:r>
              <a:rPr lang="en-US" sz="1800" b="1" baseline="-25000" dirty="0"/>
              <a:t>3</a:t>
            </a:r>
            <a:r>
              <a:rPr lang="en-US" sz="1800" b="1" baseline="-25000" dirty="0" smtClean="0"/>
              <a:t>/2</a:t>
            </a:r>
            <a:endParaRPr lang="en-US" sz="1800" b="1" baseline="-25000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60687" y="1143189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Symbol" panose="05050102010706020507" pitchFamily="18" charset="2"/>
              </a:rPr>
              <a:t>D</a:t>
            </a:r>
            <a:r>
              <a:rPr lang="en-US" sz="1800" b="1" dirty="0" smtClean="0"/>
              <a:t>(1620)3/2</a:t>
            </a:r>
            <a:r>
              <a:rPr lang="en-US" sz="1800" b="1" baseline="30000" dirty="0" smtClean="0"/>
              <a:t>-</a:t>
            </a:r>
          </a:p>
          <a:p>
            <a:pPr algn="ctr" eaLnBrk="0" hangingPunct="0"/>
            <a:r>
              <a:rPr lang="en-US" sz="1800" b="1" dirty="0"/>
              <a:t>S</a:t>
            </a:r>
            <a:r>
              <a:rPr lang="en-US" sz="1800" b="1" baseline="-25000" dirty="0" smtClean="0"/>
              <a:t>1/2</a:t>
            </a:r>
            <a:endParaRPr lang="en-US" sz="1800" b="1" baseline="-25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534770" y="1466354"/>
            <a:ext cx="2286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4" y="3873015"/>
            <a:ext cx="412074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Independent fits in different W-intervals:</a:t>
            </a:r>
          </a:p>
          <a:p>
            <a:r>
              <a:rPr lang="en-US" sz="1400" b="1" dirty="0" smtClean="0">
                <a:solidFill>
                  <a:srgbClr val="33CC33"/>
                </a:solidFill>
              </a:rPr>
              <a:t>green: 1.46&lt;W&lt;1.56 </a:t>
            </a:r>
            <a:r>
              <a:rPr lang="en-US" sz="1400" b="1" dirty="0" err="1" smtClean="0">
                <a:solidFill>
                  <a:srgbClr val="33CC33"/>
                </a:solidFill>
              </a:rPr>
              <a:t>GeV</a:t>
            </a:r>
            <a:endParaRPr lang="en-US" sz="1400" b="1" dirty="0" smtClean="0">
              <a:solidFill>
                <a:srgbClr val="33CC33"/>
              </a:solidFill>
            </a:endParaRPr>
          </a:p>
          <a:p>
            <a:r>
              <a:rPr lang="en-US" sz="1400" b="1" dirty="0">
                <a:solidFill>
                  <a:srgbClr val="FF00FF"/>
                </a:solidFill>
              </a:rPr>
              <a:t>m</a:t>
            </a:r>
            <a:r>
              <a:rPr lang="en-US" sz="1400" b="1" dirty="0" smtClean="0">
                <a:solidFill>
                  <a:srgbClr val="FF00FF"/>
                </a:solidFill>
              </a:rPr>
              <a:t>agenta: 1.56&lt;W&lt;1.66 </a:t>
            </a:r>
            <a:r>
              <a:rPr lang="en-US" sz="1400" b="1" dirty="0" err="1" smtClean="0">
                <a:solidFill>
                  <a:srgbClr val="FF00FF"/>
                </a:solidFill>
              </a:rPr>
              <a:t>GeV</a:t>
            </a:r>
            <a:endParaRPr lang="en-US" sz="1400" b="1" dirty="0" smtClean="0">
              <a:solidFill>
                <a:srgbClr val="FF00FF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r</a:t>
            </a:r>
            <a:r>
              <a:rPr lang="en-US" sz="1400" b="1" dirty="0" smtClean="0">
                <a:solidFill>
                  <a:srgbClr val="FF0000"/>
                </a:solidFill>
              </a:rPr>
              <a:t>ed: 1.61&lt;W&lt;1.71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chemeClr val="accent6"/>
                </a:solidFill>
              </a:rPr>
              <a:t>b</a:t>
            </a:r>
            <a:r>
              <a:rPr lang="en-US" sz="1400" b="1" dirty="0" smtClean="0">
                <a:solidFill>
                  <a:schemeClr val="accent6"/>
                </a:solidFill>
              </a:rPr>
              <a:t>lue: 1.66&lt;W&lt;1.76 </a:t>
            </a:r>
            <a:r>
              <a:rPr lang="en-US" sz="1400" b="1" dirty="0" err="1" smtClean="0">
                <a:solidFill>
                  <a:schemeClr val="accent6"/>
                </a:solidFill>
              </a:rPr>
              <a:t>GeV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r>
              <a:rPr lang="en-US" sz="1400" b="1" dirty="0" smtClean="0"/>
              <a:t>black: 1.71&lt;W&lt;1.81 </a:t>
            </a:r>
            <a:r>
              <a:rPr lang="en-US" sz="1400" b="1" dirty="0" err="1" smtClean="0"/>
              <a:t>GeV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consistent </a:t>
            </a:r>
            <a:r>
              <a:rPr lang="en-US" sz="1400" b="1" dirty="0" err="1" smtClean="0"/>
              <a:t>electrocoupling</a:t>
            </a:r>
            <a:r>
              <a:rPr lang="en-US" sz="1400" b="1" dirty="0" smtClean="0"/>
              <a:t> values offer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ound evidence  for their reliable extraction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760130" y="3859153"/>
            <a:ext cx="43728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600" b="1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1600" b="1" dirty="0" err="1">
                <a:solidFill>
                  <a:srgbClr val="FF0000"/>
                </a:solidFill>
              </a:rPr>
              <a:t>p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electroproduction</a:t>
            </a:r>
            <a:r>
              <a:rPr lang="en-US" sz="1600" b="1" dirty="0">
                <a:solidFill>
                  <a:srgbClr val="FF0000"/>
                </a:solidFill>
              </a:rPr>
              <a:t> channel </a:t>
            </a:r>
            <a:r>
              <a:rPr lang="en-US" sz="1600" b="1" dirty="0" smtClean="0">
                <a:solidFill>
                  <a:srgbClr val="FF0000"/>
                </a:solidFill>
              </a:rPr>
              <a:t>provided first preliminary results on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(1620)1/2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, N(1650)1/2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, N(1680)5/2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(1700)3/2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, and </a:t>
            </a:r>
            <a:r>
              <a:rPr lang="en-US" sz="1600" b="1" dirty="0" smtClean="0">
                <a:solidFill>
                  <a:srgbClr val="FF0000"/>
                </a:solidFill>
              </a:rPr>
              <a:t>N(1720)3/2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with </a:t>
            </a:r>
            <a:r>
              <a:rPr lang="en-US" sz="1600" b="1" dirty="0">
                <a:solidFill>
                  <a:srgbClr val="FF0000"/>
                </a:solidFill>
              </a:rPr>
              <a:t>good accuracy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  <a:endParaRPr lang="en-US" sz="1800" b="1" u="sng" dirty="0" smtClean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3198" y="5242906"/>
            <a:ext cx="48349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0000FF"/>
                </a:solidFill>
              </a:rPr>
              <a:t>Prospect: </a:t>
            </a:r>
            <a:r>
              <a:rPr lang="en-US" sz="1400" b="1" dirty="0" smtClean="0">
                <a:solidFill>
                  <a:srgbClr val="0000FF"/>
                </a:solidFill>
              </a:rPr>
              <a:t>evaluation of high-mass N*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from independent analyses of KY channels.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Reaction models capable of extracting resonance </a:t>
            </a:r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from the fit of </a:t>
            </a:r>
            <a:r>
              <a:rPr lang="en-US" sz="1400" b="1" dirty="0" err="1" smtClean="0">
                <a:solidFill>
                  <a:srgbClr val="0000FF"/>
                </a:solidFill>
              </a:rPr>
              <a:t>unpolarized</a:t>
            </a:r>
            <a:r>
              <a:rPr lang="en-US" sz="1400" b="1" dirty="0" smtClean="0">
                <a:solidFill>
                  <a:srgbClr val="0000FF"/>
                </a:solidFill>
              </a:rPr>
              <a:t> cross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</a:t>
            </a:r>
            <a:r>
              <a:rPr lang="en-US" sz="1400" b="1" dirty="0" smtClean="0">
                <a:solidFill>
                  <a:srgbClr val="0000FF"/>
                </a:solidFill>
              </a:rPr>
              <a:t>ections and polarization asymmetries measured in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KY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u="sng" dirty="0" smtClean="0">
                <a:solidFill>
                  <a:srgbClr val="0000FF"/>
                </a:solidFill>
              </a:rPr>
              <a:t>are needed !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485976">
            <a:off x="1997040" y="1143188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Preliminary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9485976">
            <a:off x="5579013" y="1872929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Preliminary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076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105575" y="-274320"/>
            <a:ext cx="7198901" cy="9169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Lucida Grande"/>
                <a:cs typeface="Arial"/>
              </a:rPr>
              <a:t>Resonance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Arial"/>
              </a:rPr>
              <a:t>Transitions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  <a:cs typeface="Arial"/>
              </a:rPr>
              <a:t>with the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Arial"/>
              </a:rPr>
              <a:t> CLAS12</a:t>
            </a:r>
            <a:endParaRPr lang="en-US" sz="2400" b="1" dirty="0">
              <a:solidFill>
                <a:srgbClr val="FF0000"/>
              </a:solidFill>
              <a:ea typeface="ＭＳ Ｐゴシック" charset="-128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05026" y="501422"/>
            <a:ext cx="4023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12 GeV experiment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E12-09-003 </a:t>
            </a:r>
            <a:r>
              <a:rPr lang="en-US" sz="1600" dirty="0" smtClean="0">
                <a:latin typeface="+mn-lt"/>
              </a:rPr>
              <a:t>will extend access to </a:t>
            </a:r>
            <a:r>
              <a:rPr lang="en-US" sz="1600" dirty="0" err="1" smtClean="0">
                <a:latin typeface="+mn-lt"/>
              </a:rPr>
              <a:t>electrocouplings</a:t>
            </a:r>
            <a:r>
              <a:rPr lang="en-US" sz="1600" dirty="0" smtClean="0">
                <a:latin typeface="+mn-lt"/>
              </a:rPr>
              <a:t>  for all prominent N* states in the range up to Q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=12GeV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  <a:cs typeface="Times New Roman"/>
              </a:rPr>
              <a:t>.</a:t>
            </a:r>
            <a:endParaRPr lang="en-US" sz="1600" dirty="0">
              <a:latin typeface="+mn-lt"/>
            </a:endParaRPr>
          </a:p>
        </p:txBody>
      </p:sp>
      <p:pic>
        <p:nvPicPr>
          <p:cNvPr id="37" name="Picture 58" descr="lan_b460s16t32i_chiral_ir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06" y="1868123"/>
            <a:ext cx="4542820" cy="3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3"/>
          <p:cNvGrpSpPr/>
          <p:nvPr/>
        </p:nvGrpSpPr>
        <p:grpSpPr>
          <a:xfrm>
            <a:off x="33710" y="2505782"/>
            <a:ext cx="3579681" cy="1830914"/>
            <a:chOff x="4434584" y="2810415"/>
            <a:chExt cx="3579681" cy="1830914"/>
          </a:xfrm>
        </p:grpSpPr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 rot="16200000">
              <a:off x="3701355" y="3570092"/>
              <a:ext cx="1804466" cy="338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quark mass</a:t>
              </a:r>
              <a:r>
                <a:rPr lang="en-US" sz="1600" i="1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(GeV)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7852912" y="2837618"/>
              <a:ext cx="161353" cy="3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7051709" y="2810415"/>
              <a:ext cx="161353" cy="3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5430" y="642600"/>
            <a:ext cx="361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Resonance </a:t>
            </a:r>
            <a:r>
              <a:rPr lang="en-US" sz="1600" dirty="0" err="1" smtClean="0">
                <a:latin typeface="+mn-lt"/>
              </a:rPr>
              <a:t>electrocouplings</a:t>
            </a:r>
            <a:r>
              <a:rPr lang="en-US" sz="1600" dirty="0" smtClean="0">
                <a:latin typeface="+mn-lt"/>
              </a:rPr>
              <a:t> in regime of quark core dominance can be related to the </a:t>
            </a:r>
            <a:r>
              <a:rPr lang="en-US" sz="1600" dirty="0" smtClean="0"/>
              <a:t>running quark  </a:t>
            </a:r>
            <a:r>
              <a:rPr lang="en-US" sz="1600" dirty="0" smtClean="0">
                <a:latin typeface="+mn-lt"/>
              </a:rPr>
              <a:t>masses and their dynamical structure. </a:t>
            </a:r>
            <a:endParaRPr lang="en-US" sz="1600" dirty="0"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416886" y="5679562"/>
            <a:ext cx="79158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>
                <a:latin typeface="+mn-lt"/>
              </a:rPr>
              <a:t>robe the </a:t>
            </a:r>
            <a:r>
              <a:rPr lang="en-US" sz="1600" dirty="0">
                <a:latin typeface="+mn-lt"/>
              </a:rPr>
              <a:t>transition </a:t>
            </a:r>
            <a:r>
              <a:rPr lang="en-US" sz="1600" dirty="0" smtClean="0">
                <a:latin typeface="+mn-lt"/>
              </a:rPr>
              <a:t>from </a:t>
            </a:r>
            <a:r>
              <a:rPr lang="en-US" sz="1600" dirty="0" smtClean="0"/>
              <a:t>confinement to </a:t>
            </a:r>
            <a:r>
              <a:rPr lang="en-US" sz="1600" dirty="0" err="1" smtClean="0"/>
              <a:t>pQCD</a:t>
            </a:r>
            <a:r>
              <a:rPr lang="en-US" sz="1600" dirty="0" smtClean="0"/>
              <a:t> regimes, allowing us to explore how confinement in baryons emerge from QCD and how &gt;98 % of baryon masses are generated non-</a:t>
            </a:r>
            <a:r>
              <a:rPr lang="en-US" sz="1600" dirty="0" err="1" smtClean="0"/>
              <a:t>perturbatively</a:t>
            </a:r>
            <a:r>
              <a:rPr lang="en-US" sz="1600" dirty="0" smtClean="0"/>
              <a:t> via  dynamical 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  breaking.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1414618" y="2134134"/>
            <a:ext cx="1236217" cy="3091217"/>
            <a:chOff x="5844972" y="2386854"/>
            <a:chExt cx="1236217" cy="3091217"/>
          </a:xfrm>
        </p:grpSpPr>
        <p:sp>
          <p:nvSpPr>
            <p:cNvPr id="33" name="TextBox 32"/>
            <p:cNvSpPr txBox="1"/>
            <p:nvPr/>
          </p:nvSpPr>
          <p:spPr>
            <a:xfrm>
              <a:off x="6069251" y="2386854"/>
              <a:ext cx="101193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6 GeV  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4972" y="3162543"/>
              <a:ext cx="45719" cy="23155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flipH="1">
              <a:off x="5844974" y="2848519"/>
              <a:ext cx="730246" cy="77098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/>
          <p:cNvGrpSpPr/>
          <p:nvPr/>
        </p:nvGrpSpPr>
        <p:grpSpPr>
          <a:xfrm>
            <a:off x="2040998" y="2857909"/>
            <a:ext cx="1572393" cy="2273193"/>
            <a:chOff x="6441872" y="3162542"/>
            <a:chExt cx="1572393" cy="2273193"/>
          </a:xfrm>
        </p:grpSpPr>
        <p:sp>
          <p:nvSpPr>
            <p:cNvPr id="48" name="TextBox 47"/>
            <p:cNvSpPr txBox="1"/>
            <p:nvPr/>
          </p:nvSpPr>
          <p:spPr>
            <a:xfrm>
              <a:off x="6862717" y="3804616"/>
              <a:ext cx="115154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12 GeV  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872" y="3162542"/>
              <a:ext cx="45719" cy="22731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48" idx="2"/>
            </p:cNvCxnSpPr>
            <p:nvPr/>
          </p:nvCxnSpPr>
          <p:spPr>
            <a:xfrm flipH="1">
              <a:off x="6487591" y="4266281"/>
              <a:ext cx="950900" cy="4200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856926" y="4762135"/>
            <a:ext cx="38354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52038" y="2134134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LQCD</a:t>
            </a:r>
          </a:p>
          <a:p>
            <a:r>
              <a:rPr lang="en-US" sz="2400" dirty="0" smtClean="0"/>
              <a:t>DSE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77824" y="5184648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8680" y="1920240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7824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63440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p11a12_lf_ds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026" y="1499104"/>
            <a:ext cx="4180458" cy="4180458"/>
          </a:xfrm>
          <a:prstGeom prst="rect">
            <a:avLst/>
          </a:prstGeom>
        </p:spPr>
      </p:pic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6605530" y="5054902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6782937" y="4949138"/>
            <a:ext cx="142400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Arial" charset="0"/>
              </a:rPr>
              <a:t>CLAS12</a:t>
            </a:r>
            <a:r>
              <a:rPr lang="en-US" sz="1200" i="1" dirty="0" smtClean="0">
                <a:latin typeface="Arial" charset="0"/>
              </a:rPr>
              <a:t>  </a:t>
            </a:r>
            <a:r>
              <a:rPr lang="en-US" sz="1200" dirty="0" smtClean="0"/>
              <a:t>projected</a:t>
            </a:r>
            <a:endParaRPr lang="en-US" sz="1200" dirty="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6284244" y="4069080"/>
            <a:ext cx="4986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681730" y="1972225"/>
            <a:ext cx="243804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Light front quark model:</a:t>
            </a:r>
          </a:p>
          <a:p>
            <a:r>
              <a:rPr lang="en-US" sz="1400" dirty="0" err="1" smtClean="0"/>
              <a:t>I.G.Aznauryan</a:t>
            </a:r>
            <a:r>
              <a:rPr lang="en-US" sz="1400" dirty="0" smtClean="0"/>
              <a:t>, V.D. </a:t>
            </a:r>
            <a:r>
              <a:rPr lang="en-US" sz="1400" dirty="0" err="1" smtClean="0"/>
              <a:t>Burkert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PRC85, 055202 (2012).</a:t>
            </a:r>
            <a:endParaRPr lang="en-US" sz="1400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5786651" y="2331985"/>
            <a:ext cx="895080" cy="2638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077468" y="3564143"/>
            <a:ext cx="124104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DSEQCD :</a:t>
            </a:r>
          </a:p>
          <a:p>
            <a:r>
              <a:rPr lang="en-US" sz="1400" dirty="0" smtClean="0"/>
              <a:t>contact </a:t>
            </a:r>
            <a:r>
              <a:rPr lang="en-US" sz="1400" dirty="0" err="1" smtClean="0"/>
              <a:t>inte</a:t>
            </a:r>
            <a:r>
              <a:rPr lang="en-US" sz="1400" dirty="0" smtClean="0"/>
              <a:t>-</a:t>
            </a:r>
          </a:p>
          <a:p>
            <a:r>
              <a:rPr lang="en-US" sz="1400" dirty="0" err="1" smtClean="0"/>
              <a:t>raction</a:t>
            </a:r>
            <a:r>
              <a:rPr lang="en-US" sz="1400" dirty="0" smtClean="0"/>
              <a:t>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realistic QCD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interaction.</a:t>
            </a: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-7937" y="457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6281928" y="4381669"/>
            <a:ext cx="49869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81731" y="1463040"/>
            <a:ext cx="16022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(1440) A</a:t>
            </a:r>
            <a:r>
              <a:rPr lang="en-US" sz="1800" b="1" baseline="-25000" dirty="0" smtClean="0"/>
              <a:t>1/2</a:t>
            </a:r>
            <a:endParaRPr lang="en-US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69534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6359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ea typeface="MS PGothic" pitchFamily="34" charset="-128"/>
              </a:rPr>
              <a:t>Evidence for 3/2</a:t>
            </a:r>
            <a:r>
              <a:rPr lang="en-US" sz="2000" baseline="30000" dirty="0" smtClean="0">
                <a:ea typeface="MS PGothic" pitchFamily="34" charset="-128"/>
              </a:rPr>
              <a:t>+</a:t>
            </a:r>
            <a:r>
              <a:rPr lang="en-US" sz="2000" dirty="0" smtClean="0">
                <a:ea typeface="MS PGothic" pitchFamily="34" charset="-128"/>
              </a:rPr>
              <a:t>(1720) Candidate-State in 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+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-</a:t>
            </a:r>
            <a:r>
              <a:rPr lang="en-US" sz="2000" dirty="0" err="1" smtClean="0">
                <a:ea typeface="MS PGothic" pitchFamily="34" charset="-128"/>
              </a:rPr>
              <a:t>p</a:t>
            </a:r>
            <a:r>
              <a:rPr lang="en-US" sz="2000" dirty="0" smtClean="0">
                <a:ea typeface="MS PGothic" pitchFamily="34" charset="-128"/>
              </a:rPr>
              <a:t>  </a:t>
            </a:r>
            <a:r>
              <a:rPr lang="en-US" sz="2000" dirty="0" err="1" smtClean="0">
                <a:ea typeface="MS PGothic" pitchFamily="34" charset="-128"/>
              </a:rPr>
              <a:t>Electroproduction</a:t>
            </a:r>
            <a:endParaRPr lang="en-US" sz="2000" dirty="0" smtClean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32820" y="47630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75" y="1140868"/>
            <a:ext cx="2524267" cy="231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42" y="1190327"/>
            <a:ext cx="2523744" cy="242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82" y="1255466"/>
            <a:ext cx="2523744" cy="2279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75" y="3556325"/>
            <a:ext cx="2598338" cy="2313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75" y="3476531"/>
            <a:ext cx="2523744" cy="2341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82" y="3453883"/>
            <a:ext cx="2523744" cy="24115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5457" y="1096868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W=1.69 </a:t>
            </a:r>
            <a:r>
              <a:rPr lang="en-US" sz="1200" b="1" dirty="0" err="1" smtClean="0">
                <a:solidFill>
                  <a:srgbClr val="000000"/>
                </a:solidFill>
              </a:rPr>
              <a:t>Gev</a:t>
            </a:r>
            <a:r>
              <a:rPr lang="en-US" sz="1200" b="1" dirty="0" smtClean="0">
                <a:solidFill>
                  <a:srgbClr val="000000"/>
                </a:solidFill>
              </a:rPr>
              <a:t> Q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</a:rPr>
              <a:t>=0.65 GeV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endParaRPr lang="en-US" sz="1200" b="1" baseline="30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9997" y="1066094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W=1.71 </a:t>
            </a:r>
            <a:r>
              <a:rPr lang="en-US" sz="1200" b="1" dirty="0" err="1" smtClean="0">
                <a:solidFill>
                  <a:srgbClr val="000000"/>
                </a:solidFill>
              </a:rPr>
              <a:t>Gev</a:t>
            </a:r>
            <a:r>
              <a:rPr lang="en-US" sz="1200" b="1" dirty="0" smtClean="0">
                <a:solidFill>
                  <a:srgbClr val="000000"/>
                </a:solidFill>
              </a:rPr>
              <a:t> Q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</a:rPr>
              <a:t>=0.95 GeV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endParaRPr lang="en-US" sz="1200" b="1" baseline="30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1110" y="1065027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W=1.69 </a:t>
            </a:r>
            <a:r>
              <a:rPr lang="en-US" sz="1200" b="1" dirty="0" err="1" smtClean="0">
                <a:solidFill>
                  <a:srgbClr val="000000"/>
                </a:solidFill>
              </a:rPr>
              <a:t>Gev</a:t>
            </a:r>
            <a:r>
              <a:rPr lang="en-US" sz="1200" b="1" dirty="0" smtClean="0">
                <a:solidFill>
                  <a:srgbClr val="000000"/>
                </a:solidFill>
              </a:rPr>
              <a:t> Q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</a:rPr>
              <a:t>=1.30 GeV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2</a:t>
            </a:r>
            <a:endParaRPr lang="en-US" sz="1200" b="1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94485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</a:rPr>
              <a:t>Conventional</a:t>
            </a:r>
          </a:p>
          <a:p>
            <a:r>
              <a:rPr lang="en-US" sz="1400" b="1" dirty="0">
                <a:solidFill>
                  <a:srgbClr val="3333CC"/>
                </a:solidFill>
              </a:rPr>
              <a:t>s</a:t>
            </a:r>
            <a:r>
              <a:rPr lang="en-US" sz="1400" b="1" dirty="0" smtClean="0">
                <a:solidFill>
                  <a:srgbClr val="3333CC"/>
                </a:solidFill>
              </a:rPr>
              <a:t>tates only: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2820" y="3889000"/>
            <a:ext cx="1316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</a:rPr>
              <a:t>Conventional</a:t>
            </a:r>
          </a:p>
          <a:p>
            <a:r>
              <a:rPr lang="en-US" sz="1400" b="1" dirty="0" smtClean="0">
                <a:solidFill>
                  <a:srgbClr val="3333CC"/>
                </a:solidFill>
              </a:rPr>
              <a:t>&amp; </a:t>
            </a:r>
            <a:r>
              <a:rPr lang="en-US" sz="1400" b="1" dirty="0">
                <a:solidFill>
                  <a:srgbClr val="3333CC"/>
                </a:solidFill>
              </a:rPr>
              <a:t> </a:t>
            </a:r>
            <a:r>
              <a:rPr lang="en-US" sz="1400" b="1" dirty="0" smtClean="0">
                <a:solidFill>
                  <a:srgbClr val="3333CC"/>
                </a:solidFill>
              </a:rPr>
              <a:t>3/2</a:t>
            </a:r>
            <a:r>
              <a:rPr lang="en-US" sz="1400" b="1" baseline="30000" dirty="0" smtClean="0">
                <a:solidFill>
                  <a:srgbClr val="3333CC"/>
                </a:solidFill>
              </a:rPr>
              <a:t>+</a:t>
            </a:r>
            <a:r>
              <a:rPr lang="en-US" sz="1400" b="1" dirty="0" smtClean="0">
                <a:solidFill>
                  <a:srgbClr val="3333CC"/>
                </a:solidFill>
              </a:rPr>
              <a:t>(1720)</a:t>
            </a:r>
          </a:p>
          <a:p>
            <a:r>
              <a:rPr lang="en-US" sz="1400" b="1" dirty="0">
                <a:solidFill>
                  <a:srgbClr val="3333CC"/>
                </a:solidFill>
              </a:rPr>
              <a:t>c</a:t>
            </a:r>
            <a:r>
              <a:rPr lang="en-US" sz="1400" b="1" dirty="0" smtClean="0">
                <a:solidFill>
                  <a:srgbClr val="3333CC"/>
                </a:solidFill>
              </a:rPr>
              <a:t>andidate- </a:t>
            </a:r>
          </a:p>
          <a:p>
            <a:r>
              <a:rPr lang="en-US" sz="1400" b="1" dirty="0">
                <a:solidFill>
                  <a:srgbClr val="3333CC"/>
                </a:solidFill>
              </a:rPr>
              <a:t>s</a:t>
            </a:r>
            <a:r>
              <a:rPr lang="en-US" sz="1400" b="1" dirty="0" smtClean="0">
                <a:solidFill>
                  <a:srgbClr val="3333CC"/>
                </a:solidFill>
              </a:rPr>
              <a:t>tate: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7" y="5832174"/>
            <a:ext cx="909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Successful data description requires two nearly degenerated N*-</a:t>
            </a:r>
            <a:r>
              <a:rPr lang="en-US" sz="1200" b="1" dirty="0">
                <a:solidFill>
                  <a:srgbClr val="FF0000"/>
                </a:solidFill>
              </a:rPr>
              <a:t>states </a:t>
            </a:r>
            <a:r>
              <a:rPr lang="en-US" sz="1200" b="1" dirty="0" smtClean="0">
                <a:solidFill>
                  <a:srgbClr val="FF0000"/>
                </a:solidFill>
              </a:rPr>
              <a:t>of </a:t>
            </a:r>
            <a:r>
              <a:rPr lang="en-US" sz="1200" b="1" dirty="0" err="1" smtClean="0">
                <a:solidFill>
                  <a:srgbClr val="FF0000"/>
                </a:solidFill>
              </a:rPr>
              <a:t>J</a:t>
            </a:r>
            <a:r>
              <a:rPr lang="en-US" sz="1200" b="1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200" b="1" dirty="0" smtClean="0">
                <a:solidFill>
                  <a:srgbClr val="FF0000"/>
                </a:solidFill>
              </a:rPr>
              <a:t>=3/2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. One of them (new) decays mostly (47-64%)  to the </a:t>
            </a:r>
            <a:r>
              <a:rPr lang="en-US" sz="1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200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with minor decays (&lt;10%) to the </a:t>
            </a:r>
            <a:r>
              <a:rPr lang="en-US" sz="1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200" b="1" dirty="0" err="1" smtClean="0">
                <a:solidFill>
                  <a:srgbClr val="FF0000"/>
                </a:solidFill>
              </a:rPr>
              <a:t>p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final </a:t>
            </a:r>
            <a:r>
              <a:rPr lang="en-US" sz="1200" b="1" dirty="0" smtClean="0">
                <a:solidFill>
                  <a:srgbClr val="FF0000"/>
                </a:solidFill>
              </a:rPr>
              <a:t>states, the other (conventional N(1720)3/2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) has comparable decay probabilities to the </a:t>
            </a:r>
            <a:r>
              <a:rPr lang="en-US" sz="1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(39-55%)</a:t>
            </a:r>
            <a:r>
              <a:rPr lang="en-US" sz="1200" b="1" dirty="0" smtClean="0">
                <a:solidFill>
                  <a:srgbClr val="FF0000"/>
                </a:solidFill>
              </a:rPr>
              <a:t> and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to the </a:t>
            </a:r>
            <a:r>
              <a:rPr lang="en-US" sz="1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200" b="1" dirty="0" err="1" smtClean="0">
                <a:solidFill>
                  <a:srgbClr val="FF0000"/>
                </a:solidFill>
              </a:rPr>
              <a:t>p</a:t>
            </a:r>
            <a:r>
              <a:rPr lang="en-US" sz="1200" b="1" dirty="0" smtClean="0">
                <a:solidFill>
                  <a:srgbClr val="FF0000"/>
                </a:solidFill>
              </a:rPr>
              <a:t> (23-49%)  final states.</a:t>
            </a:r>
          </a:p>
        </p:txBody>
      </p:sp>
    </p:spTree>
    <p:extLst>
      <p:ext uri="{BB962C8B-B14F-4D97-AF65-F5344CB8AC3E}">
        <p14:creationId xmlns:p14="http://schemas.microsoft.com/office/powerpoint/2010/main" val="352506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15913" y="-258579"/>
            <a:ext cx="8610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Dressed Quark Evolution from </a:t>
            </a:r>
            <a:r>
              <a:rPr lang="en-US" sz="2000" dirty="0" err="1" smtClean="0">
                <a:solidFill>
                  <a:srgbClr val="0000FF"/>
                </a:solidFill>
              </a:rPr>
              <a:t>pQCD</a:t>
            </a:r>
            <a:r>
              <a:rPr lang="en-US" sz="2000" dirty="0" smtClean="0">
                <a:solidFill>
                  <a:srgbClr val="0000FF"/>
                </a:solidFill>
              </a:rPr>
              <a:t> to Confinement Regimes</a:t>
            </a: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 flipV="1">
            <a:off x="1" y="499543"/>
            <a:ext cx="914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3492" name="Picture 6" descr="quark-mas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1018655"/>
            <a:ext cx="4246823" cy="378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4319"/>
            <a:ext cx="356711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</a:rPr>
              <a:t>quark/gluon </a:t>
            </a:r>
            <a:r>
              <a:rPr lang="en-US" sz="1600" b="1" dirty="0">
                <a:solidFill>
                  <a:srgbClr val="000000"/>
                </a:solidFill>
              </a:rPr>
              <a:t>confinement</a:t>
            </a:r>
          </a:p>
        </p:txBody>
      </p:sp>
      <p:cxnSp>
        <p:nvCxnSpPr>
          <p:cNvPr id="63495" name="Straight Arrow Connector 19"/>
          <p:cNvCxnSpPr>
            <a:cxnSpLocks noChangeShapeType="1"/>
          </p:cNvCxnSpPr>
          <p:nvPr/>
        </p:nvCxnSpPr>
        <p:spPr bwMode="auto">
          <a:xfrm>
            <a:off x="1087438" y="1443038"/>
            <a:ext cx="0" cy="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63498" name="Straight Arrow Connector 42"/>
          <p:cNvCxnSpPr>
            <a:cxnSpLocks noChangeShapeType="1"/>
          </p:cNvCxnSpPr>
          <p:nvPr/>
        </p:nvCxnSpPr>
        <p:spPr bwMode="auto">
          <a:xfrm flipH="1">
            <a:off x="1087438" y="1370013"/>
            <a:ext cx="449262" cy="3222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H="1">
            <a:off x="1087438" y="944044"/>
            <a:ext cx="449262" cy="322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3502" name="TextBox 47"/>
          <p:cNvSpPr txBox="1">
            <a:spLocks noChangeArrowheads="1"/>
          </p:cNvSpPr>
          <p:nvPr/>
        </p:nvSpPr>
        <p:spPr bwMode="auto">
          <a:xfrm>
            <a:off x="5118790" y="1370013"/>
            <a:ext cx="3807723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Consistent results from two different based on QCD approaches:</a:t>
            </a:r>
          </a:p>
          <a:p>
            <a:pPr eaLnBrk="0" hangingPunct="0"/>
            <a:endParaRPr lang="en-US" sz="1600" dirty="0" smtClean="0">
              <a:solidFill>
                <a:srgbClr val="00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LQCD - </a:t>
            </a:r>
            <a:r>
              <a:rPr lang="en-US" sz="1600" dirty="0" err="1" smtClean="0">
                <a:solidFill>
                  <a:srgbClr val="000000"/>
                </a:solidFill>
              </a:rPr>
              <a:t>P.O.Bowman</a:t>
            </a:r>
            <a:r>
              <a:rPr lang="en-US" sz="1600" dirty="0" smtClean="0">
                <a:solidFill>
                  <a:srgbClr val="000000"/>
                </a:solidFill>
              </a:rPr>
              <a:t>, et al., PRD </a:t>
            </a:r>
            <a:r>
              <a:rPr lang="en-US" sz="1600" b="1" dirty="0" smtClean="0">
                <a:solidFill>
                  <a:srgbClr val="000000"/>
                </a:solidFill>
              </a:rPr>
              <a:t>71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</a:p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  054505 (2005) (points with error bars).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DSEQCD – </a:t>
            </a:r>
            <a:r>
              <a:rPr lang="en-US" sz="1600" dirty="0" err="1" smtClean="0">
                <a:solidFill>
                  <a:srgbClr val="000000"/>
                </a:solidFill>
              </a:rPr>
              <a:t>C.D.Roberts</a:t>
            </a:r>
            <a:r>
              <a:rPr lang="en-US" sz="1600" dirty="0" smtClean="0">
                <a:solidFill>
                  <a:srgbClr val="000000"/>
                </a:solidFill>
              </a:rPr>
              <a:t>,  </a:t>
            </a:r>
            <a:r>
              <a:rPr lang="en-US" sz="1600" dirty="0" err="1" smtClean="0">
                <a:solidFill>
                  <a:srgbClr val="000000"/>
                </a:solidFill>
              </a:rPr>
              <a:t>Prog</a:t>
            </a:r>
            <a:r>
              <a:rPr lang="en-US" sz="1600" dirty="0" smtClean="0">
                <a:solidFill>
                  <a:srgbClr val="000000"/>
                </a:solidFill>
              </a:rPr>
              <a:t>. Part. </a:t>
            </a:r>
            <a:r>
              <a:rPr lang="en-US" sz="1600" dirty="0" err="1" smtClean="0">
                <a:solidFill>
                  <a:srgbClr val="000000"/>
                </a:solidFill>
              </a:rPr>
              <a:t>Nucl</a:t>
            </a:r>
            <a:r>
              <a:rPr lang="en-US" sz="1600" dirty="0" smtClean="0">
                <a:solidFill>
                  <a:srgbClr val="000000"/>
                </a:solidFill>
              </a:rPr>
              <a:t>. Phys. </a:t>
            </a:r>
            <a:r>
              <a:rPr lang="en-US" sz="1600" b="1" dirty="0" smtClean="0">
                <a:solidFill>
                  <a:srgbClr val="000000"/>
                </a:solidFill>
              </a:rPr>
              <a:t>61, </a:t>
            </a:r>
            <a:r>
              <a:rPr lang="en-US" sz="1600" dirty="0" smtClean="0">
                <a:solidFill>
                  <a:srgbClr val="000000"/>
                </a:solidFill>
              </a:rPr>
              <a:t>50 (2008) (lines).</a:t>
            </a:r>
          </a:p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  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63504" name="Straight Arrow Connector 55"/>
          <p:cNvCxnSpPr>
            <a:cxnSpLocks noChangeShapeType="1"/>
          </p:cNvCxnSpPr>
          <p:nvPr/>
        </p:nvCxnSpPr>
        <p:spPr bwMode="auto">
          <a:xfrm>
            <a:off x="3567113" y="628491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63509" name="TextBox 64"/>
          <p:cNvSpPr txBox="1">
            <a:spLocks noChangeArrowheads="1"/>
          </p:cNvSpPr>
          <p:nvPr/>
        </p:nvSpPr>
        <p:spPr bwMode="auto">
          <a:xfrm>
            <a:off x="1" y="4754880"/>
            <a:ext cx="89265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more than </a:t>
            </a:r>
            <a:r>
              <a:rPr lang="en-US" sz="1600" b="1" dirty="0">
                <a:solidFill>
                  <a:srgbClr val="000000"/>
                </a:solidFill>
              </a:rPr>
              <a:t>98% of dressed </a:t>
            </a:r>
            <a:r>
              <a:rPr lang="en-US" sz="1600" b="1" dirty="0" smtClean="0">
                <a:solidFill>
                  <a:srgbClr val="000000"/>
                </a:solidFill>
              </a:rPr>
              <a:t>quark (N/N*) masses as well as their dynamical structure are </a:t>
            </a:r>
            <a:r>
              <a:rPr lang="en-US" sz="1600" b="1" dirty="0">
                <a:solidFill>
                  <a:srgbClr val="000000"/>
                </a:solidFill>
              </a:rPr>
              <a:t>generated  </a:t>
            </a:r>
            <a:r>
              <a:rPr lang="en-US" sz="1600" b="1" dirty="0" smtClean="0">
                <a:solidFill>
                  <a:srgbClr val="000000"/>
                </a:solidFill>
              </a:rPr>
              <a:t>non-</a:t>
            </a:r>
            <a:r>
              <a:rPr lang="en-US" sz="1600" b="1" dirty="0" err="1" smtClean="0">
                <a:solidFill>
                  <a:srgbClr val="000000"/>
                </a:solidFill>
              </a:rPr>
              <a:t>perturbatively</a:t>
            </a:r>
            <a:r>
              <a:rPr lang="en-US" sz="1600" b="1" dirty="0" smtClean="0">
                <a:solidFill>
                  <a:srgbClr val="000000"/>
                </a:solidFill>
              </a:rPr>
              <a:t> through  dynamical chiral symmetry breaking (DCSB). The Higgs  mechanism  accounts for less than 2%  of the nucleon &amp; N* mass. 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the momentum dependence of the dressed quark mass reflects the transition from quark/gluon confinement to asymptotic freedom.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000" y="6650360"/>
            <a:ext cx="431400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                                                                                                              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2166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" y="-266700"/>
            <a:ext cx="9144000" cy="1143000"/>
          </a:xfrm>
        </p:spPr>
        <p:txBody>
          <a:bodyPr/>
          <a:lstStyle/>
          <a:p>
            <a:r>
              <a:rPr lang="en-US" sz="2000" dirty="0" smtClean="0"/>
              <a:t>Mapping –out  Quark Mass Function 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-27902" y="593477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115" y="5633540"/>
            <a:ext cx="877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Studies of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400" b="1" dirty="0" err="1" smtClean="0">
                <a:solidFill>
                  <a:srgbClr val="FF0000"/>
                </a:solidFill>
              </a:rPr>
              <a:t>NN</a:t>
            </a:r>
            <a:r>
              <a:rPr lang="en-US" sz="1400" b="1" dirty="0" smtClean="0">
                <a:solidFill>
                  <a:srgbClr val="FF0000"/>
                </a:solidFill>
              </a:rPr>
              <a:t>* electrocouplings (transition N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→N* form factors) represents the central direction in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the exploration of strong interaction </a:t>
            </a:r>
            <a:r>
              <a:rPr lang="en-US" sz="1400" b="1" smtClean="0">
                <a:solidFill>
                  <a:srgbClr val="FF0000"/>
                </a:solidFill>
                <a:latin typeface="Arial"/>
                <a:cs typeface="Arial"/>
              </a:rPr>
              <a:t>in non-perturbative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regime. 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71396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mass_function_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16" y="731520"/>
            <a:ext cx="3873917" cy="2468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4800" y="731520"/>
            <a:ext cx="46957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I.C.Cloët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C.D.Roberts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A.W.Thomas</a:t>
            </a:r>
            <a:r>
              <a:rPr lang="en-US" sz="1400" dirty="0" smtClean="0">
                <a:solidFill>
                  <a:schemeClr val="accent2"/>
                </a:solidFill>
              </a:rPr>
              <a:t>, 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b="1" dirty="0" smtClean="0"/>
              <a:t>Phys. Rev. </a:t>
            </a:r>
            <a:r>
              <a:rPr lang="en-US" sz="1400" b="1" dirty="0" err="1" smtClean="0"/>
              <a:t>Lett</a:t>
            </a:r>
            <a:r>
              <a:rPr lang="en-US" sz="1400" b="1" dirty="0" smtClean="0"/>
              <a:t>. 111, 101803 (2013).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elastic form factors are sensitive to </a:t>
            </a:r>
            <a:r>
              <a:rPr lang="en-US" sz="1400" b="1" dirty="0"/>
              <a:t>momentum dependence of quark mass </a:t>
            </a:r>
            <a:r>
              <a:rPr lang="en-US" sz="1400" b="1" dirty="0" smtClean="0"/>
              <a:t>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</a:t>
            </a:r>
            <a:r>
              <a:rPr lang="en-US" sz="1400" b="1" dirty="0" smtClean="0"/>
              <a:t>ass function should be the same for dressed quarks in the ground and excited nucleon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lang="en-US" sz="1400" b="1" dirty="0" smtClean="0">
                <a:solidFill>
                  <a:srgbClr val="0000FF"/>
                </a:solidFill>
              </a:rPr>
              <a:t>onsistent results on dressed quark mass function determined from the data on elastic form factors and transition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400" b="1" dirty="0" err="1" smtClean="0">
                <a:solidFill>
                  <a:srgbClr val="0000FF"/>
                </a:solidFill>
              </a:rPr>
              <a:t>NN</a:t>
            </a:r>
            <a:r>
              <a:rPr lang="en-US" sz="1400" b="1" dirty="0" smtClean="0">
                <a:solidFill>
                  <a:srgbClr val="0000FF"/>
                </a:solidFill>
              </a:rPr>
              <a:t>* electrocouplings are critical for reliable extraction of this quantity.</a:t>
            </a:r>
            <a:r>
              <a:rPr lang="en-US" sz="1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results on </a:t>
            </a:r>
            <a:r>
              <a:rPr lang="en-US" sz="1400" b="1" dirty="0">
                <a:solidFill>
                  <a:srgbClr val="0000FF"/>
                </a:solidFill>
              </a:rPr>
              <a:t>transition </a:t>
            </a:r>
            <a:r>
              <a:rPr lang="en-US" sz="1400" b="1" dirty="0" err="1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>
                <a:solidFill>
                  <a:srgbClr val="0000FF"/>
                </a:solidFill>
              </a:rPr>
              <a:t>v</a:t>
            </a:r>
            <a:r>
              <a:rPr lang="en-US" sz="1400" b="1" dirty="0" err="1">
                <a:solidFill>
                  <a:srgbClr val="0000FF"/>
                </a:solidFill>
              </a:rPr>
              <a:t>NN</a:t>
            </a:r>
            <a:r>
              <a:rPr lang="en-US" sz="1400" b="1" dirty="0">
                <a:solidFill>
                  <a:srgbClr val="0000FF"/>
                </a:solidFill>
              </a:rPr>
              <a:t>* electrocouplings </a:t>
            </a:r>
            <a:r>
              <a:rPr lang="en-US" sz="1400" b="1" dirty="0" smtClean="0">
                <a:solidFill>
                  <a:srgbClr val="0000FF"/>
                </a:solidFill>
              </a:rPr>
              <a:t> offer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     an access to dynamics of quark-gluon vertex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     dressing beyond simplified rainbow-ladder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     truncation.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     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  <p:pic>
        <p:nvPicPr>
          <p:cNvPr id="17" name="Picture 16" descr="GE_GM_proton_rat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168" y="3200400"/>
            <a:ext cx="3913632" cy="24211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2276" y="4129185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 smtClean="0">
                <a:solidFill>
                  <a:schemeClr val="accent2"/>
                </a:solidFill>
              </a:rPr>
              <a:t>G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sz="1600" b="1" dirty="0" smtClean="0">
                <a:solidFill>
                  <a:schemeClr val="accent2"/>
                </a:solidFill>
              </a:rPr>
              <a:t>/G</a:t>
            </a:r>
            <a:r>
              <a:rPr lang="en-US" sz="1600" b="1" baseline="-25000" dirty="0" smtClean="0">
                <a:solidFill>
                  <a:schemeClr val="accent2"/>
                </a:solidFill>
              </a:rPr>
              <a:t>M </a:t>
            </a:r>
            <a:r>
              <a:rPr lang="en-US" sz="1600" b="1" dirty="0" smtClean="0">
                <a:solidFill>
                  <a:schemeClr val="accent2"/>
                </a:solidFill>
              </a:rPr>
              <a:t>(Q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)  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in DSEQCD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290" y="8763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Quark  mass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function</a:t>
            </a:r>
            <a:endParaRPr lang="en-US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-5771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Extraction of </a:t>
            </a:r>
            <a:r>
              <a:rPr lang="en-US" sz="20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2000" b="1" dirty="0" err="1" smtClean="0">
                <a:solidFill>
                  <a:schemeClr val="accent2"/>
                </a:solidFill>
              </a:rPr>
              <a:t>NN</a:t>
            </a:r>
            <a:r>
              <a:rPr lang="en-US" sz="2000" b="1" dirty="0">
                <a:solidFill>
                  <a:schemeClr val="accent2"/>
                </a:solidFill>
              </a:rPr>
              <a:t>* E</a:t>
            </a:r>
            <a:r>
              <a:rPr lang="en-US" sz="2000" b="1" dirty="0" smtClean="0">
                <a:solidFill>
                  <a:schemeClr val="accent2"/>
                </a:solidFill>
              </a:rPr>
              <a:t>lectrocouplings </a:t>
            </a:r>
            <a:r>
              <a:rPr lang="en-US" sz="2000" b="1" dirty="0">
                <a:solidFill>
                  <a:schemeClr val="accent2"/>
                </a:solidFill>
              </a:rPr>
              <a:t>from </a:t>
            </a:r>
            <a:r>
              <a:rPr lang="en-US" sz="2000" b="1" dirty="0" smtClean="0">
                <a:solidFill>
                  <a:schemeClr val="accent2"/>
                </a:solidFill>
              </a:rPr>
              <a:t>the Exclusive Meson </a:t>
            </a:r>
            <a:r>
              <a:rPr lang="en-US" sz="2000" b="1" dirty="0" err="1" smtClean="0">
                <a:solidFill>
                  <a:schemeClr val="accent2"/>
                </a:solidFill>
              </a:rPr>
              <a:t>Electroproduction</a:t>
            </a:r>
            <a:r>
              <a:rPr lang="en-US" sz="2000" b="1" dirty="0" smtClean="0">
                <a:solidFill>
                  <a:schemeClr val="accent2"/>
                </a:solidFill>
              </a:rPr>
              <a:t> off Nucleons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 flipV="1">
            <a:off x="-38100" y="709399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65575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7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1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45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47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48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65549" name="Text Box 35"/>
          <p:cNvSpPr txBox="1">
            <a:spLocks noChangeArrowheads="1"/>
          </p:cNvSpPr>
          <p:nvPr/>
        </p:nvSpPr>
        <p:spPr bwMode="auto">
          <a:xfrm>
            <a:off x="158043" y="2860675"/>
            <a:ext cx="3242382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Real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S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  <a:p>
            <a:pPr algn="ctr" eaLnBrk="0" hangingPunct="0"/>
            <a:r>
              <a:rPr lang="en-US" sz="1600" b="1" dirty="0" smtClean="0">
                <a:solidFill>
                  <a:srgbClr val="3333FF"/>
                </a:solidFill>
              </a:rPr>
              <a:t>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 </a:t>
            </a:r>
          </a:p>
          <a:p>
            <a:pPr eaLnBrk="0" hangingPunct="0"/>
            <a:r>
              <a:rPr lang="en-US" sz="1600" b="1" dirty="0" smtClean="0">
                <a:solidFill>
                  <a:srgbClr val="3333FF"/>
                </a:solidFill>
              </a:rPr>
              <a:t>                      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M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E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C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sz="1600" b="1" dirty="0" err="1">
                <a:solidFill>
                  <a:srgbClr val="0000FF"/>
                </a:solidFill>
              </a:rPr>
              <a:t>I.G.Aznauryan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and </a:t>
            </a:r>
            <a:r>
              <a:rPr lang="en-US" sz="1600" b="1" dirty="0" err="1" smtClean="0">
                <a:solidFill>
                  <a:srgbClr val="0000FF"/>
                </a:solidFill>
              </a:rPr>
              <a:t>V.D.Burkert</a:t>
            </a:r>
            <a:r>
              <a:rPr lang="en-US" sz="1600" b="1" dirty="0">
                <a:solidFill>
                  <a:srgbClr val="0000FF"/>
                </a:solidFill>
              </a:rPr>
              <a:t>,  </a:t>
            </a:r>
            <a:r>
              <a:rPr lang="en-US" sz="1600" b="1" dirty="0" err="1">
                <a:solidFill>
                  <a:srgbClr val="0000FF"/>
                </a:solidFill>
              </a:rPr>
              <a:t>Progr</a:t>
            </a:r>
            <a:r>
              <a:rPr lang="en-US" sz="1600" b="1" dirty="0">
                <a:solidFill>
                  <a:srgbClr val="0000FF"/>
                </a:solidFill>
              </a:rPr>
              <a:t>. Part. </a:t>
            </a:r>
            <a:r>
              <a:rPr lang="en-US" sz="1600" b="1" dirty="0" err="1">
                <a:solidFill>
                  <a:srgbClr val="0000FF"/>
                </a:solidFill>
              </a:rPr>
              <a:t>Nucl</a:t>
            </a:r>
            <a:r>
              <a:rPr lang="en-US" sz="1600" b="1" dirty="0">
                <a:solidFill>
                  <a:srgbClr val="0000FF"/>
                </a:solidFill>
              </a:rPr>
              <a:t>. Phys. 67, 1 (2012</a:t>
            </a:r>
            <a:r>
              <a:rPr lang="en-US" sz="1600" b="1" dirty="0" smtClean="0">
                <a:solidFill>
                  <a:srgbClr val="0000FF"/>
                </a:solidFill>
              </a:rPr>
              <a:t>).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5550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33CC33"/>
                </a:solidFill>
                <a:latin typeface="Symbol" pitchFamily="18" charset="2"/>
              </a:rPr>
              <a:t>p, h, </a:t>
            </a:r>
            <a:r>
              <a:rPr lang="en-US" sz="2400" dirty="0" smtClean="0">
                <a:solidFill>
                  <a:srgbClr val="33CC33"/>
                </a:solidFill>
                <a:latin typeface="Symbol" pitchFamily="18" charset="2"/>
              </a:rPr>
              <a:t>pp</a:t>
            </a:r>
            <a:r>
              <a:rPr lang="en-US" sz="2400" b="1" i="1" dirty="0" smtClean="0">
                <a:solidFill>
                  <a:srgbClr val="33CC33"/>
                </a:solidFill>
                <a:latin typeface="Symbol" pitchFamily="18" charset="2"/>
              </a:rPr>
              <a:t>, </a:t>
            </a:r>
            <a:r>
              <a:rPr lang="en-US" sz="2000" dirty="0" smtClean="0">
                <a:solidFill>
                  <a:srgbClr val="33CC33"/>
                </a:solidFill>
                <a:latin typeface="+mn-lt"/>
              </a:rPr>
              <a:t>KY,…</a:t>
            </a:r>
            <a:endParaRPr lang="en-US" sz="20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65551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65571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3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53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56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57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37"/>
          <p:cNvSpPr txBox="1">
            <a:spLocks noChangeArrowheads="1"/>
          </p:cNvSpPr>
          <p:nvPr/>
        </p:nvSpPr>
        <p:spPr bwMode="auto">
          <a:xfrm>
            <a:off x="6680805" y="1137347"/>
            <a:ext cx="210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dirty="0" smtClean="0">
                <a:solidFill>
                  <a:srgbClr val="33CC33"/>
                </a:solidFill>
                <a:latin typeface="Symbol" pitchFamily="18" charset="2"/>
              </a:rPr>
              <a:t>, </a:t>
            </a:r>
            <a:r>
              <a:rPr lang="en-US" sz="2000" dirty="0" smtClean="0">
                <a:solidFill>
                  <a:srgbClr val="33CC33"/>
                </a:solidFill>
                <a:latin typeface="+mn-lt"/>
              </a:rPr>
              <a:t>KY</a:t>
            </a:r>
            <a:r>
              <a:rPr lang="en-US" sz="2400" dirty="0" smtClean="0">
                <a:solidFill>
                  <a:srgbClr val="33CC33"/>
                </a:solidFill>
                <a:latin typeface="+mn-lt"/>
              </a:rPr>
              <a:t>,…</a:t>
            </a:r>
            <a:endParaRPr lang="en-US" sz="2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60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61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+</a:t>
            </a:r>
          </a:p>
        </p:txBody>
      </p:sp>
      <p:sp>
        <p:nvSpPr>
          <p:cNvPr id="65562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*</a:t>
            </a:r>
          </a:p>
        </p:txBody>
      </p:sp>
      <p:sp>
        <p:nvSpPr>
          <p:cNvPr id="65563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4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5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8" name="TextBox 42"/>
          <p:cNvSpPr txBox="1">
            <a:spLocks noChangeArrowheads="1"/>
          </p:cNvSpPr>
          <p:nvPr/>
        </p:nvSpPr>
        <p:spPr bwMode="auto">
          <a:xfrm>
            <a:off x="120323" y="5629002"/>
            <a:ext cx="8962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 smtClean="0"/>
              <a:t>Consistent results on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NN</a:t>
            </a:r>
            <a:r>
              <a:rPr lang="en-US" sz="1600" b="1" dirty="0" smtClean="0"/>
              <a:t>* electrocouplings from different </a:t>
            </a:r>
            <a:r>
              <a:rPr lang="en-US" sz="1600" b="1" dirty="0"/>
              <a:t>meson electroproduction </a:t>
            </a:r>
            <a:r>
              <a:rPr lang="en-US" sz="1600" b="1" dirty="0" smtClean="0"/>
              <a:t>channels and different analysis approaches demonstrate </a:t>
            </a:r>
            <a:r>
              <a:rPr lang="en-US" sz="1600" b="1" dirty="0"/>
              <a:t>reliable </a:t>
            </a:r>
            <a:r>
              <a:rPr lang="en-US" sz="1600" b="1" dirty="0" smtClean="0"/>
              <a:t>extraction of these quantities.</a:t>
            </a:r>
          </a:p>
        </p:txBody>
      </p:sp>
      <p:sp>
        <p:nvSpPr>
          <p:cNvPr id="65569" name="TextBox 43"/>
          <p:cNvSpPr txBox="1">
            <a:spLocks noChangeArrowheads="1"/>
          </p:cNvSpPr>
          <p:nvPr/>
        </p:nvSpPr>
        <p:spPr bwMode="auto">
          <a:xfrm>
            <a:off x="1134021" y="745709"/>
            <a:ext cx="2316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Resonant </a:t>
            </a:r>
            <a:r>
              <a:rPr lang="en-US" sz="1600" b="1" dirty="0" smtClean="0"/>
              <a:t>amplitudes</a:t>
            </a:r>
            <a:endParaRPr lang="en-US" sz="1600" b="1" dirty="0"/>
          </a:p>
        </p:txBody>
      </p:sp>
      <p:sp>
        <p:nvSpPr>
          <p:cNvPr id="65570" name="TextBox 44"/>
          <p:cNvSpPr txBox="1">
            <a:spLocks noChangeArrowheads="1"/>
          </p:cNvSpPr>
          <p:nvPr/>
        </p:nvSpPr>
        <p:spPr bwMode="auto">
          <a:xfrm>
            <a:off x="4868863" y="779047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Non-resonant amplitudes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68886"/>
              </p:ext>
            </p:extLst>
          </p:nvPr>
        </p:nvGraphicFramePr>
        <p:xfrm>
          <a:off x="3616325" y="3683000"/>
          <a:ext cx="30162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07" name="Equation" r:id="rId4" imgW="2679480" imgH="850680" progId="Equation.3">
                  <p:embed/>
                </p:oleObj>
              </mc:Choice>
              <mc:Fallback>
                <p:oleObj name="Equation" r:id="rId4" imgW="2679480" imgH="850680" progId="Equation.3">
                  <p:embed/>
                  <p:pic>
                    <p:nvPicPr>
                      <p:cNvPr id="0" name="Picture 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683000"/>
                        <a:ext cx="301625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583705" y="2956216"/>
            <a:ext cx="593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Definition of N* photo-/</a:t>
            </a:r>
            <a:r>
              <a:rPr lang="en-US" sz="1400" b="1" u="sng" dirty="0" err="1" smtClean="0"/>
              <a:t>electrocouplings</a:t>
            </a:r>
            <a:r>
              <a:rPr lang="en-US" sz="1400" b="1" u="sng" dirty="0"/>
              <a:t> </a:t>
            </a:r>
            <a:endParaRPr lang="en-US" sz="1400" b="1" u="sng" dirty="0" smtClean="0"/>
          </a:p>
          <a:p>
            <a:r>
              <a:rPr lang="en-US" sz="1400" b="1" u="sng" dirty="0"/>
              <a:t>e</a:t>
            </a:r>
            <a:r>
              <a:rPr lang="en-US" sz="1400" b="1" u="sng" dirty="0" smtClean="0"/>
              <a:t>mployed in the CLAS </a:t>
            </a:r>
            <a:r>
              <a:rPr lang="en-US" sz="1400" b="1" u="sng" dirty="0"/>
              <a:t>d</a:t>
            </a:r>
            <a:r>
              <a:rPr lang="en-US" sz="1400" b="1" u="sng" dirty="0" smtClean="0"/>
              <a:t>ata analyses </a:t>
            </a:r>
            <a:r>
              <a:rPr lang="en-US" sz="1400" b="1" u="sng" dirty="0" smtClean="0">
                <a:latin typeface="+mn-lt"/>
              </a:rPr>
              <a:t>: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185" y="16906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33132" y="109278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e’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25" y="3942906"/>
            <a:ext cx="230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stands for N* electro-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agnetic decay widths at</a:t>
            </a:r>
          </a:p>
          <a:p>
            <a:r>
              <a:rPr lang="en-US" sz="1200" dirty="0" smtClean="0"/>
              <a:t>W=M</a:t>
            </a:r>
            <a:r>
              <a:rPr lang="en-US" sz="1200" baseline="-25000" dirty="0" smtClean="0"/>
              <a:t>N*</a:t>
            </a:r>
            <a:r>
              <a:rPr lang="en-US" sz="1200" dirty="0" smtClean="0"/>
              <a:t> on the real energy axis.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ea typeface="MS PGothic" pitchFamily="34" charset="-128"/>
              </a:rPr>
              <a:t>Summary of the CLAS Data on Exclusive Meson </a:t>
            </a:r>
            <a:r>
              <a:rPr lang="en-US" sz="2000" dirty="0" err="1" smtClean="0">
                <a:solidFill>
                  <a:srgbClr val="0000FF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0000FF"/>
                </a:solidFill>
                <a:ea typeface="MS PGothic" pitchFamily="34" charset="-128"/>
              </a:rPr>
              <a:t> off Protons in N* Excitation Region</a:t>
            </a:r>
            <a:endParaRPr lang="en-US" sz="2000" baseline="30000" dirty="0" smtClean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-36612" y="67310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43940"/>
              </p:ext>
            </p:extLst>
          </p:nvPr>
        </p:nvGraphicFramePr>
        <p:xfrm>
          <a:off x="201974" y="783894"/>
          <a:ext cx="6635556" cy="504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89"/>
                <a:gridCol w="1658889"/>
                <a:gridCol w="1658889"/>
                <a:gridCol w="1658889"/>
              </a:tblGrid>
              <a:tr h="814842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Hadronic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final state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W-range,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Q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-range, GeV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Measured observables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1.1-1.38</a:t>
                      </a:r>
                    </a:p>
                    <a:p>
                      <a:pPr algn="l"/>
                      <a:r>
                        <a:rPr lang="en-US" sz="1400" dirty="0" smtClean="0"/>
                        <a:t>1.1-1.55</a:t>
                      </a:r>
                    </a:p>
                    <a:p>
                      <a:pPr algn="l"/>
                      <a:r>
                        <a:rPr lang="en-US" sz="1400" dirty="0" smtClean="0"/>
                        <a:t>1.1-1.7</a:t>
                      </a:r>
                    </a:p>
                    <a:p>
                      <a:pPr algn="l"/>
                      <a:r>
                        <a:rPr lang="en-US" sz="1400" dirty="0" smtClean="0"/>
                        <a:t>1.6-2.0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0.16-0.36</a:t>
                      </a:r>
                    </a:p>
                    <a:p>
                      <a:pPr algn="l"/>
                      <a:r>
                        <a:rPr lang="en-US" sz="1400" dirty="0" smtClean="0"/>
                        <a:t> 0.3-0.6</a:t>
                      </a:r>
                    </a:p>
                    <a:p>
                      <a:pPr algn="l"/>
                      <a:r>
                        <a:rPr lang="en-US" sz="1400" dirty="0" smtClean="0"/>
                        <a:t> 1.7-4.5</a:t>
                      </a:r>
                    </a:p>
                    <a:p>
                      <a:pPr algn="l"/>
                      <a:r>
                        <a:rPr lang="en-US" sz="1400" dirty="0" smtClean="0"/>
                        <a:t> 1.8-4.5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d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400" dirty="0" smtClean="0">
                          <a:latin typeface="+mn-lt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-25000" dirty="0" smtClean="0">
                          <a:latin typeface="Symbol" pitchFamily="18" charset="2"/>
                        </a:rPr>
                        <a:t>  </a:t>
                      </a:r>
                      <a:r>
                        <a:rPr lang="en-US" sz="1400" dirty="0" smtClean="0"/>
                        <a:t>d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0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1.1-1.38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1.1-1.68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1.1-1.39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0.16-0.36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0.4-1.8</a:t>
                      </a:r>
                    </a:p>
                    <a:p>
                      <a:pPr algn="l"/>
                      <a:r>
                        <a:rPr lang="en-US" sz="1400" dirty="0" smtClean="0"/>
                        <a:t> 3.0-6.0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algn="l"/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</a:rPr>
                        <a:t>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b</a:t>
                      </a:r>
                      <a:r>
                        <a:rPr lang="en-US" sz="1400" dirty="0" err="1" smtClean="0">
                          <a:latin typeface="+mn-lt"/>
                        </a:rPr>
                        <a:t>,A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t</a:t>
                      </a:r>
                      <a:r>
                        <a:rPr lang="en-US" sz="1400" dirty="0" err="1" smtClean="0">
                          <a:latin typeface="+mn-lt"/>
                        </a:rPr>
                        <a:t>,A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bt</a:t>
                      </a:r>
                      <a:endParaRPr lang="en-US" sz="1400" baseline="-250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Symbol" pitchFamily="18" charset="2"/>
                        </a:rPr>
                        <a:t>h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1.5-2.3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0.2-3.1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03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="1" dirty="0" smtClean="0">
                          <a:latin typeface="Symbol" pitchFamily="18" charset="2"/>
                        </a:rPr>
                        <a:t>L</a:t>
                      </a:r>
                      <a:endParaRPr lang="en-US" b="1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thresh-2.6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1.40-3.90</a:t>
                      </a:r>
                    </a:p>
                    <a:p>
                      <a:pPr algn="l"/>
                      <a:r>
                        <a:rPr lang="en-US" sz="1400" dirty="0" smtClean="0"/>
                        <a:t> 0.70-5.40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 P</a:t>
                      </a:r>
                      <a:r>
                        <a:rPr lang="en-US" sz="1400" baseline="30000" dirty="0" smtClean="0">
                          <a:latin typeface="+mn-lt"/>
                        </a:rPr>
                        <a:t>0</a:t>
                      </a:r>
                      <a:r>
                        <a:rPr lang="en-US" sz="1400" dirty="0" smtClean="0">
                          <a:latin typeface="+mn-lt"/>
                        </a:rPr>
                        <a:t>, 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361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endParaRPr lang="en-US" baseline="30000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thresh-2.6</a:t>
                      </a:r>
                    </a:p>
                    <a:p>
                      <a:pPr algn="l"/>
                      <a:r>
                        <a:rPr lang="en-US" sz="1400" dirty="0" smtClean="0"/>
                        <a:t>thresh-2.6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1.40-3.90</a:t>
                      </a:r>
                    </a:p>
                    <a:p>
                      <a:pPr algn="l"/>
                      <a:r>
                        <a:rPr lang="en-US" sz="1400" dirty="0" smtClean="0"/>
                        <a:t> 0.70-5.40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 P’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>
                          <a:latin typeface="+mn-lt"/>
                        </a:rPr>
                        <a:t>+</a:t>
                      </a: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-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1.3-1.6</a:t>
                      </a:r>
                    </a:p>
                    <a:p>
                      <a:pPr algn="l"/>
                      <a:r>
                        <a:rPr lang="en-US" sz="1400" dirty="0" smtClean="0"/>
                        <a:t>1.4-2.1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0.2-0.6</a:t>
                      </a:r>
                    </a:p>
                    <a:p>
                      <a:pPr algn="l"/>
                      <a:r>
                        <a:rPr lang="en-US" sz="1400" dirty="0" smtClean="0"/>
                        <a:t> 0.5-1.5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Nine 1-fold differential cross sections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24752" y="1000125"/>
            <a:ext cx="2283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d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dirty="0" smtClean="0"/>
              <a:t>/</a:t>
            </a:r>
            <a:r>
              <a:rPr lang="en-US" sz="1600" dirty="0" err="1" smtClean="0"/>
              <a:t>d</a:t>
            </a:r>
            <a:r>
              <a:rPr lang="en-US" sz="1600" dirty="0" err="1" smtClean="0">
                <a:latin typeface="Symbol" pitchFamily="18" charset="2"/>
              </a:rPr>
              <a:t>W</a:t>
            </a:r>
            <a:r>
              <a:rPr lang="en-US" sz="1600" dirty="0" smtClean="0">
                <a:latin typeface="Symbol" pitchFamily="18" charset="2"/>
              </a:rPr>
              <a:t>-</a:t>
            </a:r>
            <a:r>
              <a:rPr lang="en-US" sz="1600" dirty="0" smtClean="0">
                <a:latin typeface="+mn-lt"/>
              </a:rPr>
              <a:t>CM angular</a:t>
            </a:r>
          </a:p>
          <a:p>
            <a:r>
              <a:rPr lang="en-US" sz="1600" dirty="0" smtClean="0">
                <a:latin typeface="+mn-lt"/>
              </a:rPr>
              <a:t>distributions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A</a:t>
            </a:r>
            <a:r>
              <a:rPr lang="en-US" sz="1600" baseline="-25000" dirty="0" err="1" smtClean="0"/>
              <a:t>b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bt</a:t>
            </a:r>
            <a:r>
              <a:rPr lang="en-US" sz="1600" dirty="0" smtClean="0"/>
              <a:t>-longitudinal</a:t>
            </a:r>
          </a:p>
          <a:p>
            <a:r>
              <a:rPr lang="en-US" sz="1600" dirty="0" smtClean="0">
                <a:latin typeface="+mn-lt"/>
              </a:rPr>
              <a:t>beam, target, and </a:t>
            </a:r>
          </a:p>
          <a:p>
            <a:r>
              <a:rPr lang="en-US" sz="1600" dirty="0" smtClean="0">
                <a:latin typeface="+mn-lt"/>
              </a:rPr>
              <a:t>beam-target </a:t>
            </a:r>
            <a:r>
              <a:rPr lang="en-US" sz="1600" dirty="0" err="1" smtClean="0">
                <a:latin typeface="+mn-lt"/>
              </a:rPr>
              <a:t>asym</a:t>
            </a:r>
            <a:r>
              <a:rPr lang="en-US" sz="1600" dirty="0" smtClean="0">
                <a:latin typeface="+mn-lt"/>
              </a:rPr>
              <a:t>-</a:t>
            </a:r>
          </a:p>
          <a:p>
            <a:r>
              <a:rPr lang="en-US" sz="1600" dirty="0" err="1" smtClean="0">
                <a:latin typeface="+mn-lt"/>
              </a:rPr>
              <a:t>metries</a:t>
            </a:r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P</a:t>
            </a:r>
            <a:r>
              <a:rPr lang="en-US" sz="1600" baseline="30000" dirty="0" smtClean="0">
                <a:latin typeface="+mn-lt"/>
              </a:rPr>
              <a:t>0</a:t>
            </a:r>
            <a:r>
              <a:rPr lang="en-US" sz="1600" dirty="0" smtClean="0">
                <a:latin typeface="+mn-lt"/>
              </a:rPr>
              <a:t> P’ –recoil and</a:t>
            </a:r>
          </a:p>
          <a:p>
            <a:r>
              <a:rPr lang="en-US" sz="1600" dirty="0" smtClean="0">
                <a:latin typeface="+mn-lt"/>
              </a:rPr>
              <a:t>transferred polarization</a:t>
            </a:r>
          </a:p>
          <a:p>
            <a:r>
              <a:rPr lang="en-US" sz="1600" dirty="0" smtClean="0">
                <a:latin typeface="+mn-lt"/>
              </a:rPr>
              <a:t>of strange baryon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550" y="5891512"/>
            <a:ext cx="828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data on exclusive 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for all listed final states are available from </a:t>
            </a:r>
            <a:r>
              <a:rPr lang="en-US" sz="1400" b="1" dirty="0" smtClean="0">
                <a:solidFill>
                  <a:srgbClr val="FF0000"/>
                </a:solidFill>
              </a:rPr>
              <a:t>CLAS and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stored in </a:t>
            </a:r>
            <a:r>
              <a:rPr lang="en-US" sz="1400" b="1" dirty="0" smtClean="0">
                <a:solidFill>
                  <a:srgbClr val="FF0000"/>
                </a:solidFill>
              </a:rPr>
              <a:t>the CLAS Physics Data </a:t>
            </a:r>
            <a:r>
              <a:rPr lang="en-US" sz="1400" b="1" dirty="0">
                <a:solidFill>
                  <a:srgbClr val="FF0000"/>
                </a:solidFill>
              </a:rPr>
              <a:t>Base http://</a:t>
            </a:r>
            <a:r>
              <a:rPr lang="en-US" sz="1400" b="1" dirty="0" smtClean="0">
                <a:solidFill>
                  <a:srgbClr val="FF0000"/>
                </a:solidFill>
              </a:rPr>
              <a:t>clas.sinp.msu.ru/cgi-bin/jlab/db.cgi.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916017" y="3641947"/>
            <a:ext cx="224028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Almost full </a:t>
            </a:r>
            <a:r>
              <a:rPr lang="en-US" sz="1600" b="1" dirty="0" smtClean="0"/>
              <a:t>coverage</a:t>
            </a:r>
          </a:p>
          <a:p>
            <a:pPr eaLnBrk="0" hangingPunct="0"/>
            <a:r>
              <a:rPr lang="en-US" sz="1600" b="1" dirty="0" smtClean="0"/>
              <a:t>of </a:t>
            </a:r>
            <a:r>
              <a:rPr lang="en-US" sz="1600" b="1" dirty="0"/>
              <a:t>the final </a:t>
            </a:r>
            <a:r>
              <a:rPr lang="en-US" sz="1600" b="1" dirty="0" err="1"/>
              <a:t>hadron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eaLnBrk="0" hangingPunct="0"/>
            <a:r>
              <a:rPr lang="en-US" sz="1600" b="1" dirty="0" smtClean="0"/>
              <a:t>phase </a:t>
            </a:r>
            <a:r>
              <a:rPr lang="en-US" sz="1600" b="1" dirty="0"/>
              <a:t>space in </a:t>
            </a:r>
            <a:endParaRPr lang="en-US" sz="1600" b="1" dirty="0" smtClean="0"/>
          </a:p>
          <a:p>
            <a:pPr eaLnBrk="0" hangingPunct="0"/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err="1" smtClean="0"/>
              <a:t>N</a:t>
            </a:r>
            <a:r>
              <a:rPr lang="en-US" sz="1600" b="1" dirty="0"/>
              <a:t>, 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, </a:t>
            </a:r>
            <a:r>
              <a:rPr lang="en-US" sz="1600" b="1" dirty="0">
                <a:latin typeface="Symbol" pitchFamily="18" charset="2"/>
              </a:rPr>
              <a:t>h</a:t>
            </a:r>
            <a:r>
              <a:rPr lang="en-US" sz="1600" b="1" dirty="0"/>
              <a:t>p, and </a:t>
            </a:r>
            <a:r>
              <a:rPr lang="en-US" sz="1600" b="1" dirty="0" smtClean="0"/>
              <a:t>KY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" y="650993"/>
            <a:ext cx="8994774" cy="47244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Analyses of different pion electroproduction channels independently: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n</a:t>
            </a:r>
            <a:r>
              <a:rPr lang="en-US" sz="1800" dirty="0" smtClean="0"/>
              <a:t> and </a:t>
            </a:r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p channels:</a:t>
            </a:r>
          </a:p>
          <a:p>
            <a:pPr>
              <a:buNone/>
            </a:pPr>
            <a:r>
              <a:rPr lang="en-US" sz="1800" dirty="0" smtClean="0"/>
              <a:t>             </a:t>
            </a:r>
            <a:r>
              <a:rPr lang="en-US" sz="1600" b="1" dirty="0" smtClean="0"/>
              <a:t>Unitary Isobar Model  (UIM) and Fixed-t Dispersion Relations (DR) </a:t>
            </a:r>
          </a:p>
          <a:p>
            <a:pPr>
              <a:buNone/>
            </a:pPr>
            <a:r>
              <a:rPr lang="en-US" sz="1800" dirty="0" smtClean="0"/>
              <a:t>              </a:t>
            </a:r>
            <a:r>
              <a:rPr lang="en-US" sz="1400" dirty="0" err="1" smtClean="0"/>
              <a:t>I.G.Aznauryan</a:t>
            </a:r>
            <a:r>
              <a:rPr lang="en-US" sz="1400" dirty="0" smtClean="0"/>
              <a:t>, Phys. Rev. C67, 015209 (2003).</a:t>
            </a:r>
          </a:p>
          <a:p>
            <a:pPr>
              <a:buNone/>
            </a:pPr>
            <a:r>
              <a:rPr lang="en-US" sz="1400" dirty="0" smtClean="0"/>
              <a:t>                  </a:t>
            </a:r>
            <a:r>
              <a:rPr lang="en-US" sz="1400" dirty="0" err="1" smtClean="0"/>
              <a:t>I.G.Aznauryan</a:t>
            </a:r>
            <a:r>
              <a:rPr lang="en-US" sz="1400" dirty="0" smtClean="0"/>
              <a:t> et al., CLAS Coll., </a:t>
            </a:r>
            <a:r>
              <a:rPr lang="en-US" sz="1400" dirty="0" err="1" smtClean="0"/>
              <a:t>Phys</a:t>
            </a:r>
            <a:r>
              <a:rPr lang="en-US" sz="1400" dirty="0" smtClean="0"/>
              <a:t> Rev. C80, 055203 (2009). 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smtClean="0"/>
              <a:t>                </a:t>
            </a:r>
            <a:r>
              <a:rPr lang="en-US" sz="1400" dirty="0" err="1" smtClean="0"/>
              <a:t>I.G.Aznauryan</a:t>
            </a:r>
            <a:r>
              <a:rPr lang="en-US" sz="1400" dirty="0" smtClean="0"/>
              <a:t> </a:t>
            </a:r>
            <a:r>
              <a:rPr lang="en-US" sz="1400" dirty="0"/>
              <a:t>et al., CLAS Coll., </a:t>
            </a:r>
            <a:r>
              <a:rPr lang="en-US" sz="1400" dirty="0" smtClean="0"/>
              <a:t> Phys. Rev. C91, 045203 (2015).               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err="1">
                <a:latin typeface="Symbol" pitchFamily="18" charset="2"/>
              </a:rPr>
              <a:t>h</a:t>
            </a:r>
            <a:r>
              <a:rPr lang="en-US" sz="1800" dirty="0" err="1"/>
              <a:t>p</a:t>
            </a:r>
            <a:r>
              <a:rPr lang="en-US" sz="1800" dirty="0"/>
              <a:t>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/>
              <a:t>            </a:t>
            </a:r>
            <a:r>
              <a:rPr lang="en-US" sz="1600" b="1" dirty="0"/>
              <a:t>Extension of UIM and DR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/>
              <a:t>                  </a:t>
            </a:r>
            <a:r>
              <a:rPr lang="en-US" sz="1400" dirty="0" err="1"/>
              <a:t>I.G.Aznauryan</a:t>
            </a:r>
            <a:r>
              <a:rPr lang="en-US" sz="1400" dirty="0"/>
              <a:t>, Phys. Rev. C68, 065204 (2003).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/>
              <a:t>             </a:t>
            </a:r>
            <a:r>
              <a:rPr lang="en-US" sz="1600" b="1" dirty="0"/>
              <a:t>Data fit at W&lt;1.6 </a:t>
            </a:r>
            <a:r>
              <a:rPr lang="en-US" sz="1600" b="1" dirty="0" err="1"/>
              <a:t>GeV</a:t>
            </a:r>
            <a:r>
              <a:rPr lang="en-US" sz="1600" b="1" dirty="0"/>
              <a:t>, assuming  S</a:t>
            </a:r>
            <a:r>
              <a:rPr lang="en-US" sz="1600" b="1" baseline="-25000" dirty="0"/>
              <a:t>11</a:t>
            </a:r>
            <a:r>
              <a:rPr lang="en-US" sz="1600" b="1" dirty="0"/>
              <a:t>(1535) dominance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/>
              <a:t>                 </a:t>
            </a:r>
            <a:r>
              <a:rPr lang="en-US" sz="1400" dirty="0" err="1"/>
              <a:t>H.Denizli</a:t>
            </a:r>
            <a:r>
              <a:rPr lang="en-US" sz="1400" dirty="0"/>
              <a:t> et al., CLAS Coll., Phys</a:t>
            </a:r>
            <a:r>
              <a:rPr lang="en-US" sz="1400" dirty="0" smtClean="0"/>
              <a:t>. Rev</a:t>
            </a:r>
            <a:r>
              <a:rPr lang="en-US" sz="1400" dirty="0"/>
              <a:t>. C76, 015204 (2007</a:t>
            </a:r>
            <a:r>
              <a:rPr lang="en-US" sz="1400" dirty="0" smtClean="0"/>
              <a:t>).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-</a:t>
            </a:r>
            <a:r>
              <a:rPr lang="en-US" sz="1800" dirty="0" err="1" smtClean="0"/>
              <a:t>p</a:t>
            </a:r>
            <a:r>
              <a:rPr lang="en-US" sz="1800" dirty="0" smtClean="0"/>
              <a:t>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/>
              <a:t>            </a:t>
            </a:r>
            <a:r>
              <a:rPr lang="en-US" sz="1600" b="1" dirty="0" smtClean="0"/>
              <a:t>Data driven JLAB-MSU meson-baryon model (JM)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 smtClean="0"/>
              <a:t>                 </a:t>
            </a:r>
            <a:r>
              <a:rPr lang="en-US" sz="1400" dirty="0" err="1" smtClean="0"/>
              <a:t>V.I.Mokeev</a:t>
            </a:r>
            <a:r>
              <a:rPr lang="en-US" sz="1400" dirty="0" smtClean="0"/>
              <a:t>, </a:t>
            </a:r>
            <a:r>
              <a:rPr lang="en-US" sz="1400" dirty="0" err="1" smtClean="0"/>
              <a:t>V.D.Burkert</a:t>
            </a:r>
            <a:r>
              <a:rPr lang="en-US" sz="1400" dirty="0" smtClean="0"/>
              <a:t> et al., Phys. Rev. C80, 045212 (2009).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 smtClean="0"/>
              <a:t>                 </a:t>
            </a:r>
            <a:r>
              <a:rPr lang="en-US" sz="1400" dirty="0" err="1" smtClean="0"/>
              <a:t>V.I.Mokeev</a:t>
            </a:r>
            <a:r>
              <a:rPr lang="en-US" sz="1400" dirty="0" smtClean="0"/>
              <a:t> et al., CLAS Coll., Phys. Rev. C86, 035203 (2012).</a:t>
            </a:r>
          </a:p>
          <a:p>
            <a:pPr>
              <a:buClr>
                <a:schemeClr val="tx1"/>
              </a:buClr>
              <a:buNone/>
            </a:pPr>
            <a:r>
              <a:rPr lang="en-US" sz="1600" dirty="0" smtClean="0"/>
              <a:t>      </a:t>
            </a:r>
            <a:r>
              <a:rPr lang="en-US" sz="1600" b="1" dirty="0" smtClean="0">
                <a:solidFill>
                  <a:srgbClr val="FF0000"/>
                </a:solidFill>
              </a:rPr>
              <a:t>Global coupled-channel analyses of the CLAS/world data of 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r,v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 →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, K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="1" dirty="0" smtClean="0">
                <a:solidFill>
                  <a:srgbClr val="FF0000"/>
                </a:solidFill>
              </a:rPr>
              <a:t>, K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 exclusive channels:</a:t>
            </a:r>
          </a:p>
          <a:p>
            <a:pPr>
              <a:buClr>
                <a:srgbClr val="FF0000"/>
              </a:buCl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</a:t>
            </a:r>
            <a:r>
              <a:rPr lang="en-US" sz="1400" dirty="0" smtClean="0"/>
              <a:t>T.-S. H. Lee , AIP Conf. Proc. 1560, 413  (2013).</a:t>
            </a:r>
          </a:p>
          <a:p>
            <a:pPr>
              <a:buClr>
                <a:srgbClr val="FF0000"/>
              </a:buCl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H. </a:t>
            </a:r>
            <a:r>
              <a:rPr lang="en-US" sz="1400" dirty="0" err="1" smtClean="0"/>
              <a:t>Kamano</a:t>
            </a:r>
            <a:r>
              <a:rPr lang="en-US" sz="1400" dirty="0" smtClean="0"/>
              <a:t> et al., Phys. Rev. C88, 035209 (2013).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</a:t>
            </a:r>
            <a:endParaRPr lang="en-US" sz="1800" dirty="0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-52388" y="629444"/>
            <a:ext cx="9144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47163" cy="86360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Approaches for Extraction of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800" dirty="0" err="1" smtClean="0">
                <a:solidFill>
                  <a:srgbClr val="0000FF"/>
                </a:solidFill>
              </a:rPr>
              <a:t>NN</a:t>
            </a:r>
            <a:r>
              <a:rPr lang="en-US" sz="1800" dirty="0" smtClean="0">
                <a:solidFill>
                  <a:srgbClr val="0000FF"/>
                </a:solidFill>
              </a:rPr>
              <a:t>* Electrocouplings from the CLAS Exclusive Meson  Electroproduction Data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6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25" y="2238965"/>
            <a:ext cx="6161652" cy="4371172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592" y="63430"/>
            <a:ext cx="8915400" cy="990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ea typeface="ＭＳ Ｐゴシック"/>
                <a:cs typeface="ＭＳ Ｐゴシック"/>
              </a:rPr>
              <a:t>Fits to Differential Cross Sections</a:t>
            </a:r>
            <a:endParaRPr lang="en-US" dirty="0" smtClean="0">
              <a:solidFill>
                <a:srgbClr val="0000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-73316" y="860829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484577" y="1466682"/>
            <a:ext cx="1493838" cy="762000"/>
            <a:chOff x="7315200" y="1066800"/>
            <a:chExt cx="1493029" cy="762000"/>
          </a:xfrm>
        </p:grpSpPr>
        <p:sp>
          <p:nvSpPr>
            <p:cNvPr id="69643" name="TextBox 17"/>
            <p:cNvSpPr txBox="1">
              <a:spLocks noChangeArrowheads="1"/>
            </p:cNvSpPr>
            <p:nvPr/>
          </p:nvSpPr>
          <p:spPr bwMode="auto">
            <a:xfrm>
              <a:off x="8230197" y="1066800"/>
              <a:ext cx="5564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15200" y="12192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315200" y="16764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646" name="TextBox 20"/>
            <p:cNvSpPr txBox="1">
              <a:spLocks noChangeArrowheads="1"/>
            </p:cNvSpPr>
            <p:nvPr/>
          </p:nvSpPr>
          <p:spPr bwMode="auto">
            <a:xfrm>
              <a:off x="8153998" y="1428690"/>
              <a:ext cx="6542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UIM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3717760" y="3605181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/</a:t>
            </a:r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/</a:t>
            </a:r>
            <a:r>
              <a:rPr lang="en-US" sz="2000" dirty="0" err="1" smtClean="0">
                <a:latin typeface="+mn-lt"/>
              </a:rPr>
              <a:t>ster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843" y="230778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 </a:t>
            </a:r>
            <a:r>
              <a:rPr lang="en-US" sz="1600" b="1" dirty="0" err="1" smtClean="0">
                <a:latin typeface="Symbol" panose="05050102010706020507" pitchFamily="18" charset="2"/>
              </a:rPr>
              <a:t>q</a:t>
            </a:r>
            <a:r>
              <a:rPr lang="en-US" sz="1600" b="1" baseline="-25000" dirty="0" err="1" smtClean="0">
                <a:latin typeface="Symbol" panose="05050102010706020507" pitchFamily="18" charset="2"/>
              </a:rPr>
              <a:t>p</a:t>
            </a:r>
            <a:r>
              <a:rPr lang="en-US" sz="1600" b="1" baseline="-25000" dirty="0" smtClean="0">
                <a:latin typeface="Symbol" panose="05050102010706020507" pitchFamily="18" charset="2"/>
              </a:rPr>
              <a:t> </a:t>
            </a:r>
            <a:r>
              <a:rPr lang="en-US" sz="1600" b="1" dirty="0" smtClean="0">
                <a:latin typeface="Symbol" panose="05050102010706020507" pitchFamily="18" charset="2"/>
              </a:rPr>
              <a:t>: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406967" y="271851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-0.7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78365" y="35573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-0.3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37676" y="424612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0.1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36623" y="509682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0.5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37676" y="580501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0.9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53418" y="1724023"/>
            <a:ext cx="3057045" cy="4162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130690" y="375758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/</a:t>
            </a:r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/</a:t>
            </a:r>
            <a:r>
              <a:rPr lang="en-US" sz="2000" dirty="0" err="1" smtClean="0">
                <a:latin typeface="+mn-lt"/>
              </a:rPr>
              <a:t>ster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25966" y="5858309"/>
            <a:ext cx="852639" cy="509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58125" y="1997077"/>
            <a:ext cx="370906" cy="1158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6077" y="12384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K.Park</a:t>
            </a:r>
            <a:r>
              <a:rPr lang="en-US" sz="1600" b="1" dirty="0">
                <a:solidFill>
                  <a:srgbClr val="FF0000"/>
                </a:solidFill>
              </a:rPr>
              <a:t> et al., Phys. Rev. C91, 052014 (2015).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578" y="5825987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639" name="TextBox 21"/>
          <p:cNvSpPr txBox="1">
            <a:spLocks noChangeArrowheads="1"/>
          </p:cNvSpPr>
          <p:nvPr/>
        </p:nvSpPr>
        <p:spPr bwMode="auto">
          <a:xfrm>
            <a:off x="5224421" y="1531079"/>
            <a:ext cx="1369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/>
              <a:t>W=1.68 GeV</a:t>
            </a:r>
          </a:p>
          <a:p>
            <a:pPr algn="ctr" eaLnBrk="0" hangingPunct="0"/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=1.8 </a:t>
            </a:r>
            <a:r>
              <a:rPr lang="en-US" sz="1600" b="1" dirty="0"/>
              <a:t>GeV</a:t>
            </a:r>
            <a:r>
              <a:rPr lang="en-US" sz="1600" b="1" baseline="30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723" y="6324127"/>
            <a:ext cx="37684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83411" y="1038363"/>
            <a:ext cx="268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en-US" sz="2000" b="1" baseline="-25000" dirty="0" err="1" smtClean="0">
                <a:latin typeface="Arial"/>
                <a:cs typeface="Arial"/>
              </a:rPr>
              <a:t>v</a:t>
            </a:r>
            <a:r>
              <a:rPr lang="en-US" sz="2000" b="1" dirty="0" err="1" smtClean="0">
                <a:latin typeface="Arial"/>
                <a:cs typeface="Arial"/>
              </a:rPr>
              <a:t>p→</a:t>
            </a:r>
            <a:r>
              <a:rPr lang="en-US" sz="2000" b="1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en-US" sz="2000" b="1" baseline="30000" dirty="0" err="1" smtClean="0">
                <a:latin typeface="Arial"/>
                <a:cs typeface="Arial"/>
              </a:rPr>
              <a:t>+</a:t>
            </a:r>
            <a:r>
              <a:rPr lang="en-US" sz="2000" b="1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en-US" sz="2000" b="1" baseline="30000" dirty="0" err="1" smtClean="0">
                <a:latin typeface="Arial"/>
                <a:cs typeface="Arial"/>
              </a:rPr>
              <a:t>-</a:t>
            </a:r>
            <a:r>
              <a:rPr lang="en-US" sz="2000" b="1" dirty="0" err="1" smtClean="0">
                <a:latin typeface="Arial"/>
                <a:cs typeface="Arial"/>
              </a:rPr>
              <a:t>p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89685" y="860829"/>
            <a:ext cx="268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ymbol" panose="05050102010706020507" pitchFamily="18" charset="2"/>
                <a:cs typeface="Arial"/>
              </a:rPr>
              <a:t>g</a:t>
            </a:r>
            <a:r>
              <a:rPr lang="en-US" sz="2000" b="1" baseline="-25000" dirty="0" err="1" smtClean="0">
                <a:latin typeface="Arial"/>
                <a:cs typeface="Arial"/>
              </a:rPr>
              <a:t>v</a:t>
            </a:r>
            <a:r>
              <a:rPr lang="en-US" sz="2000" b="1" dirty="0" err="1" smtClean="0">
                <a:latin typeface="Arial"/>
                <a:cs typeface="Arial"/>
              </a:rPr>
              <a:t>p→</a:t>
            </a:r>
            <a:r>
              <a:rPr lang="en-US" sz="2000" b="1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en-US" sz="2000" b="1" baseline="30000" dirty="0" err="1" smtClean="0">
                <a:latin typeface="Arial"/>
                <a:cs typeface="Arial"/>
              </a:rPr>
              <a:t>+</a:t>
            </a:r>
            <a:r>
              <a:rPr lang="en-US" sz="2000" b="1" dirty="0" err="1" smtClean="0">
                <a:latin typeface="Arial"/>
                <a:cs typeface="Arial"/>
              </a:rPr>
              <a:t>n</a:t>
            </a:r>
            <a:endParaRPr lang="en-US" sz="2000" b="1" dirty="0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-73316" y="1524654"/>
            <a:ext cx="4652963" cy="6668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/>
              <a:t>M.Ripani</a:t>
            </a:r>
            <a:r>
              <a:rPr lang="en-US" sz="1400" b="1" dirty="0"/>
              <a:t> et </a:t>
            </a:r>
            <a:r>
              <a:rPr lang="en-US" sz="1400" b="1" dirty="0" smtClean="0"/>
              <a:t>al., </a:t>
            </a:r>
            <a:r>
              <a:rPr lang="en-US" sz="1400" b="1" dirty="0"/>
              <a:t>PRL 91, </a:t>
            </a:r>
            <a:r>
              <a:rPr lang="en-US" sz="1400" b="1" dirty="0" smtClean="0"/>
              <a:t>022002 (</a:t>
            </a:r>
            <a:r>
              <a:rPr lang="en-US" sz="1400" b="1" dirty="0"/>
              <a:t>2003), </a:t>
            </a:r>
            <a:endParaRPr lang="en-US" sz="1400" b="1" dirty="0" smtClean="0"/>
          </a:p>
          <a:p>
            <a:pPr algn="ctr" eaLnBrk="0" hangingPunct="0"/>
            <a:r>
              <a:rPr lang="en-US" sz="1400" b="1" dirty="0" smtClean="0"/>
              <a:t>1.40&lt;W&lt;2.30 GeV; 0.5&lt;Q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&lt;1.5 GeV</a:t>
            </a:r>
            <a:r>
              <a:rPr lang="en-US" sz="1400" b="1" baseline="30000" dirty="0" smtClean="0"/>
              <a:t>2</a:t>
            </a:r>
          </a:p>
          <a:p>
            <a:pPr algn="ctr" eaLnBrk="0" hangingPunct="0"/>
            <a:endParaRPr lang="en-US" sz="1400" b="1" baseline="30000" dirty="0" smtClean="0"/>
          </a:p>
        </p:txBody>
      </p:sp>
      <p:pic>
        <p:nvPicPr>
          <p:cNvPr id="87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" y="1466682"/>
            <a:ext cx="4876800" cy="4859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26" name="Straight Connector 25"/>
          <p:cNvCxnSpPr/>
          <p:nvPr/>
        </p:nvCxnSpPr>
        <p:spPr>
          <a:xfrm rot="5400000">
            <a:off x="2480760" y="3895557"/>
            <a:ext cx="47244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80861</TotalTime>
  <Words>4038</Words>
  <Application>Microsoft Office PowerPoint</Application>
  <PresentationFormat>On-screen Show (4:3)</PresentationFormat>
  <Paragraphs>682</Paragraphs>
  <Slides>32</Slides>
  <Notes>10</Notes>
  <HiddenSlides>2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Custom Design</vt:lpstr>
      <vt:lpstr>CLAS022604</vt:lpstr>
      <vt:lpstr>8_Custom Design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1_CLAS022604</vt:lpstr>
      <vt:lpstr>2_CLAS022604</vt:lpstr>
      <vt:lpstr>3_CLAS022604</vt:lpstr>
      <vt:lpstr>Equation</vt:lpstr>
      <vt:lpstr>PowerPoint Presentation</vt:lpstr>
      <vt:lpstr>Major Directions in the Studies of N*-Spectrum and Structure with CLAS</vt:lpstr>
      <vt:lpstr>PowerPoint Presentation</vt:lpstr>
      <vt:lpstr>Dressed Quark Evolution from pQCD to Confinement Regimes</vt:lpstr>
      <vt:lpstr>Mapping –out  Quark Mass Function </vt:lpstr>
      <vt:lpstr>PowerPoint Presentation</vt:lpstr>
      <vt:lpstr>Summary of the CLAS Data on Exclusive Meson Electroproduction off Protons in N* Excitation Region</vt:lpstr>
      <vt:lpstr> Approaches for Extraction of gvNN* Electrocouplings from the CLAS Exclusive Meson  Electroproduction Data  </vt:lpstr>
      <vt:lpstr>Fits to Differential Cross Sections</vt:lpstr>
      <vt:lpstr>gvNN* Electrocouplings from Np and p+p-p Electroproduction</vt:lpstr>
      <vt:lpstr>K+L Structure Functions</vt:lpstr>
      <vt:lpstr>K+S0 Structure Functions</vt:lpstr>
      <vt:lpstr>PowerPoint Presentation</vt:lpstr>
      <vt:lpstr>PowerPoint Presentation</vt:lpstr>
      <vt:lpstr>Interplay Between Quark Core and Meson-Baryon Cloud in the Structure of Different Excited Nucleon States</vt:lpstr>
      <vt:lpstr>First Interpretation of the Structure at W~1.7 GeV in p+p-p Electroproduction</vt:lpstr>
      <vt:lpstr>PowerPoint Presentation</vt:lpstr>
      <vt:lpstr>Further Evidence for the Existence of the New State  N’(1720)3/2+  from Combined p+p-p Analyses in both Photo- and Electroproduction</vt:lpstr>
      <vt:lpstr>PowerPoint Presentation</vt:lpstr>
      <vt:lpstr>CLAS12 N* Program</vt:lpstr>
      <vt:lpstr>PowerPoint Presentation</vt:lpstr>
      <vt:lpstr>Conclusions </vt:lpstr>
      <vt:lpstr>PowerPoint Presentation</vt:lpstr>
      <vt:lpstr>Back up</vt:lpstr>
      <vt:lpstr>Extension of the CLAS  p+p-p Electroproduction Data</vt:lpstr>
      <vt:lpstr>Analysis of the ep→ p+p-p CLAS data at W~1.7 GeV in the JM15 model</vt:lpstr>
      <vt:lpstr>Signals from  N* states in the CLAS KY electroproduction data</vt:lpstr>
      <vt:lpstr>PowerPoint Presentation</vt:lpstr>
      <vt:lpstr>PowerPoint Presentation</vt:lpstr>
      <vt:lpstr>Status and Prospects on Extraction of  High-Lying N* Electrocouplings  from  CLAS Data</vt:lpstr>
      <vt:lpstr>Resonance Transitions with the  CLAS12</vt:lpstr>
      <vt:lpstr>Evidence for 3/2+(1720) Candidate-State in p+p-p  Electroproduction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mokeev</cp:lastModifiedBy>
  <cp:revision>4576</cp:revision>
  <cp:lastPrinted>2002-03-03T18:50:05Z</cp:lastPrinted>
  <dcterms:created xsi:type="dcterms:W3CDTF">2015-05-13T14:50:32Z</dcterms:created>
  <dcterms:modified xsi:type="dcterms:W3CDTF">2015-09-19T20:17:58Z</dcterms:modified>
</cp:coreProperties>
</file>