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0B117-6052-4884-B922-FB54E58FF637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9099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85D9C-CD62-461C-A928-922F8D8C83D3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98731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429A8-C0CB-4C1E-9DA0-BC44B52015E2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77919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2095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1341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EDFA3-F1F6-41DA-92C0-F5BCBD439CD1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4346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447800"/>
            <a:ext cx="83820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CDC7F-851F-4BFD-A614-4ECDBD82F76D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17657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F4E70-8142-46F1-ACE4-91AB33693ACE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36526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0B117-6052-4884-B922-FB54E58FF637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54472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133600" y="6675120"/>
            <a:ext cx="70104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 userDrawn="1"/>
        </p:nvSpPr>
        <p:spPr bwMode="auto">
          <a:xfrm>
            <a:off x="2190111" y="6611937"/>
            <a:ext cx="68014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333399"/>
                </a:solidFill>
                <a:cs typeface="Arial" pitchFamily="34" charset="0"/>
              </a:rPr>
              <a:t>V.I.Mokeev</a:t>
            </a:r>
            <a:r>
              <a:rPr lang="en-US" sz="1000" dirty="0">
                <a:solidFill>
                  <a:srgbClr val="333399"/>
                </a:solidFill>
                <a:cs typeface="Arial" pitchFamily="34" charset="0"/>
              </a:rPr>
              <a:t>,  ECT * 2015 Workshop on Nucleon Resonances , October 12-17,   2015                           </a:t>
            </a:r>
            <a:fld id="{69948C23-E571-4B48-94B7-E710474B1A2D}" type="slidenum">
              <a:rPr lang="en-US" sz="1000">
                <a:solidFill>
                  <a:srgbClr val="333399"/>
                </a:solidFill>
                <a:cs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333399"/>
              </a:solidFill>
              <a:cs typeface="Arial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0" y="6675120"/>
            <a:ext cx="6096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7" name="Picture 4" descr="newlogo"/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4008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43293"/>
            <a:ext cx="83820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36704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235926" y="6553200"/>
            <a:ext cx="4373880" cy="304800"/>
          </a:xfrm>
          <a:solidFill>
            <a:schemeClr val="bg1"/>
          </a:solidFill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 err="1" smtClean="0">
                <a:solidFill>
                  <a:srgbClr val="333399"/>
                </a:solidFill>
                <a:latin typeface="Arial" charset="0"/>
              </a:rPr>
              <a:t>V.I.Mokeev</a:t>
            </a:r>
            <a:r>
              <a:rPr lang="en-US" dirty="0" smtClean="0">
                <a:solidFill>
                  <a:srgbClr val="333399"/>
                </a:solidFill>
                <a:latin typeface="Arial" charset="0"/>
              </a:rPr>
              <a:t>,  ECT* 2015 Workshop on Nucleon Resonances, October 12-16, 2015 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44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908903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DDCE8-EDEE-4D63-98FF-35FD25514A9F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48029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133600" y="6675120"/>
            <a:ext cx="70104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 userDrawn="1"/>
        </p:nvSpPr>
        <p:spPr bwMode="auto">
          <a:xfrm>
            <a:off x="2190111" y="6611937"/>
            <a:ext cx="68014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333399"/>
                </a:solidFill>
                <a:cs typeface="Arial" pitchFamily="34" charset="0"/>
              </a:rPr>
              <a:t>V.I.Mokeev</a:t>
            </a:r>
            <a:r>
              <a:rPr lang="en-US" sz="1000" dirty="0">
                <a:solidFill>
                  <a:srgbClr val="333399"/>
                </a:solidFill>
                <a:cs typeface="Arial" pitchFamily="34" charset="0"/>
              </a:rPr>
              <a:t>,  ECT * 2015 Workshop on Nucleon Resonances , October 12-17,   2015                           </a:t>
            </a:r>
            <a:fld id="{69948C23-E571-4B48-94B7-E710474B1A2D}" type="slidenum">
              <a:rPr lang="en-US" sz="1000">
                <a:solidFill>
                  <a:srgbClr val="333399"/>
                </a:solidFill>
                <a:cs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333399"/>
              </a:solidFill>
              <a:cs typeface="Arial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0" y="6675120"/>
            <a:ext cx="6096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7" name="Picture 4" descr="newlogo"/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4008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43293"/>
            <a:ext cx="83820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8145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8399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3FFD64-B555-4607-8194-F5EC2A301902}" type="slidenum">
              <a:rPr lang="fr-FR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4235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newlogo"/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3246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E450A-8325-4BEA-A47E-C9701C3E1CBF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29653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96B2-6FF3-44A8-AE62-65B65FF0FC37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89316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85D9C-CD62-461C-A928-922F8D8C83D3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09139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429A8-C0CB-4C1E-9DA0-BC44B52015E2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39981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2095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1341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EDFA3-F1F6-41DA-92C0-F5BCBD439CD1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4764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447800"/>
            <a:ext cx="83820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CDC7F-851F-4BFD-A614-4ECDBD82F76D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16814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F4E70-8142-46F1-ACE4-91AB33693ACE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957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235926" y="6553200"/>
            <a:ext cx="4373880" cy="304800"/>
          </a:xfrm>
          <a:solidFill>
            <a:schemeClr val="bg1"/>
          </a:solidFill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 err="1" smtClean="0">
                <a:solidFill>
                  <a:srgbClr val="333399"/>
                </a:solidFill>
                <a:latin typeface="Arial" charset="0"/>
              </a:rPr>
              <a:t>V.I.Mokeev</a:t>
            </a:r>
            <a:r>
              <a:rPr lang="en-US" dirty="0" smtClean="0">
                <a:solidFill>
                  <a:srgbClr val="333399"/>
                </a:solidFill>
                <a:latin typeface="Arial" charset="0"/>
              </a:rPr>
              <a:t>,  ECT* 2015 Workshop on Nucleon Resonances, October 12-16, 2015 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816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613918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DDCE8-EDEE-4D63-98FF-35FD25514A9F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7667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6049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3FFD64-B555-4607-8194-F5EC2A301902}" type="slidenum">
              <a:rPr lang="fr-FR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570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newlogo"/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3246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E450A-8325-4BEA-A47E-C9701C3E1CBF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6636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96B2-6FF3-44A8-AE62-65B65FF0FC37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13464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72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first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1"/>
            <a:r>
              <a:rPr lang="fr-FR" dirty="0" smtClean="0"/>
              <a:t> 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smtClean="0"/>
              <a:t> </a:t>
            </a:r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3FFD64-B555-4607-8194-F5EC2A301902}" type="slidenum">
              <a:rPr 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814085" name="Line 5"/>
          <p:cNvSpPr>
            <a:spLocks noChangeShapeType="1"/>
          </p:cNvSpPr>
          <p:nvPr/>
        </p:nvSpPr>
        <p:spPr bwMode="auto">
          <a:xfrm>
            <a:off x="2133600" y="6553200"/>
            <a:ext cx="70104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14086" name="Text Box 6"/>
          <p:cNvSpPr txBox="1">
            <a:spLocks noChangeArrowheads="1"/>
          </p:cNvSpPr>
          <p:nvPr/>
        </p:nvSpPr>
        <p:spPr bwMode="auto">
          <a:xfrm>
            <a:off x="2451100" y="6553200"/>
            <a:ext cx="448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333399"/>
                </a:solidFill>
                <a:cs typeface="Arial" pitchFamily="34" charset="0"/>
              </a:rPr>
              <a:t>V.I.Mokeev</a:t>
            </a:r>
            <a:r>
              <a:rPr lang="en-US" sz="1000" dirty="0">
                <a:solidFill>
                  <a:srgbClr val="333399"/>
                </a:solidFill>
                <a:cs typeface="Arial" pitchFamily="34" charset="0"/>
              </a:rPr>
              <a:t>   User Group Meeting June 18 2008</a:t>
            </a:r>
          </a:p>
        </p:txBody>
      </p:sp>
      <p:sp>
        <p:nvSpPr>
          <p:cNvPr id="814087" name="Line 7"/>
          <p:cNvSpPr>
            <a:spLocks noChangeShapeType="1"/>
          </p:cNvSpPr>
          <p:nvPr/>
        </p:nvSpPr>
        <p:spPr bwMode="auto">
          <a:xfrm>
            <a:off x="0" y="6553200"/>
            <a:ext cx="6096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3080" name="Picture 4" descr="newlogo"/>
          <p:cNvPicPr>
            <a:picLocks noGrp="1"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5800" y="63246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264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72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first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1"/>
            <a:r>
              <a:rPr lang="fr-FR" dirty="0" smtClean="0"/>
              <a:t> 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smtClean="0"/>
              <a:t> </a:t>
            </a:r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3FFD64-B555-4607-8194-F5EC2A301902}" type="slidenum">
              <a:rPr 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814085" name="Line 5"/>
          <p:cNvSpPr>
            <a:spLocks noChangeShapeType="1"/>
          </p:cNvSpPr>
          <p:nvPr/>
        </p:nvSpPr>
        <p:spPr bwMode="auto">
          <a:xfrm>
            <a:off x="2133600" y="6553200"/>
            <a:ext cx="70104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14086" name="Text Box 6"/>
          <p:cNvSpPr txBox="1">
            <a:spLocks noChangeArrowheads="1"/>
          </p:cNvSpPr>
          <p:nvPr/>
        </p:nvSpPr>
        <p:spPr bwMode="auto">
          <a:xfrm>
            <a:off x="2451100" y="6553200"/>
            <a:ext cx="448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err="1">
                <a:solidFill>
                  <a:srgbClr val="333399"/>
                </a:solidFill>
                <a:cs typeface="Arial" pitchFamily="34" charset="0"/>
              </a:rPr>
              <a:t>V.I.Mokeev</a:t>
            </a:r>
            <a:r>
              <a:rPr lang="en-US" sz="1000" dirty="0">
                <a:solidFill>
                  <a:srgbClr val="333399"/>
                </a:solidFill>
                <a:cs typeface="Arial" pitchFamily="34" charset="0"/>
              </a:rPr>
              <a:t>   User Group Meeting June 18 2008</a:t>
            </a:r>
          </a:p>
        </p:txBody>
      </p:sp>
      <p:sp>
        <p:nvSpPr>
          <p:cNvPr id="814087" name="Line 7"/>
          <p:cNvSpPr>
            <a:spLocks noChangeShapeType="1"/>
          </p:cNvSpPr>
          <p:nvPr/>
        </p:nvSpPr>
        <p:spPr bwMode="auto">
          <a:xfrm>
            <a:off x="0" y="6553200"/>
            <a:ext cx="6096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3080" name="Picture 4" descr="newlogo"/>
          <p:cNvPicPr>
            <a:picLocks noGrp="1"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5800" y="6324600"/>
            <a:ext cx="1490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018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15" y="223838"/>
            <a:ext cx="6242217" cy="39690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19" y="4103651"/>
            <a:ext cx="6821096" cy="1447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719" y="388809"/>
            <a:ext cx="1846146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Contact person: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cs typeface="Arial" pitchFamily="34" charset="0"/>
              </a:rPr>
              <a:t>Volker D. </a:t>
            </a:r>
            <a:r>
              <a:rPr lang="en-US" sz="1600" b="1" dirty="0" err="1">
                <a:solidFill>
                  <a:srgbClr val="000000"/>
                </a:solidFill>
                <a:cs typeface="Arial" pitchFamily="34" charset="0"/>
              </a:rPr>
              <a:t>Burkert</a:t>
            </a:r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91815" y="283022"/>
            <a:ext cx="1545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000000"/>
                </a:solidFill>
                <a:cs typeface="Arial" pitchFamily="34" charset="0"/>
              </a:rPr>
              <a:t>Signature of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000000"/>
                </a:solidFill>
                <a:cs typeface="Arial" pitchFamily="34" charset="0"/>
              </a:rPr>
              <a:t>hybrid-baryons:</a:t>
            </a:r>
            <a:endParaRPr lang="en-US" sz="1400" b="1" u="sng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19784" y="1442913"/>
            <a:ext cx="2134284" cy="954107"/>
          </a:xfrm>
          <a:prstGeom prst="rect">
            <a:avLst/>
          </a:prstGeom>
          <a:solidFill>
            <a:srgbClr val="33CCFF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New baryon state 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t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he mass range from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2.1 GeV to 2.4 GeV of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spin-parity  1/2</a:t>
            </a:r>
            <a:r>
              <a:rPr lang="en-US" sz="1400" b="1" baseline="30000" dirty="0">
                <a:solidFill>
                  <a:srgbClr val="000000"/>
                </a:solidFill>
                <a:cs typeface="Arial" pitchFamily="34" charset="0"/>
              </a:rPr>
              <a:t>+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or 3/2</a:t>
            </a:r>
            <a:r>
              <a:rPr lang="en-US" sz="1400" b="1" baseline="30000" dirty="0">
                <a:solidFill>
                  <a:srgbClr val="000000"/>
                </a:solidFill>
                <a:cs typeface="Arial" pitchFamily="34" charset="0"/>
              </a:rPr>
              <a:t>+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 </a:t>
            </a:r>
            <a:endParaRPr lang="en-US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8112" y="80624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cs typeface="Arial" pitchFamily="34" charset="0"/>
              </a:rPr>
              <a:t>qqq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)g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91064" y="2736505"/>
            <a:ext cx="2347117" cy="523220"/>
          </a:xfrm>
          <a:prstGeom prst="rect">
            <a:avLst/>
          </a:prstGeom>
          <a:noFill/>
          <a:ln>
            <a:solidFill>
              <a:srgbClr val="6666FF"/>
            </a:solidFill>
          </a:ln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000000"/>
                </a:solidFill>
                <a:cs typeface="Arial" pitchFamily="34" charset="0"/>
              </a:rPr>
              <a:t>qqq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-configuration should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be in {8}-color state </a:t>
            </a:r>
            <a:endParaRPr lang="en-US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7678745" y="3300761"/>
            <a:ext cx="171756" cy="379141"/>
          </a:xfrm>
          <a:prstGeom prst="downArrow">
            <a:avLst/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0186" y="3823528"/>
            <a:ext cx="2300630" cy="738664"/>
          </a:xfrm>
          <a:prstGeom prst="rect">
            <a:avLst/>
          </a:prstGeom>
          <a:solidFill>
            <a:srgbClr val="33CCFF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Peculiar Q</a:t>
            </a:r>
            <a:r>
              <a:rPr lang="en-US" sz="1400" b="1" baseline="30000" dirty="0">
                <a:solidFill>
                  <a:srgbClr val="000000"/>
                </a:solidFill>
                <a:cs typeface="Arial" pitchFamily="34" charset="0"/>
              </a:rPr>
              <a:t>2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-dependence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of hybrid-baryon electro-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couplings </a:t>
            </a:r>
            <a:endParaRPr lang="en-US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8515" y="5628234"/>
            <a:ext cx="8279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Flagship experiment for the studies of the N* structure at 0.05 GeV</a:t>
            </a:r>
            <a:r>
              <a:rPr lang="en-US" sz="1600" b="1" baseline="30000" dirty="0">
                <a:solidFill>
                  <a:srgbClr val="FF0000"/>
                </a:solidFill>
                <a:cs typeface="Arial" pitchFamily="34" charset="0"/>
              </a:rPr>
              <a:t>2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&lt; Q</a:t>
            </a:r>
            <a:r>
              <a:rPr lang="en-US" sz="1600" b="1" baseline="30000" dirty="0">
                <a:solidFill>
                  <a:srgbClr val="FF0000"/>
                </a:solidFill>
                <a:cs typeface="Arial" pitchFamily="34" charset="0"/>
              </a:rPr>
              <a:t>2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&lt; 1.0 GeV</a:t>
            </a:r>
            <a:r>
              <a:rPr lang="en-US" sz="1600" b="1" baseline="30000" dirty="0">
                <a:solidFill>
                  <a:srgbClr val="FF0000"/>
                </a:solidFill>
                <a:cs typeface="Arial" pitchFamily="34" charset="0"/>
              </a:rPr>
              <a:t>2</a:t>
            </a:r>
            <a:endParaRPr lang="en-US" sz="1600" b="1" baseline="300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75054" y="4868072"/>
            <a:ext cx="24689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000000"/>
                </a:solidFill>
                <a:cs typeface="Arial" pitchFamily="34" charset="0"/>
              </a:rPr>
              <a:t>Models for electrocoupling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000000"/>
                </a:solidFill>
                <a:cs typeface="Arial" pitchFamily="34" charset="0"/>
              </a:rPr>
              <a:t>extraction: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cs typeface="Arial" pitchFamily="34" charset="0"/>
              </a:rPr>
              <a:t>Ghent,  JPAC</a:t>
            </a:r>
            <a:r>
              <a:rPr lang="en-US" sz="1200" b="1" dirty="0" smtClean="0">
                <a:solidFill>
                  <a:srgbClr val="000000"/>
                </a:solidFill>
                <a:cs typeface="Arial" pitchFamily="34" charset="0"/>
              </a:rPr>
              <a:t>, GWU, </a:t>
            </a:r>
            <a:r>
              <a:rPr lang="en-US" sz="1200" b="1" dirty="0" err="1">
                <a:solidFill>
                  <a:srgbClr val="000000"/>
                </a:solidFill>
                <a:cs typeface="Arial" pitchFamily="34" charset="0"/>
              </a:rPr>
              <a:t>BnGa</a:t>
            </a:r>
            <a:r>
              <a:rPr lang="en-US" sz="1200" b="1" dirty="0">
                <a:solidFill>
                  <a:srgbClr val="000000"/>
                </a:solidFill>
                <a:cs typeface="Arial" pitchFamily="34" charset="0"/>
              </a:rPr>
              <a:t>, JM</a:t>
            </a:r>
            <a:endParaRPr lang="en-US" sz="1200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2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30212" y="-6359"/>
            <a:ext cx="8594527" cy="6858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US" sz="1800" kern="0" dirty="0" smtClean="0">
                <a:solidFill>
                  <a:srgbClr val="3333CC"/>
                </a:solidFill>
                <a:ea typeface="MS PGothic" pitchFamily="34" charset="-128"/>
              </a:rPr>
              <a:t>The N* Structure at Low Photon </a:t>
            </a:r>
            <a:r>
              <a:rPr lang="en-US" sz="1800" kern="0" dirty="0" err="1" smtClean="0">
                <a:solidFill>
                  <a:srgbClr val="3333CC"/>
                </a:solidFill>
                <a:ea typeface="MS PGothic" pitchFamily="34" charset="-128"/>
              </a:rPr>
              <a:t>Virtualities</a:t>
            </a:r>
            <a:r>
              <a:rPr lang="en-US" sz="1800" kern="0" dirty="0" smtClean="0">
                <a:solidFill>
                  <a:srgbClr val="3333CC"/>
                </a:solidFill>
                <a:ea typeface="MS PGothic" pitchFamily="34" charset="-128"/>
              </a:rPr>
              <a:t> with CLAS12 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-3874" y="481507"/>
            <a:ext cx="9144000" cy="0"/>
          </a:xfrm>
          <a:prstGeom prst="line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13" y="601382"/>
            <a:ext cx="8913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Use of the CLAS12 forward tagger will make it possible to obtain the data on N</a:t>
            </a:r>
            <a:r>
              <a:rPr lang="en-US" sz="1600" b="1" dirty="0">
                <a:solidFill>
                  <a:srgbClr val="FF0000"/>
                </a:solidFill>
                <a:latin typeface="Symbol" panose="05050102010706020507" pitchFamily="18" charset="2"/>
                <a:cs typeface="Arial" pitchFamily="34" charset="0"/>
              </a:rPr>
              <a:t>p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, KY, </a:t>
            </a: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N</a:t>
            </a:r>
            <a:r>
              <a:rPr lang="en-US" sz="1600" b="1" dirty="0" err="1">
                <a:solidFill>
                  <a:srgbClr val="FF0000"/>
                </a:solidFill>
                <a:latin typeface="Symbol" panose="05050102010706020507" pitchFamily="18" charset="2"/>
                <a:cs typeface="Arial" pitchFamily="34" charset="0"/>
              </a:rPr>
              <a:t>pp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cs typeface="Arial" pitchFamily="34" charset="0"/>
              </a:rPr>
              <a:t>lectroproduction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at </a:t>
            </a:r>
            <a:r>
              <a:rPr lang="en-US" sz="1600" b="1" dirty="0" smtClean="0">
                <a:solidFill>
                  <a:srgbClr val="FF0000"/>
                </a:solidFill>
                <a:cs typeface="Arial" pitchFamily="34" charset="0"/>
              </a:rPr>
              <a:t> W </a:t>
            </a:r>
            <a:r>
              <a:rPr lang="en-US" sz="1600" b="1" smtClean="0">
                <a:solidFill>
                  <a:srgbClr val="FF0000"/>
                </a:solidFill>
                <a:cs typeface="Arial" pitchFamily="34" charset="0"/>
              </a:rPr>
              <a:t>from threshold </a:t>
            </a:r>
            <a:r>
              <a:rPr lang="en-US" sz="1600" b="1" dirty="0" smtClean="0">
                <a:solidFill>
                  <a:srgbClr val="FF0000"/>
                </a:solidFill>
                <a:cs typeface="Arial" pitchFamily="34" charset="0"/>
              </a:rPr>
              <a:t>to 2.5 GeV and 0.05 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GeV</a:t>
            </a:r>
            <a:r>
              <a:rPr lang="en-US" sz="1600" b="1" baseline="30000" dirty="0">
                <a:solidFill>
                  <a:srgbClr val="FF0000"/>
                </a:solidFill>
                <a:cs typeface="Arial" pitchFamily="34" charset="0"/>
              </a:rPr>
              <a:t>2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&lt; Q</a:t>
            </a:r>
            <a:r>
              <a:rPr lang="en-US" sz="1600" b="1" baseline="30000" dirty="0">
                <a:solidFill>
                  <a:srgbClr val="FF0000"/>
                </a:solidFill>
                <a:cs typeface="Arial" pitchFamily="34" charset="0"/>
              </a:rPr>
              <a:t>2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&lt; 1.0 GeV</a:t>
            </a:r>
            <a:r>
              <a:rPr lang="en-US" sz="1600" b="1" baseline="30000" dirty="0">
                <a:solidFill>
                  <a:srgbClr val="FF0000"/>
                </a:solidFill>
                <a:cs typeface="Arial" pitchFamily="34" charset="0"/>
              </a:rPr>
              <a:t>2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 of  the best statistical and systematical </a:t>
            </a:r>
            <a:r>
              <a:rPr lang="en-US" sz="1600" b="1" dirty="0" smtClean="0">
                <a:solidFill>
                  <a:srgbClr val="FF0000"/>
                </a:solidFill>
                <a:cs typeface="Arial" pitchFamily="34" charset="0"/>
              </a:rPr>
              <a:t> accuracy </a:t>
            </a:r>
            <a:r>
              <a:rPr lang="en-US" sz="1600" b="1" dirty="0">
                <a:solidFill>
                  <a:srgbClr val="FF0000"/>
                </a:solidFill>
                <a:cs typeface="Arial" pitchFamily="34" charset="0"/>
              </a:rPr>
              <a:t>ever achieved. </a:t>
            </a:r>
            <a:endParaRPr lang="en-US" sz="16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13" y="1612908"/>
            <a:ext cx="8028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An excellent opportunity to extend the approaches for amplitude extraction from the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p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hotoproduction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 data to </a:t>
            </a:r>
            <a:r>
              <a:rPr lang="en-US" sz="1600" dirty="0" err="1">
                <a:solidFill>
                  <a:srgbClr val="000000"/>
                </a:solidFill>
                <a:cs typeface="Arial" pitchFamily="34" charset="0"/>
              </a:rPr>
              <a:t>electroproduction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 at small Q</a:t>
            </a:r>
            <a:r>
              <a:rPr lang="en-US" sz="1600" baseline="30000" dirty="0">
                <a:solidFill>
                  <a:srgbClr val="000000"/>
                </a:solidFill>
                <a:cs typeface="Arial" pitchFamily="34" charset="0"/>
              </a:rPr>
              <a:t>2 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and to determine N* parameters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under minimal model assumptions:  </a:t>
            </a:r>
            <a:endParaRPr lang="en-US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16566" y="2567014"/>
            <a:ext cx="6158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>
                <a:solidFill>
                  <a:srgbClr val="3333CC"/>
                </a:solidFill>
                <a:cs typeface="Arial" pitchFamily="34" charset="0"/>
              </a:rPr>
              <a:t>See the talk by:  A. </a:t>
            </a:r>
            <a:r>
              <a:rPr lang="en-US" sz="1600" b="1" u="sng" dirty="0" err="1">
                <a:solidFill>
                  <a:srgbClr val="3333CC"/>
                </a:solidFill>
                <a:cs typeface="Arial" pitchFamily="34" charset="0"/>
              </a:rPr>
              <a:t>Sarantsev</a:t>
            </a:r>
            <a:r>
              <a:rPr lang="en-US" sz="1600" b="1" u="sng" dirty="0">
                <a:solidFill>
                  <a:srgbClr val="3333CC"/>
                </a:solidFill>
                <a:cs typeface="Arial" pitchFamily="34" charset="0"/>
              </a:rPr>
              <a:t>,  Tuesday, October 13, 11.50 </a:t>
            </a:r>
            <a:r>
              <a:rPr lang="en-US" sz="1600" b="1" u="sng" dirty="0">
                <a:solidFill>
                  <a:srgbClr val="3333CC"/>
                </a:solidFill>
                <a:cs typeface="Arial" pitchFamily="34" charset="0"/>
              </a:rPr>
              <a:t>a</a:t>
            </a:r>
            <a:r>
              <a:rPr lang="en-US" sz="1600" b="1" u="sng" dirty="0">
                <a:solidFill>
                  <a:srgbClr val="3333CC"/>
                </a:solidFill>
                <a:cs typeface="Arial" pitchFamily="34" charset="0"/>
              </a:rPr>
              <a:t>m.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3333CC"/>
                </a:solidFill>
                <a:cs typeface="Arial" pitchFamily="34" charset="0"/>
              </a:rPr>
              <a:t> </a:t>
            </a:r>
            <a:r>
              <a:rPr lang="en-US" sz="1600" b="1" dirty="0">
                <a:solidFill>
                  <a:srgbClr val="3333CC"/>
                </a:solidFill>
                <a:cs typeface="Arial" pitchFamily="34" charset="0"/>
              </a:rPr>
              <a:t>                           </a:t>
            </a:r>
            <a:r>
              <a:rPr lang="en-US" sz="1600" b="1" u="sng" dirty="0">
                <a:solidFill>
                  <a:srgbClr val="3333CC"/>
                </a:solidFill>
                <a:cs typeface="Arial" pitchFamily="34" charset="0"/>
              </a:rPr>
              <a:t>A. D’Angelo</a:t>
            </a:r>
            <a:r>
              <a:rPr lang="en-US" sz="1600" b="1" u="sng" dirty="0">
                <a:solidFill>
                  <a:srgbClr val="3333CC"/>
                </a:solidFill>
                <a:cs typeface="Arial" pitchFamily="34" charset="0"/>
              </a:rPr>
              <a:t>, Friday, October 16, 9.20 am.</a:t>
            </a:r>
            <a:endParaRPr lang="en-US" sz="1600" b="1" u="sng" dirty="0">
              <a:solidFill>
                <a:srgbClr val="3333CC"/>
              </a:solidFill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1" y="2623579"/>
            <a:ext cx="6286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1513" y="3162940"/>
            <a:ext cx="8680581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u="sng" dirty="0">
                <a:solidFill>
                  <a:srgbClr val="000000"/>
                </a:solidFill>
                <a:cs typeface="Arial" pitchFamily="34" charset="0"/>
              </a:rPr>
              <a:t>New opportunities from the N* structure studies at low Q</a:t>
            </a:r>
            <a:r>
              <a:rPr lang="en-US" sz="1600" u="sng" baseline="30000" dirty="0">
                <a:solidFill>
                  <a:srgbClr val="000000"/>
                </a:solidFill>
                <a:cs typeface="Arial" pitchFamily="34" charset="0"/>
              </a:rPr>
              <a:t>2</a:t>
            </a:r>
            <a:r>
              <a:rPr lang="en-US" sz="1600" u="sng" dirty="0">
                <a:solidFill>
                  <a:srgbClr val="000000"/>
                </a:solidFill>
                <a:cs typeface="Arial" pitchFamily="34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u="sng" dirty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Check evidence for new N* states from exclusive </a:t>
            </a:r>
            <a:r>
              <a:rPr lang="en-US" sz="1400" b="1" dirty="0" err="1">
                <a:solidFill>
                  <a:srgbClr val="000000"/>
                </a:solidFill>
                <a:cs typeface="Arial" pitchFamily="34" charset="0"/>
              </a:rPr>
              <a:t>photoproduction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data in analyses of </a:t>
            </a:r>
            <a:r>
              <a:rPr lang="en-US" sz="1400" b="1" dirty="0" err="1">
                <a:solidFill>
                  <a:srgbClr val="000000"/>
                </a:solidFill>
                <a:cs typeface="Arial" pitchFamily="34" charset="0"/>
              </a:rPr>
              <a:t>exc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     </a:t>
            </a:r>
            <a:r>
              <a:rPr lang="en-US" sz="1400" b="1" dirty="0" err="1">
                <a:solidFill>
                  <a:srgbClr val="000000"/>
                </a:solidFill>
                <a:cs typeface="Arial" pitchFamily="34" charset="0"/>
              </a:rPr>
              <a:t>lusive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photo-/</a:t>
            </a:r>
            <a:r>
              <a:rPr lang="en-US" sz="1400" b="1" dirty="0" err="1">
                <a:solidFill>
                  <a:srgbClr val="000000"/>
                </a:solidFill>
                <a:cs typeface="Arial" pitchFamily="34" charset="0"/>
              </a:rPr>
              <a:t>electroproduction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data combined examining possibility to fit the data with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     Q</a:t>
            </a:r>
            <a:r>
              <a:rPr lang="en-US" sz="1400" b="1" baseline="30000" dirty="0">
                <a:solidFill>
                  <a:srgbClr val="000000"/>
                </a:solidFill>
                <a:cs typeface="Arial" pitchFamily="34" charset="0"/>
              </a:rPr>
              <a:t>2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-independent N* hadronic parameters.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E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xplore how  S</a:t>
            </a:r>
            <a:r>
              <a:rPr lang="en-US" sz="1400" b="1" baseline="-25000" dirty="0">
                <a:solidFill>
                  <a:srgbClr val="000000"/>
                </a:solidFill>
                <a:cs typeface="Arial" pitchFamily="34" charset="0"/>
              </a:rPr>
              <a:t>1/2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electrocouplings are approaching the photon point at Q</a:t>
            </a:r>
            <a:r>
              <a:rPr lang="en-US" sz="1400" b="1" baseline="30000" dirty="0">
                <a:solidFill>
                  <a:srgbClr val="000000"/>
                </a:solidFill>
                <a:cs typeface="Arial" pitchFamily="34" charset="0"/>
              </a:rPr>
              <a:t>2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 as low as 0.05 GeV</a:t>
            </a:r>
            <a:r>
              <a:rPr lang="en-US" sz="1400" b="1" baseline="30000" dirty="0">
                <a:solidFill>
                  <a:srgbClr val="000000"/>
                </a:solidFill>
                <a:cs typeface="Arial" pitchFamily="34" charset="0"/>
              </a:rPr>
              <a:t>2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The studies of N* meson-baryon dressing in details.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Opportunities to probe di-quark correlations in N* states of different quantum numbers. </a:t>
            </a:r>
            <a:endParaRPr lang="en-US" sz="1400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464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022604">
  <a:themeElements>
    <a:clrScheme name="CLAS02260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0226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0226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02260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LAS022604">
  <a:themeElements>
    <a:clrScheme name="CLAS02260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0226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0226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02260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0226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286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CLAS022604</vt:lpstr>
      <vt:lpstr>1_CLAS022604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mokeev</dc:creator>
  <cp:lastModifiedBy>mokeev</cp:lastModifiedBy>
  <cp:revision>4</cp:revision>
  <dcterms:created xsi:type="dcterms:W3CDTF">2015-10-08T19:55:09Z</dcterms:created>
  <dcterms:modified xsi:type="dcterms:W3CDTF">2015-10-08T20:00:20Z</dcterms:modified>
</cp:coreProperties>
</file>