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22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F4251-EEE1-4B53-BC83-AFB67F1A9925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1F21C-4B60-4E87-B54F-4CD49CECB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86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1F21C-4B60-4E87-B54F-4CD49CECBE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2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8466" y="762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Hybrid signal manifestation in K</a:t>
            </a:r>
            <a:r>
              <a:rPr lang="en-US" sz="3600" dirty="0" smtClean="0">
                <a:latin typeface="Symbol" panose="05050102010706020507" pitchFamily="18" charset="2"/>
              </a:rPr>
              <a:t>L</a:t>
            </a:r>
            <a:r>
              <a:rPr lang="en-US" sz="3600" dirty="0" smtClean="0"/>
              <a:t> and K</a:t>
            </a:r>
            <a:r>
              <a:rPr lang="en-US" sz="3600" dirty="0" smtClean="0">
                <a:latin typeface="Symbol" panose="05050102010706020507" pitchFamily="18" charset="2"/>
              </a:rPr>
              <a:t>S</a:t>
            </a:r>
            <a:r>
              <a:rPr lang="en-US" sz="3600" dirty="0" smtClean="0"/>
              <a:t> </a:t>
            </a:r>
            <a:r>
              <a:rPr lang="en-US" sz="3600" dirty="0" err="1" smtClean="0"/>
              <a:t>electroproduction</a:t>
            </a:r>
            <a:r>
              <a:rPr lang="en-US" sz="3600" dirty="0" smtClean="0"/>
              <a:t> off protons</a:t>
            </a:r>
            <a:endParaRPr lang="en-US" sz="3600" baseline="300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371600"/>
            <a:ext cx="27098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Hybrid baryon parameters:</a:t>
            </a:r>
          </a:p>
          <a:p>
            <a:r>
              <a:rPr lang="en-US" dirty="0" smtClean="0"/>
              <a:t>M</a:t>
            </a:r>
            <a:r>
              <a:rPr lang="en-US" baseline="-25000" dirty="0" smtClean="0"/>
              <a:t>H</a:t>
            </a:r>
            <a:r>
              <a:rPr lang="en-US" dirty="0" smtClean="0"/>
              <a:t>=2.20 GeV</a:t>
            </a:r>
          </a:p>
          <a:p>
            <a:r>
              <a:rPr lang="en-US" dirty="0" smtClean="0">
                <a:latin typeface="Symbol" panose="05050102010706020507" pitchFamily="18" charset="2"/>
              </a:rPr>
              <a:t>G</a:t>
            </a:r>
            <a:r>
              <a:rPr lang="en-US" baseline="-25000" dirty="0" smtClean="0"/>
              <a:t>H</a:t>
            </a:r>
            <a:r>
              <a:rPr lang="en-US" dirty="0" smtClean="0"/>
              <a:t>=0.250 GeV</a:t>
            </a:r>
          </a:p>
          <a:p>
            <a:r>
              <a:rPr lang="en-US" dirty="0" smtClean="0"/>
              <a:t>BF(H</a:t>
            </a:r>
            <a:r>
              <a:rPr lang="en-US" dirty="0" smtClean="0">
                <a:latin typeface="Arial"/>
                <a:cs typeface="Arial"/>
              </a:rPr>
              <a:t>→KY</a:t>
            </a:r>
            <a:r>
              <a:rPr lang="en-US" dirty="0" smtClean="0"/>
              <a:t>)=3 %</a:t>
            </a:r>
          </a:p>
          <a:p>
            <a:r>
              <a:rPr lang="en-US" dirty="0" err="1" smtClean="0"/>
              <a:t>J</a:t>
            </a:r>
            <a:r>
              <a:rPr lang="en-US" baseline="30000" dirty="0" err="1" smtClean="0"/>
              <a:t>p</a:t>
            </a:r>
            <a:r>
              <a:rPr lang="en-US" dirty="0" smtClean="0"/>
              <a:t>=1/2</a:t>
            </a:r>
            <a:r>
              <a:rPr lang="en-US" baseline="30000" dirty="0" smtClean="0"/>
              <a:t>+</a:t>
            </a:r>
            <a:r>
              <a:rPr lang="en-US" dirty="0" smtClean="0"/>
              <a:t>, 3/2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3657600"/>
            <a:ext cx="841942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Objective:</a:t>
            </a:r>
            <a:r>
              <a:rPr lang="en-US" dirty="0" smtClean="0"/>
              <a:t> evaluate minimal absolute values of A</a:t>
            </a:r>
            <a:r>
              <a:rPr lang="en-US" baseline="-25000" dirty="0" smtClean="0"/>
              <a:t>1/2</a:t>
            </a:r>
            <a:r>
              <a:rPr lang="en-US" dirty="0" smtClean="0"/>
              <a:t>(Q</a:t>
            </a:r>
            <a:r>
              <a:rPr lang="en-US" baseline="30000" dirty="0" smtClean="0"/>
              <a:t>2</a:t>
            </a:r>
            <a:r>
              <a:rPr lang="en-US" dirty="0" smtClean="0"/>
              <a:t>), S</a:t>
            </a:r>
            <a:r>
              <a:rPr lang="en-US" baseline="-25000" dirty="0" smtClean="0"/>
              <a:t>1/2</a:t>
            </a:r>
            <a:r>
              <a:rPr lang="en-US" dirty="0" smtClean="0"/>
              <a:t>(Q</a:t>
            </a:r>
            <a:r>
              <a:rPr lang="en-US" baseline="30000" dirty="0" smtClean="0"/>
              <a:t>2</a:t>
            </a:r>
            <a:r>
              <a:rPr lang="en-US" dirty="0" smtClean="0"/>
              <a:t>), and A</a:t>
            </a:r>
            <a:r>
              <a:rPr lang="en-US" baseline="-25000" dirty="0" smtClean="0"/>
              <a:t>3/2</a:t>
            </a:r>
            <a:r>
              <a:rPr lang="en-US" dirty="0" smtClean="0"/>
              <a:t>(Q</a:t>
            </a:r>
            <a:r>
              <a:rPr lang="en-US" baseline="30000" dirty="0" smtClean="0"/>
              <a:t>2</a:t>
            </a:r>
            <a:r>
              <a:rPr lang="en-US" dirty="0" smtClean="0"/>
              <a:t>)  above</a:t>
            </a:r>
          </a:p>
          <a:p>
            <a:r>
              <a:rPr lang="en-US" dirty="0"/>
              <a:t>w</a:t>
            </a:r>
            <a:r>
              <a:rPr lang="en-US" dirty="0" smtClean="0"/>
              <a:t>hich the signal from hybrid will be detected in the differences  for the kinematical </a:t>
            </a:r>
          </a:p>
          <a:p>
            <a:r>
              <a:rPr lang="en-US" dirty="0" smtClean="0"/>
              <a:t>dependencies  of differential  reaction cross sections (respective exclusive events) in the</a:t>
            </a:r>
          </a:p>
          <a:p>
            <a:r>
              <a:rPr lang="en-US" dirty="0" smtClean="0"/>
              <a:t>measurements with the CLAS12.  </a:t>
            </a:r>
          </a:p>
          <a:p>
            <a:endParaRPr lang="en-US" dirty="0"/>
          </a:p>
          <a:p>
            <a:r>
              <a:rPr lang="en-US" dirty="0" smtClean="0"/>
              <a:t> Q</a:t>
            </a:r>
            <a:r>
              <a:rPr lang="en-US" baseline="30000" dirty="0" smtClean="0"/>
              <a:t>2</a:t>
            </a:r>
            <a:r>
              <a:rPr lang="en-US" b="1" dirty="0" smtClean="0"/>
              <a:t>:  0.05,   0.10,  0.20,  0.40, 0.60, 1.0  GeV</a:t>
            </a:r>
            <a:r>
              <a:rPr lang="en-US" b="1" baseline="30000" dirty="0" smtClean="0"/>
              <a:t>2</a:t>
            </a:r>
            <a:r>
              <a:rPr lang="en-US" b="1" dirty="0" smtClean="0"/>
              <a:t> </a:t>
            </a:r>
            <a:endParaRPr lang="en-US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341279"/>
              </p:ext>
            </p:extLst>
          </p:nvPr>
        </p:nvGraphicFramePr>
        <p:xfrm>
          <a:off x="4953000" y="1371600"/>
          <a:ext cx="2806700" cy="207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2425680" imgH="1790640" progId="Equation.3">
                  <p:embed/>
                </p:oleObj>
              </mc:Choice>
              <mc:Fallback>
                <p:oleObj name="Equation" r:id="rId3" imgW="2425680" imgH="1790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53000" y="1371600"/>
                        <a:ext cx="2806700" cy="207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69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feasibility to observe hybrid state accounting for the CLAS12</a:t>
            </a:r>
            <a:b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acceptance function</a:t>
            </a: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0509" y="834034"/>
            <a:ext cx="83536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Compute </a:t>
            </a:r>
            <a:r>
              <a:rPr lang="en-US" sz="1600" b="1" dirty="0" err="1" smtClean="0"/>
              <a:t>ep</a:t>
            </a:r>
            <a:r>
              <a:rPr lang="en-US" sz="1600" b="1" dirty="0" err="1" smtClean="0">
                <a:latin typeface="Arial"/>
                <a:cs typeface="Arial"/>
              </a:rPr>
              <a:t>→e’KY</a:t>
            </a:r>
            <a:r>
              <a:rPr lang="en-US" sz="1600" b="1" dirty="0" smtClean="0">
                <a:latin typeface="Arial"/>
                <a:cs typeface="Arial"/>
              </a:rPr>
              <a:t> </a:t>
            </a:r>
            <a:r>
              <a:rPr lang="en-US" sz="1600" b="1" dirty="0" smtClean="0">
                <a:cs typeface="Arial"/>
              </a:rPr>
              <a:t>differential cross section with (H)/ without (0) hybrid state contribution:</a:t>
            </a:r>
            <a:endParaRPr lang="en-US" sz="1600" b="1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5348242"/>
              </p:ext>
            </p:extLst>
          </p:nvPr>
        </p:nvGraphicFramePr>
        <p:xfrm>
          <a:off x="1153974" y="1203366"/>
          <a:ext cx="5715000" cy="806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4" imgW="4051080" imgH="571320" progId="Equation.3">
                  <p:embed/>
                </p:oleObj>
              </mc:Choice>
              <mc:Fallback>
                <p:oleObj name="Equation" r:id="rId4" imgW="4051080" imgH="571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53974" y="1203366"/>
                        <a:ext cx="5715000" cy="806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249886" y="1506969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0510" y="2057400"/>
            <a:ext cx="87829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R.h.s</a:t>
            </a:r>
            <a:r>
              <a:rPr lang="en-US" sz="1600" b="1" dirty="0" smtClean="0"/>
              <a:t> of Eq. (1) should be computed either in JM (LOI) or in Ghent model  (Italian group write up) converting Ghent  amplitudes to JM convention or converting JM resonant amplitudes to Ghent convention, respectively </a:t>
            </a:r>
            <a:endParaRPr 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27307" y="2881860"/>
            <a:ext cx="3930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Employ the CLAS12 acceptance function:</a:t>
            </a:r>
            <a:endParaRPr lang="en-US" sz="1600" b="1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644907"/>
              </p:ext>
            </p:extLst>
          </p:nvPr>
        </p:nvGraphicFramePr>
        <p:xfrm>
          <a:off x="609600" y="3220414"/>
          <a:ext cx="4795056" cy="593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6" imgW="4101840" imgH="507960" progId="Equation.3">
                  <p:embed/>
                </p:oleObj>
              </mc:Choice>
              <mc:Fallback>
                <p:oleObj name="Equation" r:id="rId6" imgW="410184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0" y="3220414"/>
                        <a:ext cx="4795056" cy="5938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019800" y="3225753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3333" y="3886200"/>
            <a:ext cx="58264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Evaluate </a:t>
            </a:r>
            <a:r>
              <a:rPr lang="en-US" sz="1600" b="1" dirty="0">
                <a:latin typeface="Symbol" panose="05050102010706020507" pitchFamily="18" charset="2"/>
              </a:rPr>
              <a:t>c</a:t>
            </a:r>
            <a:r>
              <a:rPr lang="en-US" sz="1600" b="1" baseline="30000" dirty="0" smtClean="0"/>
              <a:t>2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d.p.</a:t>
            </a:r>
            <a:r>
              <a:rPr lang="en-US" sz="1600" b="1" dirty="0" smtClean="0"/>
              <a:t> weighted with the CLAS12 acceptance function</a:t>
            </a:r>
            <a:endParaRPr lang="en-US" sz="1600" b="1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6747706"/>
              </p:ext>
            </p:extLst>
          </p:nvPr>
        </p:nvGraphicFramePr>
        <p:xfrm>
          <a:off x="503951" y="4250484"/>
          <a:ext cx="3017374" cy="1457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Equation" r:id="rId8" imgW="1866600" imgH="901440" progId="Equation.3">
                  <p:embed/>
                </p:oleObj>
              </mc:Choice>
              <mc:Fallback>
                <p:oleObj name="Equation" r:id="rId8" imgW="1866600" imgH="901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03951" y="4250484"/>
                        <a:ext cx="3017374" cy="14573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679539" y="4432012"/>
            <a:ext cx="4397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where dh and d0 stand for uncertainties of the cross sections with/without  hybrid contribution</a:t>
            </a:r>
            <a:endParaRPr lang="en-US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229600" y="4473199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27307" y="5715000"/>
            <a:ext cx="86138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Symbol" panose="05050102010706020507" pitchFamily="18" charset="2"/>
              </a:rPr>
              <a:t>c</a:t>
            </a:r>
            <a:r>
              <a:rPr lang="en-US" sz="1600" b="1" baseline="30000" dirty="0" smtClean="0"/>
              <a:t>2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d.p.</a:t>
            </a:r>
            <a:r>
              <a:rPr lang="en-US" sz="1600" b="1" dirty="0" smtClean="0"/>
              <a:t> &gt; 4 corresponds to the observation of the hybrid signal accounting for the uncertainties</a:t>
            </a:r>
          </a:p>
          <a:p>
            <a:r>
              <a:rPr lang="en-US" sz="1600" b="1" dirty="0"/>
              <a:t>o</a:t>
            </a:r>
            <a:r>
              <a:rPr lang="en-US" sz="1600" b="1" dirty="0" smtClean="0"/>
              <a:t>f the data and the limited capabilities of the reaction models for the data description.  Description</a:t>
            </a:r>
          </a:p>
          <a:p>
            <a:r>
              <a:rPr lang="en-US" sz="1600" b="1" dirty="0" smtClean="0"/>
              <a:t>of the N</a:t>
            </a:r>
            <a:r>
              <a:rPr lang="en-US" sz="1600" b="1" dirty="0" smtClean="0">
                <a:latin typeface="Symbol" panose="05050102010706020507" pitchFamily="18" charset="2"/>
              </a:rPr>
              <a:t>p</a:t>
            </a:r>
            <a:r>
              <a:rPr lang="en-US" sz="1600" b="1" dirty="0" smtClean="0"/>
              <a:t> and </a:t>
            </a:r>
            <a:r>
              <a:rPr lang="en-US" sz="1600" b="1" dirty="0" err="1" smtClean="0"/>
              <a:t>N</a:t>
            </a:r>
            <a:r>
              <a:rPr lang="en-US" sz="1600" b="1" dirty="0" err="1" smtClean="0">
                <a:latin typeface="Symbol" panose="05050102010706020507" pitchFamily="18" charset="2"/>
              </a:rPr>
              <a:t>pp</a:t>
            </a:r>
            <a:r>
              <a:rPr lang="en-US" sz="1600" b="1" dirty="0" smtClean="0"/>
              <a:t> CLAS data was treated as affordable for </a:t>
            </a:r>
            <a:r>
              <a:rPr lang="en-US" sz="1600" b="1" dirty="0" smtClean="0">
                <a:latin typeface="Symbol" panose="05050102010706020507" pitchFamily="18" charset="2"/>
              </a:rPr>
              <a:t>c</a:t>
            </a:r>
            <a:r>
              <a:rPr lang="en-US" sz="1600" b="1" baseline="30000" dirty="0" smtClean="0"/>
              <a:t>2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d.p.</a:t>
            </a:r>
            <a:r>
              <a:rPr lang="en-US" sz="1600" b="1" dirty="0" smtClean="0"/>
              <a:t>&lt;3.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17757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0"/>
            <a:ext cx="8915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of the d</a:t>
            </a:r>
            <a:r>
              <a:rPr lang="en-US" sz="2400" b="1" dirty="0" smtClean="0">
                <a:solidFill>
                  <a:schemeClr val="tx2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/d(-cos(</a:t>
            </a:r>
            <a:r>
              <a:rPr lang="en-US" sz="2400" b="1" dirty="0" err="1">
                <a:solidFill>
                  <a:schemeClr val="tx2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en-US" sz="2400" b="1" baseline="-250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 cross section uncertainties</a:t>
            </a:r>
            <a:endParaRPr lang="en-US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-38100" y="68580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7867" y="753530"/>
            <a:ext cx="8655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Averaged over W from 2.1 GeV to 2.3 GeV uncertainties as percentage over the measured</a:t>
            </a:r>
          </a:p>
          <a:p>
            <a:r>
              <a:rPr lang="en-US" sz="1600" b="1" dirty="0"/>
              <a:t>c</a:t>
            </a:r>
            <a:r>
              <a:rPr lang="en-US" sz="1600" b="1" dirty="0" smtClean="0"/>
              <a:t>ross sections from the data stored in the CLAS Physics DB</a:t>
            </a:r>
            <a:endParaRPr lang="en-US" sz="16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13660"/>
              </p:ext>
            </p:extLst>
          </p:nvPr>
        </p:nvGraphicFramePr>
        <p:xfrm>
          <a:off x="381000" y="1524000"/>
          <a:ext cx="60960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, GeV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Uncertainties,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cos (</a:t>
                      </a:r>
                      <a:r>
                        <a:rPr lang="en-US" dirty="0" err="1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baseline="-25000" dirty="0" err="1" smtClean="0"/>
                        <a:t>k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81800" y="1905000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</a:t>
            </a:r>
            <a:r>
              <a:rPr lang="en-US" b="1" dirty="0" smtClean="0">
                <a:latin typeface="Symbol" panose="05050102010706020507" pitchFamily="18" charset="2"/>
              </a:rPr>
              <a:t>L</a:t>
            </a:r>
            <a:endParaRPr lang="en-US" b="1" dirty="0">
              <a:latin typeface="Symbol" panose="05050102010706020507" pitchFamily="18" charset="2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578585"/>
              </p:ext>
            </p:extLst>
          </p:nvPr>
        </p:nvGraphicFramePr>
        <p:xfrm>
          <a:off x="381000" y="3657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, GeV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Uncertainties,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cos (</a:t>
                      </a:r>
                      <a:r>
                        <a:rPr lang="en-US" dirty="0" err="1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baseline="-25000" dirty="0" err="1" smtClean="0"/>
                        <a:t>k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977151" y="43434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</a:t>
            </a:r>
            <a:r>
              <a:rPr lang="en-US" b="1" dirty="0">
                <a:latin typeface="Symbol" panose="05050102010706020507" pitchFamily="18" charset="2"/>
              </a:rPr>
              <a:t>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5813907"/>
            <a:ext cx="81835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Liner interpolation inside cos(</a:t>
            </a:r>
            <a:r>
              <a:rPr lang="en-US" sz="1600" b="1" dirty="0" err="1" smtClean="0">
                <a:latin typeface="Symbol" panose="05050102010706020507" pitchFamily="18" charset="2"/>
              </a:rPr>
              <a:t>q</a:t>
            </a:r>
            <a:r>
              <a:rPr lang="en-US" sz="1600" b="1" baseline="-25000" dirty="0" err="1" smtClean="0"/>
              <a:t>k</a:t>
            </a:r>
            <a:r>
              <a:rPr lang="en-US" sz="1600" b="1" dirty="0" smtClean="0"/>
              <a:t>) vs Q</a:t>
            </a:r>
            <a:r>
              <a:rPr lang="en-US" sz="1600" b="1" baseline="30000" dirty="0" smtClean="0"/>
              <a:t>2</a:t>
            </a:r>
            <a:r>
              <a:rPr lang="en-US" sz="1600" b="1" dirty="0" smtClean="0"/>
              <a:t> rectangular where the data from both Q</a:t>
            </a:r>
            <a:r>
              <a:rPr lang="en-US" sz="1600" b="1" baseline="30000" dirty="0" smtClean="0"/>
              <a:t>2</a:t>
            </a:r>
            <a:r>
              <a:rPr lang="en-US" sz="1600" b="1" dirty="0" smtClean="0"/>
              <a:t> =0, 1.0 GeV</a:t>
            </a:r>
            <a:r>
              <a:rPr lang="en-US" sz="1600" b="1" baseline="30000" dirty="0" smtClean="0"/>
              <a:t>2</a:t>
            </a:r>
          </a:p>
          <a:p>
            <a:r>
              <a:rPr lang="en-US" sz="1600" b="1" dirty="0" smtClean="0"/>
              <a:t>are available. Extrapolation (constant/linear) into the outside areas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40558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0"/>
            <a:ext cx="8915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of the interference d</a:t>
            </a:r>
            <a:r>
              <a:rPr lang="en-US" sz="2400" b="1" dirty="0" smtClean="0">
                <a:solidFill>
                  <a:schemeClr val="tx2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/d(-cos(</a:t>
            </a:r>
            <a:r>
              <a:rPr lang="en-US" sz="2400" b="1" dirty="0" err="1">
                <a:solidFill>
                  <a:schemeClr val="tx2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en-US" sz="2400" b="1" baseline="-250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 cross section uncertainties</a:t>
            </a:r>
            <a:endParaRPr lang="en-US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-38100" y="68580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7867" y="753530"/>
            <a:ext cx="8655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Averaged over W from 2.1 GeV to 2.3 GeV uncertainties as percentage over the measured</a:t>
            </a:r>
          </a:p>
          <a:p>
            <a:r>
              <a:rPr lang="en-US" sz="1600" b="1" dirty="0"/>
              <a:t>c</a:t>
            </a:r>
            <a:r>
              <a:rPr lang="en-US" sz="1600" b="1" dirty="0" smtClean="0"/>
              <a:t>ross sections from the data stored in the CLAS Physics DB</a:t>
            </a:r>
            <a:endParaRPr lang="en-US" sz="16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693947"/>
              </p:ext>
            </p:extLst>
          </p:nvPr>
        </p:nvGraphicFramePr>
        <p:xfrm>
          <a:off x="381000" y="1524000"/>
          <a:ext cx="60960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, GeV</a:t>
                      </a:r>
                      <a:r>
                        <a:rPr lang="en-US" baseline="30000" dirty="0" smtClean="0"/>
                        <a:t>2 </a:t>
                      </a:r>
                      <a:r>
                        <a:rPr lang="en-US" baseline="0" dirty="0" smtClean="0"/>
                        <a:t>Str. Fun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Uncertainties,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cos (</a:t>
                      </a:r>
                      <a:r>
                        <a:rPr lang="en-US" dirty="0" err="1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baseline="-25000" dirty="0" err="1" smtClean="0"/>
                        <a:t>k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en-US" dirty="0" smtClean="0"/>
                        <a:t>TT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en-US" dirty="0" smtClean="0"/>
                        <a:t>TT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117.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en-US" dirty="0" smtClean="0"/>
                        <a:t>TL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   TL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81800" y="1905000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</a:t>
            </a:r>
            <a:r>
              <a:rPr lang="en-US" b="1" dirty="0" smtClean="0">
                <a:latin typeface="Symbol" panose="05050102010706020507" pitchFamily="18" charset="2"/>
              </a:rPr>
              <a:t>L</a:t>
            </a:r>
            <a:endParaRPr lang="en-US" b="1" dirty="0">
              <a:latin typeface="Symbol" panose="05050102010706020507" pitchFamily="18" charset="2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622947"/>
              </p:ext>
            </p:extLst>
          </p:nvPr>
        </p:nvGraphicFramePr>
        <p:xfrm>
          <a:off x="381000" y="3657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, GeV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Uncertainties,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cos (</a:t>
                      </a:r>
                      <a:r>
                        <a:rPr lang="en-US" dirty="0" err="1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baseline="-25000" dirty="0" err="1" smtClean="0"/>
                        <a:t>k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en-US" dirty="0" smtClean="0"/>
                        <a:t>TT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   TT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en-US" dirty="0" smtClean="0"/>
                        <a:t>TL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   TL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118.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977151" y="43434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</a:t>
            </a:r>
            <a:r>
              <a:rPr lang="en-US" b="1" dirty="0">
                <a:latin typeface="Symbol" panose="05050102010706020507" pitchFamily="18" charset="2"/>
              </a:rPr>
              <a:t>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5813907"/>
            <a:ext cx="81835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Liner interpolation inside cos(</a:t>
            </a:r>
            <a:r>
              <a:rPr lang="en-US" sz="1600" b="1" dirty="0" err="1" smtClean="0">
                <a:latin typeface="Symbol" panose="05050102010706020507" pitchFamily="18" charset="2"/>
              </a:rPr>
              <a:t>q</a:t>
            </a:r>
            <a:r>
              <a:rPr lang="en-US" sz="1600" b="1" baseline="-25000" dirty="0" err="1" smtClean="0"/>
              <a:t>k</a:t>
            </a:r>
            <a:r>
              <a:rPr lang="en-US" sz="1600" b="1" dirty="0" smtClean="0"/>
              <a:t>) vs Q</a:t>
            </a:r>
            <a:r>
              <a:rPr lang="en-US" sz="1600" b="1" baseline="30000" dirty="0" smtClean="0"/>
              <a:t>2</a:t>
            </a:r>
            <a:r>
              <a:rPr lang="en-US" sz="1600" b="1" dirty="0" smtClean="0"/>
              <a:t> rectangular where the data from both Q</a:t>
            </a:r>
            <a:r>
              <a:rPr lang="en-US" sz="1600" b="1" baseline="30000" dirty="0" smtClean="0"/>
              <a:t>2</a:t>
            </a:r>
            <a:r>
              <a:rPr lang="en-US" sz="1600" b="1" dirty="0" smtClean="0"/>
              <a:t> =0, 1.0 GeV</a:t>
            </a:r>
            <a:r>
              <a:rPr lang="en-US" sz="1600" b="1" baseline="30000" dirty="0" smtClean="0"/>
              <a:t>2</a:t>
            </a:r>
          </a:p>
          <a:p>
            <a:r>
              <a:rPr lang="en-US" sz="1600" b="1" dirty="0" smtClean="0"/>
              <a:t>are available. Extrapolation (constant/linear) into the outside areas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85734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525</Words>
  <Application>Microsoft Office PowerPoint</Application>
  <PresentationFormat>On-screen Show (4:3)</PresentationFormat>
  <Paragraphs>101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Microsoft Equation 3.0</vt:lpstr>
      <vt:lpstr>Hybrid signal manifestation in KL and KS electroproduction off protons</vt:lpstr>
      <vt:lpstr>The feasibility to observe hybrid state accounting for the CLAS12 acceptance function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Checks for implementation of hybrid baryon resonance with Jp=1/2+</dc:title>
  <dc:creator>Vikotz Mokeev</dc:creator>
  <cp:lastModifiedBy>mokeev</cp:lastModifiedBy>
  <cp:revision>36</cp:revision>
  <dcterms:created xsi:type="dcterms:W3CDTF">2006-08-16T00:00:00Z</dcterms:created>
  <dcterms:modified xsi:type="dcterms:W3CDTF">2016-02-12T01:22:19Z</dcterms:modified>
</cp:coreProperties>
</file>