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bookmarkIdSeed="2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handoutMasterIdLst>
    <p:handoutMasterId r:id="rId21"/>
  </p:handoutMasterIdLst>
  <p:sldIdLst>
    <p:sldId id="529" r:id="rId4"/>
    <p:sldId id="598" r:id="rId5"/>
    <p:sldId id="583" r:id="rId6"/>
    <p:sldId id="600" r:id="rId7"/>
    <p:sldId id="601" r:id="rId8"/>
    <p:sldId id="603" r:id="rId9"/>
    <p:sldId id="617" r:id="rId10"/>
    <p:sldId id="548" r:id="rId11"/>
    <p:sldId id="628" r:id="rId12"/>
    <p:sldId id="627" r:id="rId13"/>
    <p:sldId id="632" r:id="rId14"/>
    <p:sldId id="631" r:id="rId15"/>
    <p:sldId id="629" r:id="rId16"/>
    <p:sldId id="594" r:id="rId17"/>
    <p:sldId id="595" r:id="rId18"/>
    <p:sldId id="606" r:id="rId19"/>
  </p:sldIdLst>
  <p:sldSz cx="9144000" cy="6858000" type="letter"/>
  <p:notesSz cx="69469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showAnimation="0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11949D"/>
    <a:srgbClr val="FFC3DF"/>
    <a:srgbClr val="BD0000"/>
    <a:srgbClr val="E3E300"/>
    <a:srgbClr val="333399"/>
    <a:srgbClr val="008000"/>
    <a:srgbClr val="009900"/>
    <a:srgbClr val="95E3FF"/>
    <a:srgbClr val="00CCFF"/>
    <a:srgbClr val="66FF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755" autoAdjust="0"/>
    <p:restoredTop sz="89021" autoAdjust="0"/>
  </p:normalViewPr>
  <p:slideViewPr>
    <p:cSldViewPr snapToGrid="0">
      <p:cViewPr varScale="1">
        <p:scale>
          <a:sx n="115" d="100"/>
          <a:sy n="115" d="100"/>
        </p:scale>
        <p:origin x="-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98005" y="8838253"/>
            <a:ext cx="404948" cy="27506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4331C631-42F1-4CF6-A1F9-F287E586F0E8}" type="slidenum">
              <a:rPr lang="en-US" altLang="en-US" sz="10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1807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615" y="4379046"/>
            <a:ext cx="5091673" cy="414484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3870" tIns="60306" rIns="123870" bIns="60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0088"/>
            <a:ext cx="4591050" cy="344328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28492" y="8759663"/>
            <a:ext cx="574461" cy="44167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3B368C9E-1CF7-4AF8-B0A9-FDB5C8FEC0C5}" type="slidenum">
              <a:rPr lang="en-US" altLang="en-US" sz="21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78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700088"/>
            <a:ext cx="4591050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816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816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2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" y="1117600"/>
            <a:ext cx="6515100" cy="70500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816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5.wmf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642266" y="6405389"/>
            <a:ext cx="145052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 </a:t>
            </a:r>
            <a:endParaRPr lang="en-US" sz="1000" dirty="0" smtClean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Daniel S. Carman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8482220" y="6536799"/>
            <a:ext cx="3990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80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452053" y="6406641"/>
            <a:ext cx="3626302" cy="399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</a:t>
            </a:r>
            <a:r>
              <a:rPr lang="en-US" sz="100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CLAS Collaboration Meeting </a:t>
            </a: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-</a:t>
            </a: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Jun. 15-18, 2016 </a:t>
            </a:r>
            <a:endParaRPr lang="en-US" sz="1200" b="0" i="1" baseline="0" dirty="0" smtClean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pic>
        <p:nvPicPr>
          <p:cNvPr id="10" name="Picture 9" descr="JLab_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63800" y="6348730"/>
            <a:ext cx="1499616" cy="468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0" y="6400800"/>
            <a:ext cx="9140825" cy="7620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971800" y="6553200"/>
            <a:ext cx="3733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   </a:t>
            </a:r>
            <a:r>
              <a:rPr lang="en-US" sz="10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5600" y="6369050"/>
            <a:ext cx="581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600" dirty="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t>Page </a:t>
            </a:r>
            <a:fld id="{06EE394A-A221-4A75-8B6E-C5A238767713}" type="slidenum">
              <a:rPr lang="en-US" sz="60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pPr algn="ctr" eaLnBrk="0" hangingPunct="0"/>
              <a:t>‹#›</a:t>
            </a:fld>
            <a:endParaRPr lang="en-US" sz="600" dirty="0" smtClean="0">
              <a:solidFill>
                <a:srgbClr val="FFFFFF"/>
              </a:solidFill>
              <a:latin typeface="Arial" pitchFamily="34" charset="0"/>
              <a:ea typeface="ＭＳ Ｐゴシック" pitchFamily="-112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3200400" y="6549136"/>
            <a:ext cx="3429000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dirty="0">
                <a:solidFill>
                  <a:srgbClr val="008000"/>
                </a:solidFill>
                <a:latin typeface="Arial" charset="0"/>
                <a:ea typeface="+mn-ea"/>
              </a:rPr>
              <a:t>Thomas Jefferson National Accelerator Facility</a:t>
            </a:r>
          </a:p>
        </p:txBody>
      </p:sp>
      <p:pic>
        <p:nvPicPr>
          <p:cNvPr id="7925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9263" y="6415088"/>
            <a:ext cx="396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en-US" sz="800" dirty="0">
                <a:solidFill>
                  <a:srgbClr val="FFFFFF"/>
                </a:solidFill>
                <a:latin typeface="Arial" charset="0"/>
                <a:ea typeface="+mn-ea"/>
              </a:rPr>
              <a:t>Page </a:t>
            </a:r>
            <a:fld id="{E5BAB529-87AE-4E82-9075-6E22D642D313}" type="slidenum">
              <a:rPr lang="en-US" altLang="en-US" sz="800">
                <a:solidFill>
                  <a:srgbClr val="FFFFFF"/>
                </a:solidFill>
                <a:latin typeface="Arial" charset="0"/>
                <a:ea typeface="+mn-ea"/>
              </a:rPr>
              <a:pPr algn="ctr" eaLnBrk="0" hangingPunct="0"/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792588" name="Picture 12" descr="NP-logo-N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</p:spPr>
      </p:pic>
      <p:pic>
        <p:nvPicPr>
          <p:cNvPr id="7925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3708123" y="6711988"/>
            <a:ext cx="2706930" cy="115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900" dirty="0" smtClean="0">
                <a:solidFill>
                  <a:srgbClr val="000000"/>
                </a:solidFill>
                <a:latin typeface="Arial Black"/>
                <a:ea typeface="+mn-ea"/>
              </a:rPr>
              <a:t>SVT TR    January 19-20 - 2012</a:t>
            </a:r>
            <a:endParaRPr lang="en-US" sz="900" dirty="0">
              <a:solidFill>
                <a:srgbClr val="000000"/>
              </a:solidFill>
              <a:latin typeface="Arial Black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9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9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96736" y="351547"/>
            <a:ext cx="8569811" cy="194599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016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4807379" y="2571502"/>
            <a:ext cx="3568700" cy="889000"/>
            <a:chOff x="451970" y="2869371"/>
            <a:chExt cx="3568700" cy="889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5470" y="2869371"/>
              <a:ext cx="3505200" cy="889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79375" cap="flat" cmpd="sng" algn="ctr">
              <a:solidFill>
                <a:srgbClr val="E3E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3" eaLnBrk="0" hangingPunct="0"/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1970" y="2921831"/>
              <a:ext cx="3568700" cy="769429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Daniel S. Carman</a:t>
              </a:r>
            </a:p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Jefferson Laboratory</a:t>
              </a:r>
              <a:endParaRPr lang="en-US" sz="2200" b="0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4553856" y="3883978"/>
            <a:ext cx="4234371" cy="2353145"/>
          </a:xfrm>
          <a:prstGeom prst="roundRect">
            <a:avLst>
              <a:gd name="adj" fmla="val 11132"/>
            </a:avLst>
          </a:prstGeom>
          <a:solidFill>
            <a:schemeClr val="accent3">
              <a:lumMod val="95000"/>
            </a:schemeClr>
          </a:solidFill>
          <a:ln w="79375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30272" y="4485196"/>
            <a:ext cx="3440437" cy="161581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CLAS N* Program</a:t>
            </a:r>
            <a:endParaRPr lang="en-US" sz="2000" b="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Nucleon Structure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endParaRPr lang="en-US" sz="2000" b="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 </a:t>
            </a:r>
            <a:r>
              <a:rPr lang="en-US" sz="20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Exclusive KY Data</a:t>
            </a:r>
            <a:endParaRPr lang="en-US" sz="2000" b="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 New CLAS12 Experiment</a:t>
            </a:r>
          </a:p>
        </p:txBody>
      </p:sp>
      <p:pic>
        <p:nvPicPr>
          <p:cNvPr id="17" name="Picture 16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47" y="4688644"/>
            <a:ext cx="172944" cy="142240"/>
          </a:xfrm>
          <a:prstGeom prst="rect">
            <a:avLst/>
          </a:prstGeom>
        </p:spPr>
      </p:pic>
      <p:pic>
        <p:nvPicPr>
          <p:cNvPr id="27" name="Picture 26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5239" y="5479602"/>
            <a:ext cx="172944" cy="142240"/>
          </a:xfrm>
          <a:prstGeom prst="rect">
            <a:avLst/>
          </a:prstGeom>
        </p:spPr>
      </p:pic>
      <p:pic>
        <p:nvPicPr>
          <p:cNvPr id="30" name="Picture 29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35" y="5846298"/>
            <a:ext cx="172944" cy="142240"/>
          </a:xfrm>
          <a:prstGeom prst="rect">
            <a:avLst/>
          </a:prstGeom>
        </p:spPr>
      </p:pic>
      <p:pic>
        <p:nvPicPr>
          <p:cNvPr id="19" name="Picture 18" descr="title_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660" y="4061685"/>
            <a:ext cx="1143000" cy="447040"/>
          </a:xfrm>
          <a:prstGeom prst="rect">
            <a:avLst/>
          </a:prstGeom>
        </p:spPr>
      </p:pic>
      <p:pic>
        <p:nvPicPr>
          <p:cNvPr id="23" name="Picture 22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4101" y="5088280"/>
            <a:ext cx="172944" cy="142240"/>
          </a:xfrm>
          <a:prstGeom prst="rect">
            <a:avLst/>
          </a:prstGeom>
        </p:spPr>
      </p:pic>
      <p:pic>
        <p:nvPicPr>
          <p:cNvPr id="20" name="Picture 19" descr="title-log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57" y="542247"/>
            <a:ext cx="7949565" cy="497205"/>
          </a:xfrm>
          <a:prstGeom prst="rect">
            <a:avLst/>
          </a:prstGeom>
        </p:spPr>
      </p:pic>
      <p:pic>
        <p:nvPicPr>
          <p:cNvPr id="21" name="Picture 20" descr="title-logo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35" y="1116473"/>
            <a:ext cx="7446645" cy="485775"/>
          </a:xfrm>
          <a:prstGeom prst="rect">
            <a:avLst/>
          </a:prstGeom>
        </p:spPr>
      </p:pic>
      <p:pic>
        <p:nvPicPr>
          <p:cNvPr id="28" name="Picture 27" descr="title-logo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575" y="1681856"/>
            <a:ext cx="4514850" cy="491490"/>
          </a:xfrm>
          <a:prstGeom prst="rect">
            <a:avLst/>
          </a:prstGeom>
        </p:spPr>
      </p:pic>
      <p:pic>
        <p:nvPicPr>
          <p:cNvPr id="29" name="Picture 28" descr="torus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956" y="3291534"/>
            <a:ext cx="3779520" cy="2834640"/>
          </a:xfrm>
          <a:prstGeom prst="rect">
            <a:avLst/>
          </a:prstGeom>
          <a:ln w="82550">
            <a:solidFill>
              <a:srgbClr val="FFFF00"/>
            </a:solidFill>
          </a:ln>
        </p:spPr>
      </p:pic>
    </p:spTree>
  </p:cSld>
  <p:clrMapOvr>
    <a:masterClrMapping/>
  </p:clrMapOvr>
  <p:transition advTm="4946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639763"/>
          </a:xfrm>
        </p:spPr>
        <p:txBody>
          <a:bodyPr/>
          <a:lstStyle/>
          <a:p>
            <a:r>
              <a:rPr lang="en-US" dirty="0" smtClean="0"/>
              <a:t>New Run Group Proposal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178" y="1049139"/>
            <a:ext cx="824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800" b="0" dirty="0" smtClean="0">
                <a:latin typeface="+mn-lt"/>
              </a:rPr>
              <a:t>A new CLAS12 Run Group proposal has been submitted to PAC44 fo</a:t>
            </a:r>
            <a:r>
              <a:rPr lang="en-US" sz="1800" b="0" dirty="0" smtClean="0">
                <a:latin typeface="+mn-lt"/>
              </a:rPr>
              <a:t>r review: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9920" y="4362174"/>
            <a:ext cx="544443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Torus I = -3375 A (negatives 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outbending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FT, MM, RICH (if available)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Highly polarized electrons, unpolarized lH</a:t>
            </a:r>
            <a:r>
              <a:rPr lang="en-US" sz="1800" b="0" i="1" baseline="-25000" dirty="0" smtClean="0">
                <a:solidFill>
                  <a:srgbClr val="660066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target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L = 1x10</a:t>
            </a:r>
            <a:r>
              <a:rPr lang="en-US" sz="1800" b="0" i="1" baseline="30000" dirty="0" smtClean="0">
                <a:solidFill>
                  <a:srgbClr val="660066"/>
                </a:solidFill>
                <a:latin typeface="+mn-lt"/>
              </a:rPr>
              <a:t>35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cm</a:t>
            </a:r>
            <a:r>
              <a:rPr lang="en-US" sz="1800" b="0" i="1" baseline="30000" dirty="0" smtClean="0">
                <a:solidFill>
                  <a:srgbClr val="660066"/>
                </a:solidFill>
                <a:latin typeface="+mn-lt"/>
              </a:rPr>
              <a:t>-2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s</a:t>
            </a:r>
            <a:r>
              <a:rPr lang="en-US" sz="1800" b="0" i="1" baseline="30000" dirty="0" smtClean="0">
                <a:solidFill>
                  <a:srgbClr val="660066"/>
                </a:solidFill>
                <a:latin typeface="+mn-lt"/>
              </a:rPr>
              <a:t>-1</a:t>
            </a:r>
            <a:endParaRPr lang="en-US" sz="1800" b="0" i="1" baseline="30000" dirty="0" smtClean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9075" y="5996603"/>
            <a:ext cx="5775688" cy="33855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i="1" dirty="0" smtClean="0">
                <a:latin typeface="+mn-lt"/>
              </a:rPr>
              <a:t>First run group proposal for less than 5-pass (11 GeV) </a:t>
            </a:r>
            <a:r>
              <a:rPr lang="en-US" sz="1600" b="0" i="1" dirty="0" smtClean="0">
                <a:latin typeface="+mn-lt"/>
              </a:rPr>
              <a:t>beam</a:t>
            </a:r>
            <a:endParaRPr lang="en-US" sz="1600" b="0" i="1" dirty="0" smtClean="0">
              <a:latin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65045" y="4019831"/>
            <a:ext cx="8558696" cy="0"/>
          </a:xfrm>
          <a:prstGeom prst="line">
            <a:avLst/>
          </a:prstGeom>
          <a:noFill/>
          <a:ln w="41275" cap="rnd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4000" y="1551613"/>
          <a:ext cx="8636000" cy="248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261"/>
                <a:gridCol w="6537739"/>
              </a:tblGrid>
              <a:tr h="62426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Hybrid Baryons</a:t>
                      </a:r>
                      <a:endParaRPr lang="en-US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998663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Search for new hybrid baryons (qqqg) focusing on </a:t>
                      </a:r>
                    </a:p>
                    <a:p>
                      <a:pPr>
                        <a:spcAft>
                          <a:spcPts val="600"/>
                        </a:spcAft>
                        <a:tabLst>
                          <a:tab pos="1998663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0.05 GeV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&lt; Q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&lt; 2.0 GeV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in mass range from 1.8 to 3 GeV</a:t>
                      </a:r>
                    </a:p>
                  </a:txBody>
                  <a:tcPr/>
                </a:tc>
              </a:tr>
              <a:tr h="922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KY Electroproduction</a:t>
                      </a:r>
                      <a:endParaRPr lang="en-US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Study N* structure for states that couple to KY through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measurements of cross sections and polarization</a:t>
                      </a:r>
                      <a:r>
                        <a:rPr lang="en-US" sz="1800" b="0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observables that will</a:t>
                      </a:r>
                      <a:r>
                        <a:rPr lang="en-US" sz="1800" b="0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yield Q</a:t>
                      </a:r>
                      <a:r>
                        <a:rPr lang="en-US" sz="1800" b="0" baseline="30000" dirty="0" smtClean="0">
                          <a:solidFill>
                            <a:srgbClr val="008000"/>
                          </a:solidFill>
                          <a:latin typeface="+mn-lt"/>
                        </a:rPr>
                        <a:t>2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evolution of electrocoupling amplitudes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(Spokespersons: Carman, Gothe,</a:t>
                      </a:r>
                      <a:r>
                        <a:rPr lang="en-US" sz="1600" b="0" i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Mokeev)</a:t>
                      </a:r>
                      <a:endParaRPr lang="en-US" sz="1600" b="0" i="1" dirty="0" smtClean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896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DVCS</a:t>
                      </a:r>
                      <a:endParaRPr lang="en-US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Access GPDs H, E, H, E using DVCS process ep 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+mn-lt"/>
                          <a:sym typeface="Wingdings"/>
                        </a:rPr>
                        <a:t> ep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g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+mn-lt"/>
                          <a:sym typeface="Wingdings"/>
                        </a:rPr>
                        <a:t> and the DVMP process ep  ep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p</a:t>
                      </a:r>
                      <a:r>
                        <a:rPr lang="en-US" sz="1800" b="0" baseline="30000" dirty="0" smtClean="0">
                          <a:solidFill>
                            <a:srgbClr val="FF6600"/>
                          </a:solidFill>
                          <a:latin typeface="+mn-lt"/>
                          <a:sym typeface="Wingdings"/>
                        </a:rPr>
                        <a:t>0</a:t>
                      </a:r>
                      <a:endParaRPr lang="en-US" sz="1800" b="0" baseline="30000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8431" y="3235737"/>
            <a:ext cx="6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~  ~</a:t>
            </a:r>
            <a:endParaRPr lang="en-US" sz="18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1912" y="2175565"/>
            <a:ext cx="8634806" cy="1181652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5853" y="4420764"/>
          <a:ext cx="2733186" cy="13770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33186"/>
              </a:tblGrid>
              <a:tr h="459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Run Group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conditions:</a:t>
                      </a:r>
                      <a:endParaRPr lang="en-US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590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= 6.6 GeV, 50 days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90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= 8.8 GeV,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50 days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430"/>
            <a:ext cx="9144000" cy="639763"/>
          </a:xfrm>
        </p:spPr>
        <p:txBody>
          <a:bodyPr/>
          <a:lstStyle/>
          <a:p>
            <a:r>
              <a:rPr lang="en-US" dirty="0" smtClean="0"/>
              <a:t>Physics Opportunities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696" y="1012741"/>
            <a:ext cx="823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This proposal is an extension of the approved proposal E12-06-108A that will take </a:t>
            </a:r>
            <a:r>
              <a:rPr lang="en-US" sz="1800" b="0" dirty="0" smtClean="0">
                <a:latin typeface="+mn-lt"/>
              </a:rPr>
              <a:t>data during Run Group A at E</a:t>
            </a:r>
            <a:r>
              <a:rPr lang="en-US" sz="1800" b="0" baseline="-25000" dirty="0" smtClean="0">
                <a:latin typeface="+mn-lt"/>
              </a:rPr>
              <a:t>b</a:t>
            </a:r>
            <a:r>
              <a:rPr lang="en-US" sz="1800" b="0" dirty="0" smtClean="0">
                <a:latin typeface="+mn-lt"/>
              </a:rPr>
              <a:t> = 11 GeV, yet it is not just </a:t>
            </a:r>
            <a:r>
              <a:rPr lang="en-US" sz="1800" b="0" i="1" dirty="0" smtClean="0">
                <a:latin typeface="+mn-lt"/>
              </a:rPr>
              <a:t>“more of the same”</a:t>
            </a:r>
            <a:r>
              <a:rPr lang="en-US" sz="1800" b="0" dirty="0" smtClean="0">
                <a:latin typeface="+mn-lt"/>
              </a:rPr>
              <a:t>, as there are unique opportunities at lower energies ⇒</a:t>
            </a:r>
            <a:r>
              <a:rPr lang="en-US" sz="1800" dirty="0" smtClean="0"/>
              <a:t> </a:t>
            </a:r>
            <a:r>
              <a:rPr lang="en-US" sz="1800" b="0" dirty="0" smtClean="0">
                <a:latin typeface="+mn-lt"/>
              </a:rPr>
              <a:t>lower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.</a:t>
            </a:r>
          </a:p>
        </p:txBody>
      </p:sp>
      <p:pic>
        <p:nvPicPr>
          <p:cNvPr id="5" name="Picture 5" descr="photonNucle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35" y="3648530"/>
            <a:ext cx="355092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651" y="2009096"/>
            <a:ext cx="6636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Data in the range of Q</a:t>
            </a:r>
            <a:r>
              <a:rPr lang="en-US" sz="1600" b="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 = 2 </a:t>
            </a:r>
            <a:r>
              <a:rPr lang="en-US" sz="1600" dirty="0" smtClean="0">
                <a:solidFill>
                  <a:srgbClr val="0000FF"/>
                </a:solidFill>
              </a:rPr>
              <a:t>→</a:t>
            </a: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 7 GeV</a:t>
            </a:r>
            <a:r>
              <a:rPr lang="en-US" sz="1600" b="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 offer a unique opportunity: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o explore the emergence of the external MB cloud from the core of confined quarks and gluons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o check the theoretical expectations on the MB cloud generation from the confinement regime</a:t>
            </a:r>
            <a:endParaRPr lang="en-US" sz="1600" b="0" i="1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7" name="Picture 6" descr="mb-clou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16" y="1966052"/>
            <a:ext cx="2000504" cy="1690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1549" y="3776296"/>
            <a:ext cx="50503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Access </a:t>
            </a: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di</a:t>
            </a: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-quark correlations in N* structure:</a:t>
            </a:r>
          </a:p>
          <a:p>
            <a:pPr marL="112713" indent="-112713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important part of N* structure and </a:t>
            </a:r>
            <a:r>
              <a:rPr lang="en-US" sz="1600" b="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0" baseline="-25000" dirty="0" smtClean="0">
                <a:solidFill>
                  <a:srgbClr val="008000"/>
                </a:solidFill>
                <a:latin typeface="+mn-lt"/>
              </a:rPr>
              <a:t>v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NN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* transition amplitudes</a:t>
            </a:r>
          </a:p>
          <a:p>
            <a:pPr marL="112713" indent="-112713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determined by dressed quark mass function through DCSB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dependent on N* quantum numbers</a:t>
            </a:r>
          </a:p>
          <a:p>
            <a:pPr marL="112713" indent="-112713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sizable for Q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&lt; 5 GeV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; minimal contributions from MB cloud in range from Q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= 2 </a:t>
            </a:r>
            <a:r>
              <a:rPr lang="en-US" sz="1600" dirty="0" smtClean="0">
                <a:solidFill>
                  <a:srgbClr val="008000"/>
                </a:solidFill>
              </a:rPr>
              <a:t>→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5 GeV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endParaRPr lang="en-US" sz="1600" b="0" baseline="30000" dirty="0" smtClean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740"/>
            <a:ext cx="9144000" cy="639763"/>
          </a:xfrm>
        </p:spPr>
        <p:txBody>
          <a:bodyPr/>
          <a:lstStyle/>
          <a:p>
            <a:r>
              <a:rPr lang="en-US" dirty="0" smtClean="0"/>
              <a:t>Experimental Details</a:t>
            </a:r>
            <a:endParaRPr lang="en-US" dirty="0"/>
          </a:p>
        </p:txBody>
      </p:sp>
      <p:pic>
        <p:nvPicPr>
          <p:cNvPr id="28" name="Picture 27" descr="Screen Shot 2016-06-08 at 4.08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65" y="970355"/>
            <a:ext cx="3683000" cy="27241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4208" y="4082483"/>
            <a:ext cx="375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8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3807" y="949160"/>
            <a:ext cx="4726601" cy="5555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>
                <a:solidFill>
                  <a:srgbClr val="BD0000"/>
                </a:solidFill>
                <a:latin typeface="Chalkduster"/>
                <a:cs typeface="Chalkduster"/>
              </a:rPr>
              <a:t>CLAS12 K</a:t>
            </a:r>
            <a:r>
              <a:rPr lang="en-US" sz="1800" b="0" baseline="30000" dirty="0" smtClean="0">
                <a:solidFill>
                  <a:srgbClr val="BD0000"/>
                </a:solidFill>
                <a:latin typeface="Chalkduster"/>
                <a:cs typeface="Chalkduster"/>
              </a:rPr>
              <a:t>+</a:t>
            </a:r>
            <a:r>
              <a:rPr lang="en-US" sz="1800" b="0" dirty="0" smtClean="0">
                <a:solidFill>
                  <a:srgbClr val="BD0000"/>
                </a:solidFill>
                <a:latin typeface="Chalkduster"/>
                <a:cs typeface="Chalkduster"/>
              </a:rPr>
              <a:t> Identification Issues:</a:t>
            </a:r>
            <a:endParaRPr lang="en-US" sz="1800" b="0" dirty="0" smtClean="0">
              <a:solidFill>
                <a:srgbClr val="BD0000"/>
              </a:solidFill>
              <a:latin typeface="Chalkduster"/>
              <a:cs typeface="Chalkduster"/>
            </a:endParaRP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The finite time resolution of the FTOF system cannot distinguish </a:t>
            </a:r>
            <a:r>
              <a:rPr lang="en-US" sz="1600" b="0" dirty="0" smtClean="0">
                <a:latin typeface="Symbol" charset="2"/>
                <a:cs typeface="Symbol" charset="2"/>
              </a:rPr>
              <a:t>p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</a:t>
            </a:r>
            <a:r>
              <a:rPr lang="en-US" sz="1600" b="0" dirty="0" smtClean="0">
                <a:latin typeface="+mn-lt"/>
              </a:rPr>
              <a:t>and 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tracks when </a:t>
            </a:r>
            <a:r>
              <a:rPr lang="en-US" sz="1600" b="0" dirty="0" smtClean="0">
                <a:latin typeface="Symbol" charset="2"/>
                <a:cs typeface="Symbol" charset="2"/>
              </a:rPr>
              <a:t>D</a:t>
            </a:r>
            <a:r>
              <a:rPr lang="en-US" sz="1600" b="0" dirty="0" smtClean="0">
                <a:latin typeface="+mn-lt"/>
              </a:rPr>
              <a:t>t</a:t>
            </a:r>
            <a:r>
              <a:rPr lang="en-US" sz="1600" b="0" baseline="-25000" dirty="0" smtClean="0">
                <a:latin typeface="Symbol" charset="2"/>
                <a:cs typeface="Symbol" charset="2"/>
              </a:rPr>
              <a:t>p</a:t>
            </a:r>
            <a:r>
              <a:rPr lang="en-US" sz="1600" b="0" baseline="-25000" dirty="0" smtClean="0">
                <a:latin typeface="+mn-lt"/>
              </a:rPr>
              <a:t>K</a:t>
            </a:r>
            <a:r>
              <a:rPr lang="en-US" sz="1600" b="0" dirty="0" smtClean="0">
                <a:latin typeface="+mn-lt"/>
              </a:rPr>
              <a:t> ~ </a:t>
            </a:r>
            <a:r>
              <a:rPr lang="en-US" sz="1600" b="0" dirty="0" smtClean="0">
                <a:latin typeface="+mn-lt"/>
              </a:rPr>
              <a:t>dT</a:t>
            </a:r>
            <a:r>
              <a:rPr lang="en-US" sz="1600" b="0" baseline="-25000" dirty="0" smtClean="0">
                <a:latin typeface="+mn-lt"/>
              </a:rPr>
              <a:t>counter</a:t>
            </a:r>
            <a:endParaRPr lang="en-US" sz="1600" b="0" baseline="-25000" dirty="0" smtClean="0">
              <a:latin typeface="+mn-lt"/>
            </a:endParaRP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Symbol" charset="2"/>
                <a:cs typeface="Symbol" charset="2"/>
              </a:rPr>
              <a:t>p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tracks from earlier or later beam buckets can fake 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tracks regardless of timing resolution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Possible concern with increased accidental rates with CLAS12 operation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1800" b="0" dirty="0" smtClean="0">
                <a:solidFill>
                  <a:srgbClr val="BD0000"/>
                </a:solidFill>
                <a:latin typeface="Chalkduster"/>
                <a:cs typeface="Chalkduster"/>
              </a:rPr>
              <a:t>PID Mitigations: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FTOF system resolution is about a factor of 3 better than for CLAS TOF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 HTCC, LTCC, RICH are 95-99% efficient for </a:t>
            </a:r>
          </a:p>
          <a:p>
            <a:pPr>
              <a:spcAft>
                <a:spcPts val="600"/>
              </a:spcAft>
            </a:pPr>
            <a:r>
              <a:rPr lang="en-US" sz="1600" b="0" dirty="0" smtClean="0">
                <a:latin typeface="+mn-lt"/>
              </a:rPr>
              <a:t>  </a:t>
            </a:r>
            <a:r>
              <a:rPr lang="en-US" sz="1600" b="0" dirty="0" smtClean="0">
                <a:latin typeface="+mn-lt"/>
              </a:rPr>
              <a:t>p</a:t>
            </a:r>
            <a:r>
              <a:rPr lang="en-US" sz="1600" b="0" dirty="0" smtClean="0">
                <a:latin typeface="+mn-lt"/>
              </a:rPr>
              <a:t> &gt; 3 GeV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Exclusive event reconstruction from </a:t>
            </a:r>
            <a:r>
              <a:rPr lang="en-US" sz="1600" b="0" dirty="0" smtClean="0">
                <a:latin typeface="+mn-lt"/>
              </a:rPr>
              <a:t>e’K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p</a:t>
            </a:r>
            <a:r>
              <a:rPr lang="en-US" sz="1600" b="0" dirty="0" smtClean="0">
                <a:latin typeface="+mn-lt"/>
              </a:rPr>
              <a:t> final state can be used to reduce backgrounds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Tracking vertex resolution 10x better for CLAS12 vs. CLAS </a:t>
            </a:r>
            <a:endParaRPr lang="en-US" sz="1600" b="0" dirty="0" smtClean="0">
              <a:latin typeface="+mn-lt"/>
            </a:endParaRPr>
          </a:p>
        </p:txBody>
      </p:sp>
      <p:pic>
        <p:nvPicPr>
          <p:cNvPr id="32" name="Picture 31" descr="Screen Shot 2016-06-08 at 4.34.41 PM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" y="3849579"/>
            <a:ext cx="4302252" cy="21602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53529" y="5976300"/>
            <a:ext cx="162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 smtClean="0">
                <a:latin typeface="+mn-lt"/>
              </a:rPr>
              <a:t>MM(e’K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) (GeV)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0851" y="3980421"/>
            <a:ext cx="514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e</a:t>
            </a: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’K</a:t>
            </a:r>
            <a:r>
              <a:rPr lang="en-US" sz="1400" b="0" baseline="30000" dirty="0" smtClean="0">
                <a:solidFill>
                  <a:srgbClr val="008000"/>
                </a:solidFill>
                <a:latin typeface="+mn-lt"/>
              </a:rPr>
              <a:t>+</a:t>
            </a:r>
            <a:endParaRPr lang="en-US" sz="1400" b="0" baseline="300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5627" y="3976524"/>
            <a:ext cx="613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e</a:t>
            </a: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’K</a:t>
            </a:r>
            <a:r>
              <a:rPr lang="en-US" sz="1400" b="0" baseline="30000" dirty="0" smtClean="0">
                <a:solidFill>
                  <a:srgbClr val="008000"/>
                </a:solidFill>
                <a:latin typeface="+mn-lt"/>
              </a:rPr>
              <a:t>+</a:t>
            </a: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p</a:t>
            </a:r>
            <a:endParaRPr lang="en-US" sz="1400" b="0" dirty="0" smtClean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639763"/>
          </a:xfrm>
        </p:spPr>
        <p:txBody>
          <a:bodyPr/>
          <a:lstStyle/>
          <a:p>
            <a:r>
              <a:rPr lang="en-US" dirty="0" smtClean="0"/>
              <a:t>Kinematic Coverage</a:t>
            </a:r>
            <a:endParaRPr lang="en-US" dirty="0"/>
          </a:p>
        </p:txBody>
      </p:sp>
      <p:pic>
        <p:nvPicPr>
          <p:cNvPr id="4" name="Picture 3" descr="q2w-6.6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18045" y="1236208"/>
            <a:ext cx="2432050" cy="2209800"/>
          </a:xfrm>
          <a:prstGeom prst="rect">
            <a:avLst/>
          </a:prstGeom>
        </p:spPr>
      </p:pic>
      <p:pic>
        <p:nvPicPr>
          <p:cNvPr id="5" name="Picture 4" descr="q2w-8.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3845597"/>
            <a:ext cx="2451100" cy="2245360"/>
          </a:xfrm>
          <a:prstGeom prst="rect">
            <a:avLst/>
          </a:prstGeom>
        </p:spPr>
      </p:pic>
      <p:pic>
        <p:nvPicPr>
          <p:cNvPr id="6" name="Picture 5" descr="q2w-11.0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52287" y="3858316"/>
            <a:ext cx="2441575" cy="2245360"/>
          </a:xfrm>
          <a:prstGeom prst="rect">
            <a:avLst/>
          </a:prstGeom>
        </p:spPr>
      </p:pic>
      <p:pic>
        <p:nvPicPr>
          <p:cNvPr id="7" name="Picture 6" descr="q2w-5.5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7700" y="1184238"/>
            <a:ext cx="2556510" cy="228028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906225" y="1042320"/>
          <a:ext cx="3018400" cy="53116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0886"/>
                <a:gridCol w="1157514"/>
              </a:tblGrid>
              <a:tr h="44264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b="0" baseline="-25000" dirty="0" smtClean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b="0" dirty="0" smtClean="0">
                          <a:solidFill>
                            <a:srgbClr val="000090"/>
                          </a:solidFill>
                        </a:rPr>
                        <a:t>=6.6 GeV</a:t>
                      </a:r>
                      <a:endParaRPr lang="en-US" b="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F</a:t>
                      </a:r>
                      <a:r>
                        <a:rPr lang="en-US" sz="1800" b="0" baseline="-25000" dirty="0" smtClean="0"/>
                        <a:t>e1f</a:t>
                      </a:r>
                      <a:r>
                        <a:rPr lang="en-US" sz="1800" b="0" baseline="30000" dirty="0" smtClean="0"/>
                        <a:t>KY</a:t>
                      </a:r>
                      <a:endParaRPr lang="en-US" b="0" dirty="0"/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=2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x76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5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=8.8 GeV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=4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7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=11 GeV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=5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12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rot="16200000" flipH="1">
            <a:off x="7135850" y="2148042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7126620" y="3928287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7117390" y="5696987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8142580" y="2150357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8144895" y="3932840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8147210" y="5697632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 rot="16200000">
            <a:off x="-378523" y="3521366"/>
            <a:ext cx="1184379" cy="38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800" b="0" baseline="30000" dirty="0" smtClean="0">
                <a:solidFill>
                  <a:srgbClr val="0000FF"/>
                </a:solidFill>
                <a:latin typeface="+mn-lt"/>
              </a:rPr>
              <a:t>2 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(GeV</a:t>
            </a:r>
            <a:r>
              <a:rPr lang="en-US" sz="1800" b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800" b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0728" y="6061366"/>
            <a:ext cx="108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W (GeV)</a:t>
            </a:r>
            <a:endParaRPr lang="en-US" sz="1800" b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86" y="877454"/>
            <a:ext cx="23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e</a:t>
            </a: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1f @ 5.5 GeV, I = 2250 A</a:t>
            </a:r>
            <a:endParaRPr lang="en-US" sz="1400" b="0" dirty="0" smtClean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6490" y="877824"/>
            <a:ext cx="243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MC</a:t>
            </a: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 @ 6.6 GeV, I = -3375 A</a:t>
            </a:r>
            <a:endParaRPr lang="en-US" sz="1400" b="0" dirty="0" smtClean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0352" y="3535119"/>
            <a:ext cx="233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MC @ 8.8 GeV, I = -3375 A</a:t>
            </a:r>
            <a:endParaRPr lang="en-US" sz="1400" b="0" dirty="0" smtClean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4985" y="3535489"/>
            <a:ext cx="227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MC</a:t>
            </a: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 @ 11 GeV, I = 3375 A</a:t>
            </a:r>
            <a:endParaRPr lang="en-US" sz="1400" b="0" dirty="0" smtClean="0">
              <a:solidFill>
                <a:srgbClr val="660066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am_w_q1_sep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01" y="873737"/>
            <a:ext cx="9040612" cy="509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Structure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72" y="6071617"/>
            <a:ext cx="5076271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25286" y="5987772"/>
            <a:ext cx="87376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36520" y="6070601"/>
            <a:ext cx="410936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41156" y="1005365"/>
            <a:ext cx="5763453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23262" y="1044795"/>
            <a:ext cx="5593000" cy="36322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</p:pic>
      <p:pic>
        <p:nvPicPr>
          <p:cNvPr id="13" name="Picture 12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12390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g_w_q1_sep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259" y="866784"/>
            <a:ext cx="8995745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S</a:t>
            </a:r>
            <a:r>
              <a:rPr lang="en-US" sz="3400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Structure Functions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5987772"/>
            <a:ext cx="86995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7615" y="6070601"/>
            <a:ext cx="4830899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37560" y="6071616"/>
            <a:ext cx="411480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97376" y="1048562"/>
            <a:ext cx="5807233" cy="37604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57396" y="1065906"/>
            <a:ext cx="5680942" cy="33528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12" name="Picture 11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3238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pic>
        <p:nvPicPr>
          <p:cNvPr id="3" name="Picture 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2" y="1174785"/>
            <a:ext cx="217831" cy="216406"/>
          </a:xfrm>
          <a:prstGeom prst="rect">
            <a:avLst/>
          </a:prstGeom>
        </p:spPr>
      </p:pic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2" y="3507936"/>
            <a:ext cx="217831" cy="216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115" y="1068738"/>
            <a:ext cx="8570574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The study of N* states is one of the key foundations of the Hall B physics program with CLAS: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CLAS has provided a dominant amount of precision data (cross sections and pol. observables) for the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,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, KY, and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 channels Q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 from 0 to 4.5 GeV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  <a:p>
            <a:pPr marL="346075">
              <a:spcBef>
                <a:spcPts val="1200"/>
              </a:spcBef>
              <a:spcAft>
                <a:spcPts val="120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Electrocouplings of most N* states &lt; 1.7 GeV were extracted from these data for the first time for the non-strange MB final states</a:t>
            </a:r>
          </a:p>
          <a:p>
            <a:pPr>
              <a:spcBef>
                <a:spcPts val="1200"/>
              </a:spcBef>
              <a:spcAft>
                <a:spcPts val="900"/>
              </a:spcAft>
            </a:pPr>
            <a:r>
              <a:rPr lang="en-US" sz="1800" dirty="0" smtClean="0">
                <a:latin typeface="+mn-lt"/>
              </a:rPr>
              <a:t>The CLAS12 N* program will extend these studies</a:t>
            </a:r>
            <a:r>
              <a:rPr lang="en-US" sz="1800" dirty="0" smtClean="0">
                <a:latin typeface="+mn-lt"/>
              </a:rPr>
              <a:t> for 2 GeV</a:t>
            </a:r>
            <a:r>
              <a:rPr lang="en-US" sz="1800" baseline="30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 &lt;  </a:t>
            </a:r>
            <a:r>
              <a:rPr lang="en-US" sz="1800" dirty="0" smtClean="0">
                <a:latin typeface="+mn-lt"/>
              </a:rPr>
              <a:t>Q</a:t>
            </a:r>
            <a:r>
              <a:rPr lang="en-US" sz="1800" baseline="30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&lt;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12 GeV</a:t>
            </a:r>
            <a:r>
              <a:rPr lang="en-US" sz="1800" baseline="30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:</a:t>
            </a:r>
            <a:endParaRPr lang="en-US" sz="1800" dirty="0" smtClean="0">
              <a:latin typeface="+mn-lt"/>
            </a:endParaRP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A new experimental proposal to study N* structure through KY final states at E</a:t>
            </a:r>
            <a:r>
              <a:rPr lang="en-US" sz="1800" b="0" baseline="-25000" dirty="0" smtClean="0">
                <a:solidFill>
                  <a:srgbClr val="000090"/>
                </a:solidFill>
                <a:latin typeface="+mn-lt"/>
                <a:cs typeface="Symbol" charset="2"/>
              </a:rPr>
              <a:t>b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=6.6 and 8.8 GeV has been submitted to PAC44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Along with the already approved N* experiments at E</a:t>
            </a:r>
            <a:r>
              <a:rPr lang="en-US" sz="1800" b="0" baseline="-25000" dirty="0" smtClean="0">
                <a:solidFill>
                  <a:srgbClr val="000090"/>
                </a:solidFill>
                <a:latin typeface="+mn-lt"/>
                <a:cs typeface="Symbol" charset="2"/>
              </a:rPr>
              <a:t>b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=11 GeV, these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studies will allow for insight into the strong interaction dynamics of dressed quarks and their confinement in baryons over a broad Q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  <a:cs typeface="Symbol" charset="2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 range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These data will address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 key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questions of the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Standard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Model on the nature of hadron mass,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q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-g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confinement, and the emergence of the N* states from QCD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49171" y="1979515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549171" y="2690287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549171" y="4785557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558012" y="4097891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552087" y="5777225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</p:cSld>
  <p:clrMapOvr>
    <a:masterClrMapping/>
  </p:clrMapOvr>
  <p:transition advTm="7344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176"/>
            <a:ext cx="9144000" cy="639763"/>
          </a:xfrm>
        </p:spPr>
        <p:txBody>
          <a:bodyPr/>
          <a:lstStyle/>
          <a:p>
            <a:r>
              <a:rPr lang="en-US" dirty="0" smtClean="0"/>
              <a:t>CLAS N* Program</a:t>
            </a:r>
            <a:endParaRPr lang="en-US" dirty="0"/>
          </a:p>
        </p:txBody>
      </p:sp>
      <p:pic>
        <p:nvPicPr>
          <p:cNvPr id="4" name="Picture 3" descr="clas_lar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57" y="1696410"/>
            <a:ext cx="2445106" cy="2409901"/>
          </a:xfrm>
          <a:prstGeom prst="rect">
            <a:avLst/>
          </a:prstGeom>
        </p:spPr>
      </p:pic>
      <p:pic>
        <p:nvPicPr>
          <p:cNvPr id="5" name="Picture 4" descr="nucl_dof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820" y="4353848"/>
            <a:ext cx="947413" cy="970053"/>
          </a:xfrm>
          <a:prstGeom prst="rect">
            <a:avLst/>
          </a:prstGeom>
        </p:spPr>
      </p:pic>
      <p:pic>
        <p:nvPicPr>
          <p:cNvPr id="6" name="Picture 5" descr="nucl_dof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850" y="5498188"/>
            <a:ext cx="947413" cy="970053"/>
          </a:xfrm>
          <a:prstGeom prst="rect">
            <a:avLst/>
          </a:prstGeom>
        </p:spPr>
      </p:pic>
      <p:pic>
        <p:nvPicPr>
          <p:cNvPr id="7" name="Picture 6" descr="nucl_dof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707" y="4338878"/>
            <a:ext cx="947413" cy="970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1010619"/>
            <a:ext cx="8813800" cy="461665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BD0000"/>
                </a:solidFill>
                <a:latin typeface="+mn-lt"/>
              </a:rPr>
              <a:t>The </a:t>
            </a:r>
            <a:r>
              <a:rPr lang="en-US" sz="2400" b="0" i="1" dirty="0" smtClean="0">
                <a:solidFill>
                  <a:srgbClr val="BD0000"/>
                </a:solidFill>
                <a:latin typeface="+mn-lt"/>
              </a:rPr>
              <a:t>N*</a:t>
            </a:r>
            <a:r>
              <a:rPr lang="en-US" sz="2400" b="0" dirty="0" smtClean="0">
                <a:solidFill>
                  <a:srgbClr val="BD0000"/>
                </a:solidFill>
                <a:latin typeface="+mn-lt"/>
              </a:rPr>
              <a:t> program is one of the key physics foundations of Hall B</a:t>
            </a:r>
            <a:endParaRPr lang="en-US" sz="2400" b="0" dirty="0">
              <a:solidFill>
                <a:srgbClr val="BD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540" y="1587500"/>
            <a:ext cx="6159500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CLAS was designed to measure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 and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 cross sections and spin observables over a broad kinematic range for exclusive reaction channels</a:t>
            </a:r>
            <a:endParaRPr lang="en-US" sz="1800" b="0" dirty="0" smtClean="0">
              <a:latin typeface="+mn-lt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w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’N,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K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  <a:cs typeface="Symbol" charset="2"/>
              </a:rPr>
              <a:t>Y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K*Y, KY*</a:t>
            </a:r>
            <a:endParaRPr lang="en-US" sz="1800" b="0" i="1" dirty="0" smtClean="0">
              <a:solidFill>
                <a:srgbClr val="660066"/>
              </a:solidFill>
              <a:latin typeface="+mn-lt"/>
            </a:endParaRPr>
          </a:p>
          <a:p>
            <a:pPr marL="347663" indent="-179388">
              <a:spcBef>
                <a:spcPts val="0"/>
              </a:spcBef>
              <a:spcAft>
                <a:spcPts val="9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- Consistent interpretation of N* properties from different exclusive channels with different couplings and backgrounds offers model independent support for findings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00" y="4437065"/>
            <a:ext cx="629764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The program goal is to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probe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the </a:t>
            </a:r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spectrum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of states and their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structure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through 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studies of the Q</a:t>
            </a:r>
            <a:r>
              <a:rPr lang="en-US" sz="1800" b="0" baseline="30000" dirty="0" smtClean="0">
                <a:solidFill>
                  <a:srgbClr val="3366FF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evolution of the </a:t>
            </a:r>
            <a:r>
              <a:rPr lang="en-US" sz="1800" b="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3366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NN* electrocouplings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  - Probe the underlying degrees of freedom of the nucleon</a:t>
            </a:r>
          </a:p>
          <a:p>
            <a:pPr marL="287338" indent="-287338"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  - Study the non-perturbative strong interaction that generates N* of different quantum numbers from quark and gluons</a:t>
            </a:r>
          </a:p>
        </p:txBody>
      </p:sp>
      <p:pic>
        <p:nvPicPr>
          <p:cNvPr id="12" name="Picture 11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880" y="1714500"/>
            <a:ext cx="203200" cy="203200"/>
          </a:xfrm>
          <a:prstGeom prst="rect">
            <a:avLst/>
          </a:prstGeom>
        </p:spPr>
      </p:pic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69" y="4551560"/>
            <a:ext cx="203200" cy="2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7427" y="5164999"/>
            <a:ext cx="5040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rgbClr val="FF0000"/>
                </a:solidFill>
                <a:latin typeface="Chalkduster"/>
                <a:cs typeface="Chalkduster"/>
              </a:rPr>
              <a:t>?</a:t>
            </a:r>
          </a:p>
        </p:txBody>
      </p:sp>
      <p:pic>
        <p:nvPicPr>
          <p:cNvPr id="15" name="Picture 14" descr="nucl_dof_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047" y="5498151"/>
            <a:ext cx="960120" cy="9601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8505107" y="5577606"/>
            <a:ext cx="475488" cy="475488"/>
          </a:xfrm>
          <a:prstGeom prst="ellipse">
            <a:avLst/>
          </a:prstGeom>
          <a:solidFill>
            <a:schemeClr val="accent5"/>
          </a:solidFill>
          <a:ln w="349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</p:cSld>
  <p:clrMapOvr>
    <a:masterClrMapping/>
  </p:clrMapOvr>
  <p:transition advTm="6950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>
            <a:spLocks/>
          </p:cNvSpPr>
          <p:nvPr/>
        </p:nvSpPr>
        <p:spPr>
          <a:xfrm>
            <a:off x="5468888" y="3143162"/>
            <a:ext cx="3457565" cy="26000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545761" y="3576716"/>
            <a:ext cx="764525" cy="728662"/>
            <a:chOff x="1251" y="695"/>
            <a:chExt cx="573" cy="641"/>
          </a:xfrm>
        </p:grpSpPr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7" name="Line 41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Line 42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5" name="Freeform 43"/>
          <p:cNvSpPr>
            <a:spLocks/>
          </p:cNvSpPr>
          <p:nvPr/>
        </p:nvSpPr>
        <p:spPr bwMode="auto">
          <a:xfrm rot="1980000" flipV="1">
            <a:off x="6096724" y="4191114"/>
            <a:ext cx="745940" cy="45719"/>
          </a:xfrm>
          <a:custGeom>
            <a:avLst/>
            <a:gdLst>
              <a:gd name="T0" fmla="*/ 0 w 576"/>
              <a:gd name="T1" fmla="*/ 12 h 48"/>
              <a:gd name="T2" fmla="*/ 21 w 576"/>
              <a:gd name="T3" fmla="*/ 0 h 48"/>
              <a:gd name="T4" fmla="*/ 44 w 576"/>
              <a:gd name="T5" fmla="*/ 12 h 48"/>
              <a:gd name="T6" fmla="*/ 66 w 576"/>
              <a:gd name="T7" fmla="*/ 0 h 48"/>
              <a:gd name="T8" fmla="*/ 88 w 576"/>
              <a:gd name="T9" fmla="*/ 12 h 48"/>
              <a:gd name="T10" fmla="*/ 109 w 576"/>
              <a:gd name="T11" fmla="*/ 0 h 48"/>
              <a:gd name="T12" fmla="*/ 131 w 576"/>
              <a:gd name="T13" fmla="*/ 12 h 48"/>
              <a:gd name="T14" fmla="*/ 153 w 576"/>
              <a:gd name="T15" fmla="*/ 0 h 48"/>
              <a:gd name="T16" fmla="*/ 175 w 576"/>
              <a:gd name="T17" fmla="*/ 12 h 48"/>
              <a:gd name="T18" fmla="*/ 197 w 576"/>
              <a:gd name="T19" fmla="*/ 0 h 48"/>
              <a:gd name="T20" fmla="*/ 218 w 576"/>
              <a:gd name="T21" fmla="*/ 12 h 48"/>
              <a:gd name="T22" fmla="*/ 240 w 576"/>
              <a:gd name="T23" fmla="*/ 0 h 48"/>
              <a:gd name="T24" fmla="*/ 262 w 576"/>
              <a:gd name="T25" fmla="*/ 12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751384" y="4300617"/>
            <a:ext cx="192750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 rot="1800000">
            <a:off x="6614237" y="4422854"/>
            <a:ext cx="105284" cy="461963"/>
          </a:xfrm>
          <a:prstGeom prst="upArrow">
            <a:avLst>
              <a:gd name="adj1" fmla="val 50000"/>
              <a:gd name="adj2" fmla="val 11192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6930644" y="4340304"/>
            <a:ext cx="82607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935504" y="4389517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6909588" y="4437142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7714604" y="4313317"/>
            <a:ext cx="191131" cy="163513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7868481" y="3776869"/>
            <a:ext cx="259520" cy="53803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AutoShape 51"/>
          <p:cNvSpPr>
            <a:spLocks noChangeArrowheads="1"/>
          </p:cNvSpPr>
          <p:nvPr/>
        </p:nvSpPr>
        <p:spPr bwMode="auto">
          <a:xfrm rot="9000000">
            <a:off x="7944609" y="4441904"/>
            <a:ext cx="93946" cy="460375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633224" y="3857704"/>
            <a:ext cx="362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965863" y="3503622"/>
            <a:ext cx="345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e’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431761" y="3684667"/>
            <a:ext cx="57987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2000" b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γ</a:t>
            </a:r>
            <a:r>
              <a:rPr lang="en-US" sz="2000" b="0" baseline="-25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endParaRPr lang="el-GR" sz="24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205435" y="4662567"/>
            <a:ext cx="42113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n-lt"/>
              </a:rPr>
              <a:t>N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8119103" y="4608592"/>
            <a:ext cx="323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n-lt"/>
                <a:cs typeface="MS Reference Sans Serif"/>
              </a:rPr>
              <a:t>Y</a:t>
            </a:r>
            <a:endParaRPr lang="en-US" sz="16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975997" y="3973592"/>
            <a:ext cx="8941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n-lt"/>
              </a:rPr>
              <a:t>N*,</a:t>
            </a:r>
            <a:r>
              <a:rPr lang="en-US" sz="1600" dirty="0">
                <a:solidFill>
                  <a:srgbClr val="000000"/>
                </a:solidFill>
                <a:latin typeface="MS Reference Sans Serif" charset="0"/>
              </a:rPr>
              <a:t>△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*</a:t>
            </a:r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5699633" y="3916442"/>
            <a:ext cx="1781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338955" y="5026323"/>
            <a:ext cx="174446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A</a:t>
            </a:r>
            <a:r>
              <a:rPr lang="en-US" sz="1400" b="0" baseline="-25000" dirty="0">
                <a:latin typeface="+mn-lt"/>
              </a:rPr>
              <a:t>1/2</a:t>
            </a:r>
            <a:r>
              <a:rPr lang="en-US" sz="1400" b="0" dirty="0">
                <a:latin typeface="+mn-lt"/>
              </a:rPr>
              <a:t>, A</a:t>
            </a:r>
            <a:r>
              <a:rPr lang="en-US" sz="1400" b="0" baseline="-25000" dirty="0">
                <a:latin typeface="+mn-lt"/>
              </a:rPr>
              <a:t>3/2</a:t>
            </a:r>
            <a:r>
              <a:rPr lang="en-US" sz="1400" b="0" dirty="0">
                <a:latin typeface="+mn-lt"/>
              </a:rPr>
              <a:t>, S</a:t>
            </a:r>
            <a:r>
              <a:rPr lang="en-US" sz="1400" b="0" baseline="-25000" dirty="0">
                <a:latin typeface="+mn-lt"/>
              </a:rPr>
              <a:t>1/</a:t>
            </a:r>
            <a:r>
              <a:rPr lang="en-US" sz="1400" b="0" baseline="-25000" dirty="0" smtClean="0">
                <a:latin typeface="+mn-lt"/>
              </a:rPr>
              <a:t>2 </a:t>
            </a:r>
          </a:p>
          <a:p>
            <a:pPr algn="ctr"/>
            <a:r>
              <a:rPr lang="en-US" sz="1400" b="0" dirty="0" smtClean="0">
                <a:latin typeface="+mn-lt"/>
                <a:cs typeface="Times New Roman"/>
              </a:rPr>
              <a:t>helicity amplitudes</a:t>
            </a:r>
            <a:endParaRPr lang="en-US" sz="1400" b="0" dirty="0">
              <a:latin typeface="+mn-lt"/>
              <a:cs typeface="Times New Roman"/>
            </a:endParaRP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6889522" y="4505346"/>
            <a:ext cx="286859" cy="46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121420" y="3608467"/>
            <a:ext cx="3693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n-lt"/>
                <a:ea typeface="Times New Roman" charset="0"/>
                <a:cs typeface="MS Reference Sans Serif"/>
              </a:rPr>
              <a:t>K</a:t>
            </a:r>
            <a:endParaRPr lang="el-GR" sz="1600" b="0" dirty="0">
              <a:latin typeface="+mn-lt"/>
              <a:ea typeface="Times New Roman" charset="0"/>
              <a:cs typeface="MS Reference Sans Serif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50399" y="415612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  <a:cs typeface="MS Reference Sans Serif"/>
              </a:rPr>
              <a:t>Q</a:t>
            </a:r>
            <a:r>
              <a:rPr lang="en-US" sz="1800" b="0" baseline="30000" dirty="0" smtClean="0">
                <a:latin typeface="+mn-lt"/>
                <a:cs typeface="MS Reference Sans Serif"/>
              </a:rPr>
              <a:t>2</a:t>
            </a:r>
            <a:endParaRPr lang="en-US" sz="1800" b="0" baseline="30000" dirty="0">
              <a:latin typeface="+mn-lt"/>
              <a:cs typeface="MS Reference Sans Serif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Nucleon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609" y="997098"/>
            <a:ext cx="8520907" cy="17927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>
                <a:latin typeface="+mn-lt"/>
              </a:rPr>
              <a:t>Nucleon structure is more complex than what can be described accounting for quark degrees of freedom only</a:t>
            </a:r>
          </a:p>
          <a:p>
            <a:pPr marL="225425" lvl="1" indent="-57150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- Low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225425" lvl="1" indent="-57150">
              <a:spcBef>
                <a:spcPts val="2700"/>
              </a:spcBef>
              <a:spcAft>
                <a:spcPts val="0"/>
              </a:spcAft>
              <a:buFontTx/>
              <a:buChar char="-"/>
            </a:pP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High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34" name="Picture 33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11" y="1113019"/>
            <a:ext cx="203200" cy="203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389" y="3273926"/>
            <a:ext cx="5119851" cy="266995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Electroproduction</a:t>
            </a:r>
            <a:r>
              <a:rPr lang="en-US" sz="1800" b="0" dirty="0" smtClean="0">
                <a:latin typeface="+mn-lt"/>
              </a:rPr>
              <a:t> studies from low to high </a:t>
            </a:r>
            <a:r>
              <a:rPr lang="en-US" sz="1800" b="0" dirty="0" smtClean="0">
                <a:latin typeface="+mn-lt"/>
              </a:rPr>
              <a:t>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probe </a:t>
            </a:r>
            <a:r>
              <a:rPr lang="en-US" sz="1800" b="0" dirty="0" smtClean="0">
                <a:latin typeface="+mn-lt"/>
              </a:rPr>
              <a:t>the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detailed structure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of the</a:t>
            </a:r>
            <a:r>
              <a:rPr lang="en-US" sz="1800" b="0" dirty="0" smtClean="0">
                <a:latin typeface="+mn-lt"/>
              </a:rPr>
              <a:t> N* states through </a:t>
            </a:r>
            <a:r>
              <a:rPr lang="en-US" sz="1800" b="0" dirty="0" smtClean="0">
                <a:latin typeface="+mn-lt"/>
                <a:sym typeface="Wingdings"/>
              </a:rPr>
              <a:t>the </a:t>
            </a:r>
            <a:r>
              <a:rPr lang="en-US" sz="1800" b="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800" b="0" baseline="-25000" dirty="0" smtClean="0">
                <a:latin typeface="+mn-lt"/>
                <a:sym typeface="Wingdings"/>
              </a:rPr>
              <a:t>v</a:t>
            </a:r>
            <a:r>
              <a:rPr lang="en-US" sz="1800" b="0" dirty="0" smtClean="0">
                <a:latin typeface="+mn-lt"/>
                <a:sym typeface="Wingdings"/>
              </a:rPr>
              <a:t>NN* electrocoupling amplitudes</a:t>
            </a:r>
          </a:p>
          <a:p>
            <a:pPr marL="225425" indent="-112713">
              <a:spcBef>
                <a:spcPts val="12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+mn-lt"/>
                <a:sym typeface="Wingdings"/>
              </a:rPr>
              <a:t>- The electrocouplings probe the mass function and structure of the dressed quarks vs. distance scale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1800" b="0" dirty="0" smtClean="0">
                <a:latin typeface="+mn-lt"/>
                <a:sym typeface="Wingdings"/>
              </a:rPr>
              <a:t>Comparison of theory predictions to data test our understanding of the strong interaction dynamics vs. distance scale</a:t>
            </a:r>
            <a:endParaRPr lang="en-US" sz="1800" b="0" dirty="0" smtClean="0">
              <a:latin typeface="+mn-lt"/>
            </a:endParaRPr>
          </a:p>
        </p:txBody>
      </p:sp>
      <p:pic>
        <p:nvPicPr>
          <p:cNvPr id="37" name="Picture 36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4" y="3375306"/>
            <a:ext cx="203200" cy="203200"/>
          </a:xfrm>
          <a:prstGeom prst="rect">
            <a:avLst/>
          </a:prstGeom>
        </p:spPr>
      </p:pic>
      <p:pic>
        <p:nvPicPr>
          <p:cNvPr id="38" name="Picture 3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0" y="5110575"/>
            <a:ext cx="203200" cy="203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8372" y="1757584"/>
            <a:ext cx="4708265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Arial"/>
                <a:cs typeface="Arial"/>
              </a:rPr>
              <a:t>structure well described by adding an external MB cloud to inner quark core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Arial"/>
                <a:cs typeface="Arial"/>
              </a:rPr>
              <a:t>quark core dominates; transition from confinement to pQCD regime</a:t>
            </a:r>
            <a:endParaRPr lang="en-US" sz="1800" b="0" i="1" dirty="0" smtClean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0970" y="5849316"/>
            <a:ext cx="1942709" cy="61297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 , 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3/2 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– transverse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S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 - longitudinal</a:t>
            </a:r>
          </a:p>
        </p:txBody>
      </p:sp>
      <p:pic>
        <p:nvPicPr>
          <p:cNvPr id="71" name="Picture 70" descr="hel-arro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01" y="5727192"/>
            <a:ext cx="1282700" cy="781050"/>
          </a:xfrm>
          <a:prstGeom prst="rect">
            <a:avLst/>
          </a:prstGeom>
        </p:spPr>
      </p:pic>
      <p:pic>
        <p:nvPicPr>
          <p:cNvPr id="41" name="Picture 40" descr="structure-scale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67" y="1423009"/>
            <a:ext cx="3238500" cy="1666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4587" y="2067795"/>
            <a:ext cx="1168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 &lt;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4595" y="2725906"/>
            <a:ext cx="11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 &gt;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Lower-Lying N* States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5649" y="5939321"/>
            <a:ext cx="343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[Mokeev et al., PRC 86, 035203 (2012)]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811" y="4442563"/>
            <a:ext cx="51979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Studies of </a:t>
            </a:r>
            <a:r>
              <a:rPr lang="en-US" sz="1800" b="0" dirty="0" smtClean="0"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latin typeface="+mn-lt"/>
              </a:rPr>
              <a:t>v</a:t>
            </a:r>
            <a:r>
              <a:rPr lang="en-US" sz="1800" b="0" dirty="0" smtClean="0">
                <a:latin typeface="+mn-lt"/>
              </a:rPr>
              <a:t>NN* electrocouplings for different N* states at lower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 reveals different interplay between quark core and MB cloud</a:t>
            </a:r>
          </a:p>
          <a:p>
            <a:pPr marL="342900" indent="-111125">
              <a:spcBef>
                <a:spcPts val="12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- Important to study states of different quantum numbers vs. distance scale </a:t>
            </a:r>
          </a:p>
        </p:txBody>
      </p:sp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1" y="4550259"/>
            <a:ext cx="203200" cy="203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65718" y="5712633"/>
            <a:ext cx="35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[Aznauryan et al., PRC 80, 055203 (2009)]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4309" y="6172291"/>
            <a:ext cx="343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[Park et al., PRC 91, 045203 (2015)]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7740" y="923544"/>
            <a:ext cx="8883516" cy="3122195"/>
            <a:chOff x="187740" y="864999"/>
            <a:chExt cx="8883516" cy="3122195"/>
          </a:xfrm>
        </p:grpSpPr>
        <p:pic>
          <p:nvPicPr>
            <p:cNvPr id="27" name="Picture 26" descr="n1440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40" y="864999"/>
              <a:ext cx="2880360" cy="2905506"/>
            </a:xfrm>
            <a:prstGeom prst="rect">
              <a:avLst/>
            </a:prstGeom>
          </p:spPr>
        </p:pic>
        <p:pic>
          <p:nvPicPr>
            <p:cNvPr id="28" name="Picture 27" descr="n1520-a12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9621" y="996372"/>
              <a:ext cx="2857500" cy="272491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547445" y="2825496"/>
              <a:ext cx="1307892" cy="338554"/>
            </a:xfrm>
            <a:prstGeom prst="rect">
              <a:avLst/>
            </a:prstGeom>
            <a:noFill/>
            <a:ln w="3175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D</a:t>
              </a:r>
              <a:r>
                <a:rPr lang="en-US" sz="1600" b="0" baseline="-2500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13</a:t>
              </a: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(1520)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17021" y="2823624"/>
              <a:ext cx="1366169" cy="338554"/>
            </a:xfrm>
            <a:prstGeom prst="rect">
              <a:avLst/>
            </a:prstGeom>
            <a:noFill/>
            <a:ln w="3175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P</a:t>
              </a:r>
              <a:r>
                <a:rPr lang="en-US" sz="1600" b="0" baseline="-2500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11</a:t>
              </a: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(1440)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70211" y="969982"/>
              <a:ext cx="69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A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1/2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21036" y="951018"/>
              <a:ext cx="69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A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1/2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49306" y="3679417"/>
              <a:ext cx="109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i="1" dirty="0" smtClean="0">
                  <a:latin typeface="+mn-lt"/>
                </a:rPr>
                <a:t>Q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 (GeV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8241" y="3675732"/>
              <a:ext cx="109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i="1" dirty="0" smtClean="0">
                  <a:latin typeface="+mn-lt"/>
                </a:rPr>
                <a:t>Q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 (GeV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)</a:t>
              </a:r>
            </a:p>
          </p:txBody>
        </p:sp>
        <p:pic>
          <p:nvPicPr>
            <p:cNvPr id="36" name="Picture 35" descr="Screen Shot 2015-09-08 at 10.38.52 AM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2683" y="886968"/>
              <a:ext cx="2961894" cy="289458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130244" y="955998"/>
              <a:ext cx="69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A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1/2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36072" y="2825496"/>
              <a:ext cx="1307892" cy="338554"/>
            </a:xfrm>
            <a:prstGeom prst="rect">
              <a:avLst/>
            </a:prstGeom>
            <a:noFill/>
            <a:ln w="3175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D</a:t>
              </a:r>
              <a:r>
                <a:rPr lang="en-US" sz="1600" b="0" baseline="-2500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15</a:t>
              </a: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(1675)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81112" y="3675888"/>
              <a:ext cx="109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i="1" dirty="0" smtClean="0">
                  <a:latin typeface="+mn-lt"/>
                </a:rPr>
                <a:t>Q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 (GeV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)</a:t>
              </a:r>
            </a:p>
          </p:txBody>
        </p:sp>
      </p:grpSp>
      <p:grpSp>
        <p:nvGrpSpPr>
          <p:cNvPr id="21" name="Group 41"/>
          <p:cNvGrpSpPr/>
          <p:nvPr/>
        </p:nvGrpSpPr>
        <p:grpSpPr>
          <a:xfrm>
            <a:off x="6465672" y="4153740"/>
            <a:ext cx="2336443" cy="1430512"/>
            <a:chOff x="6139134" y="4665538"/>
            <a:chExt cx="2336443" cy="143051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63030" y="4957108"/>
              <a:ext cx="109728" cy="11238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7442832" y="4946488"/>
              <a:ext cx="123625" cy="12361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6363853" y="4946489"/>
              <a:ext cx="105080" cy="1088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10004" y="4789156"/>
              <a:ext cx="53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28879" y="4806700"/>
              <a:ext cx="65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pp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6600047" y="5469083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948046" y="5357343"/>
              <a:ext cx="15172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+ quark core</a:t>
              </a:r>
            </a:p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only</a:t>
              </a:r>
            </a:p>
            <a:p>
              <a:pPr>
                <a:spcAft>
                  <a:spcPts val="600"/>
                </a:spcAft>
              </a:pPr>
              <a:r>
                <a:rPr lang="en-US" sz="1000" b="0" i="1" dirty="0" smtClean="0">
                  <a:latin typeface="+mn-lt"/>
                </a:rPr>
                <a:t>Quark core only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6595101" y="566643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F489A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596275" y="587502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6139134" y="4665538"/>
              <a:ext cx="2336443" cy="1430512"/>
            </a:xfrm>
            <a:prstGeom prst="rect">
              <a:avLst/>
            </a:prstGeom>
            <a:noFill/>
            <a:ln w="3175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Lower-Lying N*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069" y="4089187"/>
            <a:ext cx="847775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0" dirty="0" smtClean="0">
                <a:latin typeface="+mn-lt"/>
              </a:rPr>
              <a:t>Good agreement of the extracted N* electrocouplings 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from both the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 and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exclusive channels:</a:t>
            </a:r>
          </a:p>
          <a:p>
            <a:pPr marL="284163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Compelling evidence for the reliability of the results</a:t>
            </a:r>
          </a:p>
          <a:p>
            <a:pPr marL="284163" indent="-171450">
              <a:spcAft>
                <a:spcPts val="0"/>
              </a:spcAft>
              <a:buFontTx/>
              <a:buChar char="-"/>
              <a:tabLst>
                <a:tab pos="288925" algn="l"/>
              </a:tabLs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Channels have very different mechanisms for the </a:t>
            </a:r>
          </a:p>
          <a:p>
            <a:pPr marL="284163" indent="3175">
              <a:spcAft>
                <a:spcPts val="1200"/>
              </a:spcAft>
              <a:tabLst>
                <a:tab pos="287338" algn="l"/>
              </a:tabLs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non-resonant background</a:t>
            </a:r>
          </a:p>
          <a:p>
            <a:pPr>
              <a:spcAft>
                <a:spcPts val="1200"/>
              </a:spcAft>
              <a:tabLst>
                <a:tab pos="111125" algn="l"/>
              </a:tabLst>
            </a:pPr>
            <a:r>
              <a:rPr lang="en-US" sz="1800" b="0" dirty="0" smtClean="0">
                <a:latin typeface="+mn-lt"/>
              </a:rPr>
              <a:t>Structure studies of low-lying N* states (M &lt; 1.7 GeV) have advanced due to agreement of results from independent analysis of the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 and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final states</a:t>
            </a:r>
          </a:p>
        </p:txBody>
      </p:sp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9" y="4196883"/>
            <a:ext cx="203200" cy="2032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87740" y="923544"/>
            <a:ext cx="8883516" cy="3122195"/>
            <a:chOff x="187740" y="864999"/>
            <a:chExt cx="8883516" cy="3122195"/>
          </a:xfrm>
        </p:grpSpPr>
        <p:pic>
          <p:nvPicPr>
            <p:cNvPr id="25" name="Picture 24" descr="n1440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40" y="864999"/>
              <a:ext cx="2880360" cy="2905506"/>
            </a:xfrm>
            <a:prstGeom prst="rect">
              <a:avLst/>
            </a:prstGeom>
          </p:spPr>
        </p:pic>
        <p:pic>
          <p:nvPicPr>
            <p:cNvPr id="18" name="Picture 17" descr="n1520-a12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9621" y="996372"/>
              <a:ext cx="2857500" cy="27249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47445" y="2825496"/>
              <a:ext cx="1307892" cy="338554"/>
            </a:xfrm>
            <a:prstGeom prst="rect">
              <a:avLst/>
            </a:prstGeom>
            <a:noFill/>
            <a:ln w="3175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D</a:t>
              </a:r>
              <a:r>
                <a:rPr lang="en-US" sz="1600" b="0" baseline="-2500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13</a:t>
              </a: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(1520)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17021" y="2823624"/>
              <a:ext cx="1366169" cy="338554"/>
            </a:xfrm>
            <a:prstGeom prst="rect">
              <a:avLst/>
            </a:prstGeom>
            <a:noFill/>
            <a:ln w="3175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P</a:t>
              </a:r>
              <a:r>
                <a:rPr lang="en-US" sz="1600" b="0" baseline="-2500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11</a:t>
              </a: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(1440)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0211" y="969982"/>
              <a:ext cx="69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A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1/2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1036" y="951018"/>
              <a:ext cx="69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A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1/2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306" y="3679417"/>
              <a:ext cx="109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i="1" dirty="0" smtClean="0">
                  <a:latin typeface="+mn-lt"/>
                </a:rPr>
                <a:t>Q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 (GeV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8241" y="3675732"/>
              <a:ext cx="109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i="1" dirty="0" smtClean="0">
                  <a:latin typeface="+mn-lt"/>
                </a:rPr>
                <a:t>Q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 (GeV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)</a:t>
              </a:r>
            </a:p>
          </p:txBody>
        </p:sp>
        <p:pic>
          <p:nvPicPr>
            <p:cNvPr id="37" name="Picture 36" descr="Screen Shot 2015-09-08 at 10.38.52 AM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2683" y="886968"/>
              <a:ext cx="2961894" cy="289458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130244" y="955998"/>
              <a:ext cx="69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A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halkduster"/>
                  <a:cs typeface="Chalkduster"/>
                </a:rPr>
                <a:t>1/2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36072" y="2825496"/>
              <a:ext cx="1307892" cy="338554"/>
            </a:xfrm>
            <a:prstGeom prst="rect">
              <a:avLst/>
            </a:prstGeom>
            <a:noFill/>
            <a:ln w="3175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D</a:t>
              </a:r>
              <a:r>
                <a:rPr lang="en-US" sz="1600" b="0" baseline="-2500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15</a:t>
              </a:r>
              <a:r>
                <a:rPr lang="en-US" sz="1600" b="0" dirty="0" smtClean="0">
                  <a:solidFill>
                    <a:srgbClr val="000090"/>
                  </a:solidFill>
                  <a:latin typeface="Chalkduster"/>
                  <a:cs typeface="Chalkduster"/>
                </a:rPr>
                <a:t>(1675)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81112" y="3675888"/>
              <a:ext cx="109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i="1" dirty="0" smtClean="0">
                  <a:latin typeface="+mn-lt"/>
                </a:rPr>
                <a:t>Q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 (GeV</a:t>
              </a:r>
              <a:r>
                <a:rPr lang="en-US" sz="1400" b="0" i="1" baseline="30000" dirty="0" smtClean="0">
                  <a:latin typeface="+mn-lt"/>
                </a:rPr>
                <a:t>2</a:t>
              </a:r>
              <a:r>
                <a:rPr lang="en-US" sz="1400" b="0" i="1" dirty="0" smtClean="0">
                  <a:latin typeface="+mn-lt"/>
                </a:rPr>
                <a:t>)</a:t>
              </a:r>
            </a:p>
          </p:txBody>
        </p:sp>
      </p:grpSp>
      <p:pic>
        <p:nvPicPr>
          <p:cNvPr id="31" name="Picture 30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5873273"/>
            <a:ext cx="203200" cy="203200"/>
          </a:xfrm>
          <a:prstGeom prst="rect">
            <a:avLst/>
          </a:prstGeom>
        </p:spPr>
      </p:pic>
      <p:grpSp>
        <p:nvGrpSpPr>
          <p:cNvPr id="26" name="Group 41"/>
          <p:cNvGrpSpPr/>
          <p:nvPr/>
        </p:nvGrpSpPr>
        <p:grpSpPr>
          <a:xfrm>
            <a:off x="6465672" y="4153740"/>
            <a:ext cx="2336443" cy="1430512"/>
            <a:chOff x="6139134" y="4665538"/>
            <a:chExt cx="2336443" cy="143051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263030" y="4957108"/>
              <a:ext cx="109728" cy="11238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>
              <a:off x="7442832" y="4946488"/>
              <a:ext cx="123625" cy="12361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6363853" y="4946489"/>
              <a:ext cx="105080" cy="1088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10004" y="4789156"/>
              <a:ext cx="53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8879" y="4806700"/>
              <a:ext cx="65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pp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600047" y="5469083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6948046" y="5357343"/>
              <a:ext cx="15172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+ quark core</a:t>
              </a:r>
            </a:p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only</a:t>
              </a:r>
            </a:p>
            <a:p>
              <a:pPr>
                <a:spcAft>
                  <a:spcPts val="600"/>
                </a:spcAft>
              </a:pPr>
              <a:r>
                <a:rPr lang="en-US" sz="1000" b="0" i="1" dirty="0" smtClean="0">
                  <a:latin typeface="+mn-lt"/>
                </a:rPr>
                <a:t>Quark core only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6595101" y="566643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F489A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596275" y="587502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6139134" y="4665538"/>
              <a:ext cx="2336443" cy="1430512"/>
            </a:xfrm>
            <a:prstGeom prst="rect">
              <a:avLst/>
            </a:prstGeom>
            <a:noFill/>
            <a:ln w="3175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creen Shot 2015-09-09 at 8.06.0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49" y="1742436"/>
            <a:ext cx="2697480" cy="2857500"/>
          </a:xfrm>
          <a:prstGeom prst="rect">
            <a:avLst/>
          </a:prstGeom>
        </p:spPr>
      </p:pic>
      <p:pic>
        <p:nvPicPr>
          <p:cNvPr id="31" name="Picture 30" descr="Screen Shot 2015-09-09 at 8.06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93" y="1752661"/>
            <a:ext cx="2697480" cy="2872740"/>
          </a:xfrm>
          <a:prstGeom prst="rect">
            <a:avLst/>
          </a:prstGeom>
        </p:spPr>
      </p:pic>
      <p:pic>
        <p:nvPicPr>
          <p:cNvPr id="30" name="Picture 29" descr="Screen Shot 2015-09-09 at 8.05.4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70" y="1746780"/>
            <a:ext cx="287274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Higher-Lying N* States</a:t>
            </a:r>
            <a:endParaRPr lang="en-US" dirty="0"/>
          </a:p>
        </p:txBody>
      </p:sp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06" y="1051457"/>
            <a:ext cx="203200" cy="20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98" y="932756"/>
            <a:ext cx="885180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channel provided the first results on higher-lying states up to 1.7 GeV:</a:t>
            </a:r>
          </a:p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800" b="0" i="1" baseline="-25000" dirty="0" smtClean="0">
                <a:solidFill>
                  <a:srgbClr val="0000FF"/>
                </a:solidFill>
                <a:latin typeface="+mn-lt"/>
              </a:rPr>
              <a:t>31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(1620), S</a:t>
            </a:r>
            <a:r>
              <a:rPr lang="en-US" sz="1800" b="0" i="1" baseline="-25000" dirty="0" smtClean="0">
                <a:solidFill>
                  <a:srgbClr val="0000FF"/>
                </a:solidFill>
                <a:latin typeface="+mn-lt"/>
              </a:rPr>
              <a:t>11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(1650), F</a:t>
            </a:r>
            <a:r>
              <a:rPr lang="en-US" sz="1800" b="0" i="1" baseline="-25000" dirty="0" smtClean="0">
                <a:solidFill>
                  <a:srgbClr val="0000FF"/>
                </a:solidFill>
                <a:latin typeface="+mn-lt"/>
              </a:rPr>
              <a:t>15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(1680), D</a:t>
            </a:r>
            <a:r>
              <a:rPr lang="en-US" sz="1800" b="0" i="1" baseline="-25000" dirty="0" smtClean="0">
                <a:solidFill>
                  <a:srgbClr val="0000FF"/>
                </a:solidFill>
                <a:latin typeface="+mn-lt"/>
              </a:rPr>
              <a:t>33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(1700), P</a:t>
            </a:r>
            <a:r>
              <a:rPr lang="en-US" sz="1800" b="0" i="1" baseline="-25000" dirty="0" smtClean="0">
                <a:solidFill>
                  <a:srgbClr val="0000FF"/>
                </a:solidFill>
                <a:latin typeface="+mn-lt"/>
              </a:rPr>
              <a:t>33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(1720)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6498" y="4584015"/>
            <a:ext cx="586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[Mokeev, Aznauryan, Int. J. Mod. Phys. Conf. Ser. 26, 1460080 (2014)]</a:t>
            </a:r>
          </a:p>
        </p:txBody>
      </p:sp>
      <p:pic>
        <p:nvPicPr>
          <p:cNvPr id="9" name="Picture 8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73" y="5008874"/>
            <a:ext cx="203200" cy="20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407" y="5622644"/>
            <a:ext cx="80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Data from the KY channels is critical to provide an independent 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extraction of the electrocoupling amplitudes for the high-lying N* states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3262" y="5627958"/>
            <a:ext cx="8249127" cy="667512"/>
          </a:xfrm>
          <a:prstGeom prst="rect">
            <a:avLst/>
          </a:prstGeom>
          <a:noFill/>
          <a:ln w="508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08" y="4895900"/>
            <a:ext cx="88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Many high-lying N* states (M &gt; 1.6 GeV) decay mainly to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with much smaller strength to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127" y="1838148"/>
            <a:ext cx="1213682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S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31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(1620)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6944" y="1833216"/>
            <a:ext cx="131105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D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33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(1700)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9177" y="1828284"/>
            <a:ext cx="1213682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P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13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(1720)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37" y="3748808"/>
            <a:ext cx="65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S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6474" y="3753787"/>
            <a:ext cx="66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5439" y="3751944"/>
            <a:ext cx="62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3/2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520" y="2382595"/>
            <a:ext cx="1192696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9900"/>
                </a:solidFill>
                <a:latin typeface="+mn-lt"/>
              </a:rPr>
              <a:t>1.46-1.56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489AF"/>
                </a:solidFill>
                <a:latin typeface="+mn-lt"/>
              </a:rPr>
              <a:t>1.56-1.66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3094" y="2115342"/>
            <a:ext cx="11926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00FF"/>
                </a:solidFill>
                <a:latin typeface="+mn-lt"/>
              </a:rPr>
              <a:t>1.66-1.76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latin typeface="+mn-lt"/>
              </a:rPr>
              <a:t>1.71-1.81 GeV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094"/>
            <a:ext cx="9144000" cy="639763"/>
          </a:xfrm>
        </p:spPr>
        <p:txBody>
          <a:bodyPr/>
          <a:lstStyle/>
          <a:p>
            <a:r>
              <a:rPr lang="en-US" dirty="0" smtClean="0"/>
              <a:t>N* Spectrum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23800" y="5981088"/>
            <a:ext cx="454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Löring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, Metsch, Petry, Eur. Phys. J. A 10, 395 (2001)]</a:t>
            </a:r>
          </a:p>
        </p:txBody>
      </p:sp>
      <p:pic>
        <p:nvPicPr>
          <p:cNvPr id="10" name="Picture 9" descr="spectrum-al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0898" y="1078778"/>
            <a:ext cx="7133082" cy="4805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1906" y="4980586"/>
            <a:ext cx="1038087" cy="4401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0" dirty="0" smtClean="0">
                <a:solidFill>
                  <a:srgbClr val="FF0000"/>
                </a:solidFill>
                <a:latin typeface="Chalkduster"/>
                <a:cs typeface="Chalkduster"/>
              </a:rPr>
              <a:t>RCQM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8791" y="1998864"/>
            <a:ext cx="1137478" cy="159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N</a:t>
            </a:r>
            <a:r>
              <a:rPr lang="en-US" sz="18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pp,</a:t>
            </a:r>
          </a:p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KY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660066"/>
                </a:solidFill>
                <a:latin typeface="+mn-lt"/>
              </a:rPr>
              <a:t>sensitive to higher mass states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0875" y="1236867"/>
            <a:ext cx="1016000" cy="64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missing N* states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47913" y="1104336"/>
            <a:ext cx="6339309" cy="2809550"/>
          </a:xfrm>
          <a:prstGeom prst="rect">
            <a:avLst/>
          </a:prstGeom>
          <a:noFill/>
          <a:ln w="76200" cap="flat" cmpd="tri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639763"/>
          </a:xfrm>
        </p:spPr>
        <p:txBody>
          <a:bodyPr/>
          <a:lstStyle/>
          <a:p>
            <a:r>
              <a:rPr lang="en-US" dirty="0" smtClean="0"/>
              <a:t>N*,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*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KY Landscape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250" y="5598263"/>
            <a:ext cx="39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[Beringer et al. (PDG), PRD 86, 010001 (2012)]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920096"/>
          <a:ext cx="4508501" cy="451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70345"/>
                <a:gridCol w="606714"/>
                <a:gridCol w="524741"/>
                <a:gridCol w="730084"/>
                <a:gridCol w="594345"/>
                <a:gridCol w="644072"/>
              </a:tblGrid>
              <a:tr h="35903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N*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S</a:t>
                      </a:r>
                      <a:endParaRPr lang="en-US" sz="18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462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</a:t>
                      </a:r>
                      <a:r>
                        <a:rPr lang="en-US" sz="1000" baseline="0" dirty="0" smtClean="0"/>
                        <a:t> %</a:t>
                      </a:r>
                      <a:r>
                        <a:rPr lang="en-US" sz="1000" dirty="0" smtClean="0"/>
                        <a:t>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N*(1650)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3–11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N*(1675)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 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07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N*(1680)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N*(1700)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 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N*(1710)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en-US" sz="1000" baseline="0" dirty="0" smtClean="0"/>
                        <a:t>–25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*(1910)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N*(1720)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1–15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N*(1875)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 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*(1930)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N*(1900)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r>
                        <a:rPr lang="en-US" sz="1000" baseline="0" dirty="0" smtClean="0"/>
                        <a:t>-10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*(1940)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015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N*(2000)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**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76095" y="5602880"/>
            <a:ext cx="383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[Anisovich et al., EPJ A 48, 15 (2012)]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10099" y="915801"/>
          <a:ext cx="4521200" cy="468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1"/>
                <a:gridCol w="609600"/>
                <a:gridCol w="551873"/>
                <a:gridCol w="554182"/>
                <a:gridCol w="722745"/>
                <a:gridCol w="662214"/>
                <a:gridCol w="645885"/>
              </a:tblGrid>
              <a:tr h="2787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N*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S</a:t>
                      </a:r>
                      <a:endParaRPr lang="en-US" sz="16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</a:t>
                      </a:r>
                      <a:r>
                        <a:rPr lang="en-US" sz="1000" baseline="0" dirty="0" smtClean="0"/>
                        <a:t> %</a:t>
                      </a:r>
                      <a:r>
                        <a:rPr lang="en-US" sz="1000" dirty="0" smtClean="0"/>
                        <a:t>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N*(1650)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*(1620)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N*(1675)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N*(1680)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N*(1700)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5±3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N*(1710)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N*(1720)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*(1910)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9±5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N*(1875)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4±2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15±8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4±2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N*(1880)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2±1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*(1930)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N*(1895)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*(1940)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16±5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5±2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0.4±0.1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N*(1990)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863600"/>
            <a:ext cx="622300" cy="369332"/>
          </a:xfrm>
          <a:prstGeom prst="rect">
            <a:avLst/>
          </a:prstGeom>
          <a:solidFill>
            <a:schemeClr val="bg1"/>
          </a:solidFill>
          <a:ln w="44450">
            <a:solidFill>
              <a:srgbClr val="FF7517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Old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863600"/>
            <a:ext cx="711200" cy="369332"/>
          </a:xfrm>
          <a:prstGeom prst="rect">
            <a:avLst/>
          </a:prstGeom>
          <a:solidFill>
            <a:schemeClr val="bg1"/>
          </a:solidFill>
          <a:ln w="44450">
            <a:solidFill>
              <a:srgbClr val="FF7517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New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56866" y="3436418"/>
            <a:ext cx="4142695" cy="158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942052" y="3517360"/>
            <a:ext cx="4308403" cy="158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0" y="1241944"/>
            <a:ext cx="9144000" cy="2262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2177828" y="3296594"/>
            <a:ext cx="4773168" cy="15176"/>
          </a:xfrm>
          <a:prstGeom prst="line">
            <a:avLst/>
          </a:prstGeom>
          <a:noFill/>
          <a:ln w="76200" cap="rnd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60188" y="5985567"/>
            <a:ext cx="6979478" cy="369332"/>
          </a:xfrm>
          <a:prstGeom prst="rect">
            <a:avLst/>
          </a:prstGeom>
          <a:noFill/>
          <a:ln w="381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Essentially nothing is known regarding N*,</a:t>
            </a: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* states for M &gt; 2 GeV</a:t>
            </a:r>
          </a:p>
        </p:txBody>
      </p:sp>
    </p:spTree>
  </p:cSld>
  <p:clrMapOvr>
    <a:masterClrMapping/>
  </p:clrMapOvr>
  <p:transition advTm="43997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59"/>
            <a:ext cx="9144000" cy="639763"/>
          </a:xfrm>
        </p:spPr>
        <p:txBody>
          <a:bodyPr/>
          <a:lstStyle/>
          <a:p>
            <a:r>
              <a:rPr lang="en-US" dirty="0" smtClean="0"/>
              <a:t>CLAS12 N* Program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683" y="2498846"/>
            <a:ext cx="8310303" cy="111567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Measure exclusive electroproduction cross sections from an unpolarized proton target with</a:t>
            </a:r>
            <a:r>
              <a:rPr lang="en-US" sz="1800" b="0" dirty="0" smtClean="0">
                <a:latin typeface="+mn-lt"/>
              </a:rPr>
              <a:t> longitudinally polarized </a:t>
            </a:r>
            <a:r>
              <a:rPr lang="en-US" sz="1800" b="0" dirty="0" smtClean="0">
                <a:latin typeface="+mn-lt"/>
              </a:rPr>
              <a:t>electron beam for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, KY:</a:t>
            </a:r>
            <a:endParaRPr lang="en-US" sz="1600" b="0" dirty="0" smtClean="0">
              <a:solidFill>
                <a:srgbClr val="008000"/>
              </a:solidFill>
              <a:latin typeface="+mn-lt"/>
            </a:endParaRPr>
          </a:p>
          <a:p>
            <a:pPr lvl="1" algn="ctr">
              <a:spcBef>
                <a:spcPts val="900"/>
              </a:spcBef>
              <a:spcAft>
                <a:spcPts val="0"/>
              </a:spcAft>
            </a:pP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E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b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 11 GeV,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5 </a:t>
            </a:r>
            <a:r>
              <a:rPr lang="en-US" sz="1800" dirty="0" smtClean="0">
                <a:solidFill>
                  <a:srgbClr val="008000"/>
                </a:solidFill>
              </a:rPr>
              <a:t>→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12 GeV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, W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→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3.0 GeV, cos 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m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* = [-1:1]</a:t>
            </a:r>
            <a:endParaRPr lang="en-US" sz="1800" b="0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8" name="Picture 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6" y="2613190"/>
            <a:ext cx="203200" cy="203200"/>
          </a:xfrm>
          <a:prstGeom prst="rect">
            <a:avLst/>
          </a:prstGeom>
        </p:spPr>
      </p:pic>
      <p:pic>
        <p:nvPicPr>
          <p:cNvPr id="9" name="Picture 8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0" y="3839460"/>
            <a:ext cx="203200" cy="20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74849" y="4308434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1479" y="3724878"/>
            <a:ext cx="839017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Key Motivations:</a:t>
            </a:r>
          </a:p>
          <a:p>
            <a:pPr indent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Study spectrum and structure of all prominent N* states vs. Q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 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up to 12 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GeV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</a:t>
            </a:r>
            <a:endParaRPr lang="en-US" sz="1800" b="0" i="1" dirty="0" smtClean="0">
              <a:solidFill>
                <a:srgbClr val="000090"/>
              </a:solidFill>
              <a:latin typeface="+mn-lt"/>
              <a:cs typeface="Calibri"/>
            </a:endParaRPr>
          </a:p>
          <a:p>
            <a:pPr marL="171450" indent="4763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A unique opportunity to explore the nature of confinement that is responsible for &gt;98% of resonance masses and the emergence of N* states from QCD</a:t>
            </a:r>
          </a:p>
          <a:p>
            <a:pPr marL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KY data complement the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data as independent information for high-mass states inaccessible with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final states</a:t>
            </a:r>
          </a:p>
          <a:p>
            <a:pPr marL="176213">
              <a:spcBef>
                <a:spcPts val="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Urgent need: Develop reaction models to extract electrocouplings that incorporate the transition from M-B to q-G degrees of freedom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5488" y="5383850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6085" y="1016001"/>
          <a:ext cx="8658088" cy="138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567"/>
                <a:gridCol w="4196521"/>
              </a:tblGrid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halkduster"/>
                          <a:cs typeface="Chalkduster"/>
                        </a:rPr>
                        <a:t>E12-09-003</a:t>
                      </a:r>
                      <a:endParaRPr lang="en-US" b="0" dirty="0">
                        <a:solidFill>
                          <a:srgbClr val="FF0000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halkduster"/>
                          <a:cs typeface="Chalkduster"/>
                        </a:rPr>
                        <a:t>E12-06-108A</a:t>
                      </a:r>
                      <a:endParaRPr lang="en-US" b="0" dirty="0">
                        <a:solidFill>
                          <a:srgbClr val="FF0000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</a:tr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Nucleon Resonance</a:t>
                      </a:r>
                      <a:r>
                        <a:rPr lang="en-US" baseline="0" dirty="0" smtClean="0"/>
                        <a:t> Studies with CLAS12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KY Electroproduction with CLAS12</a:t>
                      </a:r>
                      <a:endParaRPr lang="en-US" dirty="0"/>
                    </a:p>
                  </a:txBody>
                  <a:tcPr/>
                </a:tc>
              </a:tr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008000"/>
                          </a:solidFill>
                        </a:rPr>
                        <a:t>Burkert, Mokeev, Stoler, Joo, Gothe,</a:t>
                      </a:r>
                      <a:r>
                        <a:rPr lang="en-US" sz="1600" i="1" baseline="0" dirty="0" smtClean="0">
                          <a:solidFill>
                            <a:srgbClr val="008000"/>
                          </a:solidFill>
                        </a:rPr>
                        <a:t> Cole</a:t>
                      </a:r>
                      <a:endParaRPr lang="en-US" sz="1600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008000"/>
                          </a:solidFill>
                        </a:rPr>
                        <a:t>Carman, Mokeev, Gothe</a:t>
                      </a:r>
                      <a:endParaRPr lang="en-US" sz="1600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265043" y="1016000"/>
            <a:ext cx="8669131" cy="1347304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417391" y="174487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097130" y="1689652"/>
            <a:ext cx="1336261" cy="1104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800" b="0" dirty="0" smtClean="0">
            <a:latin typeface="+mn-lt"/>
          </a:defRPr>
        </a:defPPr>
      </a:lstStyle>
    </a:tx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Lehman Review June 07</Template>
  <TotalTime>76410</TotalTime>
  <Pages>1</Pages>
  <Words>2331</Words>
  <Application>Microsoft Macintosh PowerPoint</Application>
  <PresentationFormat>Letter Paper (8.5x11 in)</PresentationFormat>
  <Paragraphs>376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Powerpoint Template Lehman Review June 07</vt:lpstr>
      <vt:lpstr>Custom Design</vt:lpstr>
      <vt:lpstr>1_Custom Design</vt:lpstr>
      <vt:lpstr>Slide 1</vt:lpstr>
      <vt:lpstr>CLAS N* Program</vt:lpstr>
      <vt:lpstr>Nucleon Structure</vt:lpstr>
      <vt:lpstr>Lower-Lying N* States</vt:lpstr>
      <vt:lpstr>Lower-Lying N* States</vt:lpstr>
      <vt:lpstr>Higher-Lying N* States</vt:lpstr>
      <vt:lpstr>N* Spectrum</vt:lpstr>
      <vt:lpstr>N*,D*  KY Landscape</vt:lpstr>
      <vt:lpstr>CLAS12 N* Program</vt:lpstr>
      <vt:lpstr>New Run Group Proposal</vt:lpstr>
      <vt:lpstr>Physics Opportunities</vt:lpstr>
      <vt:lpstr>Experimental Details</vt:lpstr>
      <vt:lpstr>Kinematic Coverage</vt:lpstr>
      <vt:lpstr>K+L Structure Functions</vt:lpstr>
      <vt:lpstr>K+S0 Structure Functions</vt:lpstr>
      <vt:lpstr>Concluding Remarks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Christine Hummel</dc:creator>
  <cp:keywords>Presentation Generic</cp:keywords>
  <dc:description/>
  <cp:lastModifiedBy>Daniel Carman</cp:lastModifiedBy>
  <cp:revision>1155</cp:revision>
  <cp:lastPrinted>2015-09-28T20:28:11Z</cp:lastPrinted>
  <dcterms:created xsi:type="dcterms:W3CDTF">2016-06-06T17:06:21Z</dcterms:created>
  <dcterms:modified xsi:type="dcterms:W3CDTF">2016-06-10T13:33:45Z</dcterms:modified>
</cp:coreProperties>
</file>