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421" r:id="rId2"/>
    <p:sldId id="538" r:id="rId3"/>
    <p:sldId id="523" r:id="rId4"/>
    <p:sldId id="552" r:id="rId5"/>
    <p:sldId id="553" r:id="rId6"/>
    <p:sldId id="555" r:id="rId7"/>
    <p:sldId id="554" r:id="rId8"/>
    <p:sldId id="558" r:id="rId9"/>
    <p:sldId id="559" r:id="rId10"/>
    <p:sldId id="560" r:id="rId11"/>
    <p:sldId id="562" r:id="rId12"/>
    <p:sldId id="563" r:id="rId13"/>
    <p:sldId id="565" r:id="rId14"/>
    <p:sldId id="566" r:id="rId15"/>
    <p:sldId id="567" r:id="rId16"/>
    <p:sldId id="564" r:id="rId17"/>
    <p:sldId id="568" r:id="rId18"/>
    <p:sldId id="569" r:id="rId19"/>
    <p:sldId id="570" r:id="rId20"/>
    <p:sldId id="571" r:id="rId21"/>
    <p:sldId id="572" r:id="rId22"/>
    <p:sldId id="573" r:id="rId23"/>
    <p:sldId id="574" r:id="rId24"/>
    <p:sldId id="577" r:id="rId25"/>
    <p:sldId id="575" r:id="rId26"/>
    <p:sldId id="576" r:id="rId27"/>
    <p:sldId id="578" r:id="rId28"/>
    <p:sldId id="517" r:id="rId29"/>
  </p:sldIdLst>
  <p:sldSz cx="10382250" cy="7253288"/>
  <p:notesSz cx="6858000" cy="9144000"/>
  <p:defaultTextStyle>
    <a:defPPr>
      <a:defRPr lang="en-US"/>
    </a:defPPr>
    <a:lvl1pPr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1pPr>
    <a:lvl2pPr marL="466198"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2pPr>
    <a:lvl3pPr marL="932396"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3pPr>
    <a:lvl4pPr marL="1398593"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4pPr>
    <a:lvl5pPr marL="1864792"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5pPr>
    <a:lvl6pPr marL="2330990" algn="l" defTabSz="466198" rtl="0" eaLnBrk="1" latinLnBrk="0" hangingPunct="1">
      <a:defRPr sz="2100" kern="1200">
        <a:solidFill>
          <a:schemeClr val="tx1"/>
        </a:solidFill>
        <a:latin typeface="Baskerville Old Face" charset="0"/>
        <a:ea typeface="ＭＳ Ｐゴシック" charset="0"/>
        <a:cs typeface="ＭＳ Ｐゴシック" charset="0"/>
      </a:defRPr>
    </a:lvl6pPr>
    <a:lvl7pPr marL="2797188" algn="l" defTabSz="466198" rtl="0" eaLnBrk="1" latinLnBrk="0" hangingPunct="1">
      <a:defRPr sz="2100" kern="1200">
        <a:solidFill>
          <a:schemeClr val="tx1"/>
        </a:solidFill>
        <a:latin typeface="Baskerville Old Face" charset="0"/>
        <a:ea typeface="ＭＳ Ｐゴシック" charset="0"/>
        <a:cs typeface="ＭＳ Ｐゴシック" charset="0"/>
      </a:defRPr>
    </a:lvl7pPr>
    <a:lvl8pPr marL="3263386" algn="l" defTabSz="466198" rtl="0" eaLnBrk="1" latinLnBrk="0" hangingPunct="1">
      <a:defRPr sz="2100" kern="1200">
        <a:solidFill>
          <a:schemeClr val="tx1"/>
        </a:solidFill>
        <a:latin typeface="Baskerville Old Face" charset="0"/>
        <a:ea typeface="ＭＳ Ｐゴシック" charset="0"/>
        <a:cs typeface="ＭＳ Ｐゴシック" charset="0"/>
      </a:defRPr>
    </a:lvl8pPr>
    <a:lvl9pPr marL="3729583" algn="l" defTabSz="466198" rtl="0" eaLnBrk="1" latinLnBrk="0" hangingPunct="1">
      <a:defRPr sz="2100" kern="1200">
        <a:solidFill>
          <a:schemeClr val="tx1"/>
        </a:solidFill>
        <a:latin typeface="Baskerville Old Fac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000"/>
    <a:srgbClr val="00C301"/>
    <a:srgbClr val="3465C8"/>
    <a:srgbClr val="4684FF"/>
    <a:srgbClr val="18EFFF"/>
    <a:srgbClr val="FDFF95"/>
    <a:srgbClr val="ECED89"/>
    <a:srgbClr val="00FF00"/>
    <a:srgbClr val="66CC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99656" autoAdjust="0"/>
  </p:normalViewPr>
  <p:slideViewPr>
    <p:cSldViewPr>
      <p:cViewPr>
        <p:scale>
          <a:sx n="90" d="100"/>
          <a:sy n="90" d="100"/>
        </p:scale>
        <p:origin x="-2048" y="-192"/>
      </p:cViewPr>
      <p:guideLst>
        <p:guide orient="horz" pos="2285"/>
        <p:guide pos="32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29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E93F53-B49A-804E-BC6A-F0ED6EA4BF3D}" type="datetimeFigureOut">
              <a:rPr lang="it-IT" smtClean="0"/>
              <a:t>17/06/16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Annalisa D'Angelo - The Baryon Spectroscopy program at Jlab</a:t>
            </a: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35857E-9874-8743-BDA0-1B245D94B24B}" type="slidenum">
              <a:rPr lang="it-IT" smtClean="0"/>
              <a:t>‹n.›</a:t>
            </a:fld>
            <a:endParaRPr lang="it-IT"/>
          </a:p>
        </p:txBody>
      </p:sp>
    </p:spTree>
    <p:extLst>
      <p:ext uri="{BB962C8B-B14F-4D97-AF65-F5344CB8AC3E}">
        <p14:creationId xmlns:p14="http://schemas.microsoft.com/office/powerpoint/2010/main" val="21956940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976313" y="685800"/>
            <a:ext cx="490537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r>
              <a:rPr lang="en-US" smtClean="0"/>
              <a:t>Annalisa D'Angelo - The Baryon Spectroscopy program at Jlab</a:t>
            </a: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3F845E0-32E9-9948-A60B-2F8D6AAAFCD0}" type="slidenum">
              <a:rPr lang="en-US"/>
              <a:pPr/>
              <a:t>‹n.›</a:t>
            </a:fld>
            <a:endParaRPr lang="en-US"/>
          </a:p>
        </p:txBody>
      </p:sp>
    </p:spTree>
    <p:extLst>
      <p:ext uri="{BB962C8B-B14F-4D97-AF65-F5344CB8AC3E}">
        <p14:creationId xmlns:p14="http://schemas.microsoft.com/office/powerpoint/2010/main" val="676281020"/>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66198" algn="l" rtl="0" fontAlgn="base">
      <a:spcBef>
        <a:spcPct val="30000"/>
      </a:spcBef>
      <a:spcAft>
        <a:spcPct val="0"/>
      </a:spcAft>
      <a:defRPr sz="1200" kern="1200">
        <a:solidFill>
          <a:schemeClr val="tx1"/>
        </a:solidFill>
        <a:latin typeface="Arial" charset="0"/>
        <a:ea typeface="ＭＳ Ｐゴシック" charset="0"/>
        <a:cs typeface="+mn-cs"/>
      </a:defRPr>
    </a:lvl2pPr>
    <a:lvl3pPr marL="932396" algn="l" rtl="0" fontAlgn="base">
      <a:spcBef>
        <a:spcPct val="30000"/>
      </a:spcBef>
      <a:spcAft>
        <a:spcPct val="0"/>
      </a:spcAft>
      <a:defRPr sz="1200" kern="1200">
        <a:solidFill>
          <a:schemeClr val="tx1"/>
        </a:solidFill>
        <a:latin typeface="Arial" charset="0"/>
        <a:ea typeface="ＭＳ Ｐゴシック" charset="0"/>
        <a:cs typeface="+mn-cs"/>
      </a:defRPr>
    </a:lvl3pPr>
    <a:lvl4pPr marL="1398593" algn="l" rtl="0" fontAlgn="base">
      <a:spcBef>
        <a:spcPct val="30000"/>
      </a:spcBef>
      <a:spcAft>
        <a:spcPct val="0"/>
      </a:spcAft>
      <a:defRPr sz="1200" kern="1200">
        <a:solidFill>
          <a:schemeClr val="tx1"/>
        </a:solidFill>
        <a:latin typeface="Arial" charset="0"/>
        <a:ea typeface="ＭＳ Ｐゴシック" charset="0"/>
        <a:cs typeface="+mn-cs"/>
      </a:defRPr>
    </a:lvl4pPr>
    <a:lvl5pPr marL="1864792" algn="l" rtl="0" fontAlgn="base">
      <a:spcBef>
        <a:spcPct val="30000"/>
      </a:spcBef>
      <a:spcAft>
        <a:spcPct val="0"/>
      </a:spcAft>
      <a:defRPr sz="1200" kern="1200">
        <a:solidFill>
          <a:schemeClr val="tx1"/>
        </a:solidFill>
        <a:latin typeface="Arial" charset="0"/>
        <a:ea typeface="ＭＳ Ｐゴシック" charset="0"/>
        <a:cs typeface="+mn-cs"/>
      </a:defRPr>
    </a:lvl5pPr>
    <a:lvl6pPr marL="2330990" algn="l" defTabSz="466198" rtl="0" eaLnBrk="1" latinLnBrk="0" hangingPunct="1">
      <a:defRPr sz="1200" kern="1200">
        <a:solidFill>
          <a:schemeClr val="tx1"/>
        </a:solidFill>
        <a:latin typeface="+mn-lt"/>
        <a:ea typeface="+mn-ea"/>
        <a:cs typeface="+mn-cs"/>
      </a:defRPr>
    </a:lvl6pPr>
    <a:lvl7pPr marL="2797188" algn="l" defTabSz="466198" rtl="0" eaLnBrk="1" latinLnBrk="0" hangingPunct="1">
      <a:defRPr sz="1200" kern="1200">
        <a:solidFill>
          <a:schemeClr val="tx1"/>
        </a:solidFill>
        <a:latin typeface="+mn-lt"/>
        <a:ea typeface="+mn-ea"/>
        <a:cs typeface="+mn-cs"/>
      </a:defRPr>
    </a:lvl7pPr>
    <a:lvl8pPr marL="3263386" algn="l" defTabSz="466198" rtl="0" eaLnBrk="1" latinLnBrk="0" hangingPunct="1">
      <a:defRPr sz="1200" kern="1200">
        <a:solidFill>
          <a:schemeClr val="tx1"/>
        </a:solidFill>
        <a:latin typeface="+mn-lt"/>
        <a:ea typeface="+mn-ea"/>
        <a:cs typeface="+mn-cs"/>
      </a:defRPr>
    </a:lvl8pPr>
    <a:lvl9pPr marL="3729583" algn="l" defTabSz="4661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800E6-C8EB-234F-AE70-937F9EF05710}" type="slidenum">
              <a:rPr lang="en-US"/>
              <a:pPr/>
              <a:t>1</a:t>
            </a:fld>
            <a:endParaRPr lang="en-US"/>
          </a:p>
        </p:txBody>
      </p:sp>
      <p:sp>
        <p:nvSpPr>
          <p:cNvPr id="4098" name="Rectangle 2"/>
          <p:cNvSpPr>
            <a:spLocks noGrp="1" noRot="1" noChangeAspect="1" noChangeArrowheads="1" noTextEdit="1"/>
          </p:cNvSpPr>
          <p:nvPr>
            <p:ph type="sldImg"/>
          </p:nvPr>
        </p:nvSpPr>
        <p:spPr>
          <a:xfrm>
            <a:off x="976313" y="685800"/>
            <a:ext cx="4905375" cy="3429000"/>
          </a:xfrm>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p:txBody>
          <a:bodyPr/>
          <a:lstStyle/>
          <a:p>
            <a:endParaRPr lang="it-IT"/>
          </a:p>
        </p:txBody>
      </p:sp>
      <p:sp>
        <p:nvSpPr>
          <p:cNvPr id="2" name="Segnaposto piè di pagina 1"/>
          <p:cNvSpPr>
            <a:spLocks noGrp="1"/>
          </p:cNvSpPr>
          <p:nvPr>
            <p:ph type="ftr" sz="quarter" idx="10"/>
          </p:nvPr>
        </p:nvSpPr>
        <p:spPr/>
        <p:txBody>
          <a:bodyPr/>
          <a:lstStyle/>
          <a:p>
            <a:r>
              <a:rPr lang="en-US" smtClean="0"/>
              <a:t>Annalisa D'Angelo - The Baryon Spectroscopy program at Jlab</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of the experimental tool we employ is the study of the N* spectrum as</a:t>
            </a:r>
            <a:r>
              <a:rPr lang="en-US" baseline="0" dirty="0" smtClean="0"/>
              <a:t> a</a:t>
            </a:r>
            <a:r>
              <a:rPr lang="en-US" dirty="0" smtClean="0"/>
              <a:t> reflection</a:t>
            </a:r>
            <a:r>
              <a:rPr lang="en-US" baseline="0" dirty="0" smtClean="0"/>
              <a:t> of</a:t>
            </a:r>
            <a:r>
              <a:rPr lang="en-US" dirty="0" smtClean="0"/>
              <a:t> the underlying</a:t>
            </a:r>
            <a:r>
              <a:rPr lang="en-US" baseline="0" dirty="0" smtClean="0"/>
              <a:t> degrees of freedom, some of which are shown by these cartoons representing constituent quarks in a bag, held together by gluon strings that my also get excited and generate hybrid baryons, quarks model with </a:t>
            </a:r>
            <a:r>
              <a:rPr lang="en-US" baseline="0" dirty="0" err="1" smtClean="0"/>
              <a:t>di</a:t>
            </a:r>
            <a:r>
              <a:rPr lang="en-US" baseline="0" dirty="0" smtClean="0"/>
              <a:t>-quark clustering, and states generated dynamically by meson-baryon interaction. These configuration result in variations of the excitation spectrum which we study with hadron or electromagnetic beams. The second line of research is to measure the strength  of resonance excitations versus the space-time resolution of the probe to see how the strength of the effective degrees of freedom change with the distance scale. Beyond these mostly experimental aspects, there has been significant progress in the theory sector , e.g. predictions from LQCD of the spectrum, the Dyson-Schwinger equations of QCD, holographic QCD, and others. </a:t>
            </a:r>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65146C-2381-E845-AEC8-0B41B4187267}"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8505" y="2253388"/>
            <a:ext cx="8825240" cy="1554390"/>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557011" y="4110994"/>
            <a:ext cx="7268229" cy="1852821"/>
          </a:xfrm>
          <a:prstGeom prst="rect">
            <a:avLst/>
          </a:prstGeom>
        </p:spPr>
        <p:txBody>
          <a:bodyPr/>
          <a:lstStyle>
            <a:lvl1pPr marL="0" indent="0" algn="ctr">
              <a:buNone/>
              <a:defRPr/>
            </a:lvl1pPr>
            <a:lvl2pPr marL="466198" indent="0" algn="ctr">
              <a:buNone/>
              <a:defRPr/>
            </a:lvl2pPr>
            <a:lvl3pPr marL="932396" indent="0" algn="ctr">
              <a:buNone/>
              <a:defRPr/>
            </a:lvl3pPr>
            <a:lvl4pPr marL="1398593" indent="0" algn="ctr">
              <a:buNone/>
              <a:defRPr/>
            </a:lvl4pPr>
            <a:lvl5pPr marL="1864792" indent="0" algn="ctr">
              <a:buNone/>
              <a:defRPr/>
            </a:lvl5pPr>
            <a:lvl6pPr marL="2330990" indent="0" algn="ctr">
              <a:buNone/>
              <a:defRPr/>
            </a:lvl6pPr>
            <a:lvl7pPr marL="2797188" indent="0" algn="ctr">
              <a:buNone/>
              <a:defRPr/>
            </a:lvl7pPr>
            <a:lvl8pPr marL="3263386" indent="0" algn="ctr">
              <a:buNone/>
              <a:defRPr/>
            </a:lvl8pPr>
            <a:lvl9pPr marL="3729583" indent="0" algn="ctr">
              <a:buNone/>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p:txBody>
          <a:bodyPr/>
          <a:lstStyle>
            <a:lvl1pPr>
              <a:defRPr/>
            </a:lvl1pPr>
          </a:lstStyle>
          <a:p>
            <a:fld id="{74184F22-47CE-E84F-AE27-D9117E68BE8E}" type="slidenum">
              <a:rPr lang="en-US"/>
              <a:pPr/>
              <a:t>‹n.›</a:t>
            </a:fld>
            <a:endParaRPr lang="en-US"/>
          </a:p>
        </p:txBody>
      </p:sp>
      <p:sp>
        <p:nvSpPr>
          <p:cNvPr id="8"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415040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778505" y="2095395"/>
            <a:ext cx="8825240" cy="4351972"/>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12"/>
          </p:nvPr>
        </p:nvSpPr>
        <p:spPr/>
        <p:txBody>
          <a:bodyPr/>
          <a:lstStyle>
            <a:lvl1pPr>
              <a:defRPr/>
            </a:lvl1pPr>
          </a:lstStyle>
          <a:p>
            <a:fld id="{B2E123A2-8C0A-B24D-ABFA-7CF5F3B53C08}" type="slidenum">
              <a:rPr lang="en-US"/>
              <a:pPr/>
              <a:t>‹n.›</a:t>
            </a:fld>
            <a:endParaRPr lang="en-US"/>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152367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9394" y="4661574"/>
            <a:ext cx="8825240" cy="1439487"/>
          </a:xfrm>
          <a:prstGeom prst="rect">
            <a:avLst/>
          </a:prstGeom>
        </p:spPr>
        <p:txBody>
          <a:bodyPr anchor="t"/>
          <a:lstStyle>
            <a:lvl1pPr algn="l">
              <a:defRPr sz="4100" b="1" cap="all"/>
            </a:lvl1pPr>
          </a:lstStyle>
          <a:p>
            <a:r>
              <a:rPr lang="it-IT" smtClean="0"/>
              <a:t>Fare clic per modificare stile</a:t>
            </a:r>
            <a:endParaRPr lang="it-IT"/>
          </a:p>
        </p:txBody>
      </p:sp>
      <p:sp>
        <p:nvSpPr>
          <p:cNvPr id="3" name="Segnaposto testo 2"/>
          <p:cNvSpPr>
            <a:spLocks noGrp="1"/>
          </p:cNvSpPr>
          <p:nvPr>
            <p:ph type="body" idx="1"/>
          </p:nvPr>
        </p:nvSpPr>
        <p:spPr>
          <a:xfrm>
            <a:off x="819394" y="3073672"/>
            <a:ext cx="8825240" cy="1587904"/>
          </a:xfrm>
          <a:prstGeom prst="rect">
            <a:avLst/>
          </a:prstGeom>
        </p:spPr>
        <p:txBody>
          <a:bodyPr anchor="b"/>
          <a:lstStyle>
            <a:lvl1pPr marL="0" indent="0">
              <a:buNone/>
              <a:defRPr sz="2100"/>
            </a:lvl1pPr>
            <a:lvl2pPr marL="466198" indent="0">
              <a:buNone/>
              <a:defRPr sz="1900"/>
            </a:lvl2pPr>
            <a:lvl3pPr marL="932396" indent="0">
              <a:buNone/>
              <a:defRPr sz="1700"/>
            </a:lvl3pPr>
            <a:lvl4pPr marL="1398593" indent="0">
              <a:buNone/>
              <a:defRPr sz="1400"/>
            </a:lvl4pPr>
            <a:lvl5pPr marL="1864792" indent="0">
              <a:buNone/>
              <a:defRPr sz="1400"/>
            </a:lvl5pPr>
            <a:lvl6pPr marL="2330990" indent="0">
              <a:buNone/>
              <a:defRPr sz="1400"/>
            </a:lvl6pPr>
            <a:lvl7pPr marL="2797188" indent="0">
              <a:buNone/>
              <a:defRPr sz="1400"/>
            </a:lvl7pPr>
            <a:lvl8pPr marL="3263386" indent="0">
              <a:buNone/>
              <a:defRPr sz="1400"/>
            </a:lvl8pPr>
            <a:lvl9pPr marL="3729583" indent="0">
              <a:buNone/>
              <a:defRPr sz="1400"/>
            </a:lvl9pPr>
          </a:lstStyle>
          <a:p>
            <a:pPr lvl="0"/>
            <a:r>
              <a:rPr lang="it-IT" smtClean="0"/>
              <a:t>Fare clic per modificare gli stili del testo dello schema</a:t>
            </a:r>
          </a:p>
        </p:txBody>
      </p:sp>
      <p:sp>
        <p:nvSpPr>
          <p:cNvPr id="6" name="Segnaposto numero diapositiva 5"/>
          <p:cNvSpPr>
            <a:spLocks noGrp="1"/>
          </p:cNvSpPr>
          <p:nvPr>
            <p:ph type="sldNum" sz="quarter" idx="12"/>
          </p:nvPr>
        </p:nvSpPr>
        <p:spPr/>
        <p:txBody>
          <a:bodyPr/>
          <a:lstStyle>
            <a:lvl1pPr>
              <a:defRPr/>
            </a:lvl1pPr>
          </a:lstStyle>
          <a:p>
            <a:fld id="{4DC2AE66-D61E-114C-BD1D-1D06A91F5DC7}" type="slidenum">
              <a:rPr lang="en-US"/>
              <a:pPr/>
              <a:t>‹n.›</a:t>
            </a:fld>
            <a:endParaRPr lang="en-US"/>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23785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778506" y="2095395"/>
            <a:ext cx="4334115" cy="4351972"/>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69630" y="2095395"/>
            <a:ext cx="4334115" cy="4351972"/>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2"/>
          </p:nvPr>
        </p:nvSpPr>
        <p:spPr/>
        <p:txBody>
          <a:bodyPr/>
          <a:lstStyle>
            <a:lvl1pPr>
              <a:defRPr/>
            </a:lvl1pPr>
          </a:lstStyle>
          <a:p>
            <a:fld id="{E52DC3F1-72C8-4647-8286-71C37469022E}" type="slidenum">
              <a:rPr lang="en-US"/>
              <a:pPr/>
              <a:t>‹n.›</a:t>
            </a:fld>
            <a:endParaRPr lang="en-US"/>
          </a:p>
        </p:txBody>
      </p:sp>
      <p:sp>
        <p:nvSpPr>
          <p:cNvPr id="9"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94159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8460" y="290451"/>
            <a:ext cx="9345333" cy="1209679"/>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18460" y="1623014"/>
            <a:ext cx="4587619" cy="676654"/>
          </a:xfrm>
          <a:prstGeom prst="rect">
            <a:avLst/>
          </a:prstGeom>
        </p:spPr>
        <p:txBody>
          <a:bodyPr anchor="b"/>
          <a:lstStyle>
            <a:lvl1pPr marL="0" indent="0">
              <a:buNone/>
              <a:defRPr sz="2400" b="1"/>
            </a:lvl1pPr>
            <a:lvl2pPr marL="466198" indent="0">
              <a:buNone/>
              <a:defRPr sz="2100" b="1"/>
            </a:lvl2pPr>
            <a:lvl3pPr marL="932396" indent="0">
              <a:buNone/>
              <a:defRPr sz="1900" b="1"/>
            </a:lvl3pPr>
            <a:lvl4pPr marL="1398593" indent="0">
              <a:buNone/>
              <a:defRPr sz="1700" b="1"/>
            </a:lvl4pPr>
            <a:lvl5pPr marL="1864792" indent="0">
              <a:buNone/>
              <a:defRPr sz="1700" b="1"/>
            </a:lvl5pPr>
            <a:lvl6pPr marL="2330990" indent="0">
              <a:buNone/>
              <a:defRPr sz="1700" b="1"/>
            </a:lvl6pPr>
            <a:lvl7pPr marL="2797188" indent="0">
              <a:buNone/>
              <a:defRPr sz="1700" b="1"/>
            </a:lvl7pPr>
            <a:lvl8pPr marL="3263386" indent="0">
              <a:buNone/>
              <a:defRPr sz="1700" b="1"/>
            </a:lvl8pPr>
            <a:lvl9pPr marL="3729583" indent="0">
              <a:buNone/>
              <a:defRPr sz="17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18460" y="2299668"/>
            <a:ext cx="4587619" cy="4179617"/>
          </a:xfrm>
          <a:prstGeom prst="rect">
            <a:avLst/>
          </a:prstGeo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274538" y="1623014"/>
            <a:ext cx="4589255" cy="676654"/>
          </a:xfrm>
          <a:prstGeom prst="rect">
            <a:avLst/>
          </a:prstGeom>
        </p:spPr>
        <p:txBody>
          <a:bodyPr anchor="b"/>
          <a:lstStyle>
            <a:lvl1pPr marL="0" indent="0">
              <a:buNone/>
              <a:defRPr sz="2400" b="1"/>
            </a:lvl1pPr>
            <a:lvl2pPr marL="466198" indent="0">
              <a:buNone/>
              <a:defRPr sz="2100" b="1"/>
            </a:lvl2pPr>
            <a:lvl3pPr marL="932396" indent="0">
              <a:buNone/>
              <a:defRPr sz="1900" b="1"/>
            </a:lvl3pPr>
            <a:lvl4pPr marL="1398593" indent="0">
              <a:buNone/>
              <a:defRPr sz="1700" b="1"/>
            </a:lvl4pPr>
            <a:lvl5pPr marL="1864792" indent="0">
              <a:buNone/>
              <a:defRPr sz="1700" b="1"/>
            </a:lvl5pPr>
            <a:lvl6pPr marL="2330990" indent="0">
              <a:buNone/>
              <a:defRPr sz="1700" b="1"/>
            </a:lvl6pPr>
            <a:lvl7pPr marL="2797188" indent="0">
              <a:buNone/>
              <a:defRPr sz="1700" b="1"/>
            </a:lvl7pPr>
            <a:lvl8pPr marL="3263386" indent="0">
              <a:buNone/>
              <a:defRPr sz="1700" b="1"/>
            </a:lvl8pPr>
            <a:lvl9pPr marL="3729583" indent="0">
              <a:buNone/>
              <a:defRPr sz="17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274538" y="2299668"/>
            <a:ext cx="4589255" cy="4179617"/>
          </a:xfrm>
          <a:prstGeom prst="rect">
            <a:avLst/>
          </a:prstGeom>
        </p:spPr>
        <p:txBody>
          <a:bodyPr/>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numero diapositiva 8"/>
          <p:cNvSpPr>
            <a:spLocks noGrp="1"/>
          </p:cNvSpPr>
          <p:nvPr>
            <p:ph type="sldNum" sz="quarter" idx="12"/>
          </p:nvPr>
        </p:nvSpPr>
        <p:spPr/>
        <p:txBody>
          <a:bodyPr/>
          <a:lstStyle>
            <a:lvl1pPr>
              <a:defRPr/>
            </a:lvl1pPr>
          </a:lstStyle>
          <a:p>
            <a:fld id="{F3D290C6-414F-AF4B-8A7F-56CEE257135F}" type="slidenum">
              <a:rPr lang="en-US"/>
              <a:pPr/>
              <a:t>‹n.›</a:t>
            </a:fld>
            <a:endParaRPr lang="en-US"/>
          </a:p>
        </p:txBody>
      </p:sp>
      <p:sp>
        <p:nvSpPr>
          <p:cNvPr id="10" name="Rectangle 5"/>
          <p:cNvSpPr>
            <a:spLocks noGrp="1" noChangeArrowheads="1"/>
          </p:cNvSpPr>
          <p:nvPr>
            <p:ph type="ftr" sz="quarter" idx="1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4119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38"/>
            <a:ext cx="8825240" cy="1209679"/>
          </a:xfrm>
          <a:prstGeom prst="rect">
            <a:avLst/>
          </a:prstGeom>
        </p:spPr>
        <p:txBody>
          <a:bodyPr/>
          <a:lstStyle/>
          <a:p>
            <a:r>
              <a:rPr lang="it-IT" smtClean="0"/>
              <a:t>Fare clic per modificare stile</a:t>
            </a:r>
            <a:endParaRPr lang="it-IT"/>
          </a:p>
        </p:txBody>
      </p:sp>
      <p:sp>
        <p:nvSpPr>
          <p:cNvPr id="5" name="Segnaposto numero diapositiva 4"/>
          <p:cNvSpPr>
            <a:spLocks noGrp="1"/>
          </p:cNvSpPr>
          <p:nvPr>
            <p:ph type="sldNum" sz="quarter" idx="12"/>
          </p:nvPr>
        </p:nvSpPr>
        <p:spPr/>
        <p:txBody>
          <a:bodyPr/>
          <a:lstStyle>
            <a:lvl1pPr>
              <a:defRPr/>
            </a:lvl1pPr>
          </a:lstStyle>
          <a:p>
            <a:fld id="{BBFA604B-4CD7-0A40-9B60-C2927277B8B9}" type="slidenum">
              <a:rPr lang="en-US"/>
              <a:pPr/>
              <a:t>‹n.›</a:t>
            </a:fld>
            <a:endParaRPr lang="en-US"/>
          </a:p>
        </p:txBody>
      </p:sp>
      <p:sp>
        <p:nvSpPr>
          <p:cNvPr id="6"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38934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lvl1pPr>
              <a:defRPr/>
            </a:lvl1pPr>
          </a:lstStyle>
          <a:p>
            <a:fld id="{87FEDEE0-F139-4643-B219-03D91C3D227A}" type="slidenum">
              <a:rPr lang="en-US"/>
              <a:pPr/>
              <a:t>‹n.›</a:t>
            </a:fld>
            <a:endParaRPr lang="en-US"/>
          </a:p>
        </p:txBody>
      </p:sp>
      <p:sp>
        <p:nvSpPr>
          <p:cNvPr id="5"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Tree>
    <p:extLst>
      <p:ext uri="{BB962C8B-B14F-4D97-AF65-F5344CB8AC3E}">
        <p14:creationId xmlns:p14="http://schemas.microsoft.com/office/powerpoint/2010/main" val="14892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png"/><Relationship Id="rId11"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tile tx="0" ty="0" sx="100000" sy="100000" flip="none" algn="tl"/>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ctr" defTabSz="888690">
              <a:defRPr sz="900">
                <a:solidFill>
                  <a:srgbClr val="800000"/>
                </a:solidFill>
              </a:defRPr>
            </a:lvl1p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sp>
        <p:nvSpPr>
          <p:cNvPr id="1030" name="Rectangle 6"/>
          <p:cNvSpPr>
            <a:spLocks noGrp="1" noChangeArrowheads="1"/>
          </p:cNvSpPr>
          <p:nvPr>
            <p:ph type="sldNum" sz="quarter" idx="4"/>
          </p:nvPr>
        </p:nvSpPr>
        <p:spPr bwMode="auto">
          <a:xfrm>
            <a:off x="8503493" y="6939012"/>
            <a:ext cx="504332" cy="29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90" tIns="44493" rIns="88990" bIns="44493" numCol="1" anchor="t" anchorCtr="0" compatLnSpc="1">
            <a:prstTxWarp prst="textNoShape">
              <a:avLst/>
            </a:prstTxWarp>
          </a:bodyPr>
          <a:lstStyle>
            <a:lvl1pPr algn="r" defTabSz="888690">
              <a:defRPr sz="1300">
                <a:solidFill>
                  <a:srgbClr val="800000"/>
                </a:solidFill>
                <a:latin typeface="+mn-lt"/>
              </a:defRPr>
            </a:lvl1pPr>
          </a:lstStyle>
          <a:p>
            <a:fld id="{D5EF5FDC-2BB6-0D43-901C-C2A2504697D9}" type="slidenum">
              <a:rPr lang="en-US" smtClean="0"/>
              <a:pPr/>
              <a:t>‹n.›</a:t>
            </a:fld>
            <a:endParaRPr lang="en-US" dirty="0"/>
          </a:p>
        </p:txBody>
      </p:sp>
      <p:pic>
        <p:nvPicPr>
          <p:cNvPr id="2" name="Immagine 1"/>
          <p:cNvPicPr>
            <a:picLocks noChangeAspect="1"/>
          </p:cNvPicPr>
          <p:nvPr userDrawn="1"/>
        </p:nvPicPr>
        <p:blipFill>
          <a:blip r:embed="rId10"/>
          <a:stretch>
            <a:fillRect/>
          </a:stretch>
        </p:blipFill>
        <p:spPr>
          <a:xfrm>
            <a:off x="9439598" y="6715323"/>
            <a:ext cx="942652" cy="503948"/>
          </a:xfrm>
          <a:prstGeom prst="rect">
            <a:avLst/>
          </a:prstGeom>
          <a:ln>
            <a:noFill/>
          </a:ln>
          <a:effectLst>
            <a:outerShdw blurRad="292100" dist="139700" dir="2700000" algn="tl" rotWithShape="0">
              <a:srgbClr val="333333">
                <a:alpha val="65000"/>
              </a:srgbClr>
            </a:outerShdw>
          </a:effectLst>
        </p:spPr>
      </p:pic>
      <p:pic>
        <p:nvPicPr>
          <p:cNvPr id="8" name="Picture 9" descr="JLab_logo.jpg"/>
          <p:cNvPicPr>
            <a:picLocks noChangeAspect="1"/>
          </p:cNvPicPr>
          <p:nvPr userDrawn="1"/>
        </p:nvPicPr>
        <p:blipFill>
          <a:blip r:embed="rId11"/>
          <a:stretch>
            <a:fillRect/>
          </a:stretch>
        </p:blipFill>
        <p:spPr>
          <a:xfrm>
            <a:off x="0" y="6784658"/>
            <a:ext cx="1499616" cy="468630"/>
          </a:xfrm>
          <a:prstGeom prst="rect">
            <a:avLst/>
          </a:prstGeom>
          <a:ln>
            <a:noFill/>
          </a:ln>
          <a:effectLst>
            <a:outerShdw blurRad="292100" dist="139700" dir="2700000" algn="tl" rotWithShape="0">
              <a:srgbClr val="333333">
                <a:alpha val="65000"/>
              </a:srgbClr>
            </a:outerShdw>
          </a:effectLst>
        </p:spPr>
      </p:pic>
      <p:cxnSp>
        <p:nvCxnSpPr>
          <p:cNvPr id="4" name="Connettore 1 3"/>
          <p:cNvCxnSpPr/>
          <p:nvPr userDrawn="1"/>
        </p:nvCxnSpPr>
        <p:spPr bwMode="auto">
          <a:xfrm>
            <a:off x="1590725" y="6939012"/>
            <a:ext cx="7704856" cy="0"/>
          </a:xfrm>
          <a:prstGeom prst="line">
            <a:avLst/>
          </a:prstGeom>
          <a:solidFill>
            <a:schemeClr val="accent1"/>
          </a:solidFill>
          <a:ln w="3810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itolo 1"/>
          <p:cNvSpPr txBox="1">
            <a:spLocks/>
          </p:cNvSpPr>
          <p:nvPr userDrawn="1"/>
        </p:nvSpPr>
        <p:spPr>
          <a:xfrm>
            <a:off x="870645" y="16968"/>
            <a:ext cx="8825240" cy="504056"/>
          </a:xfrm>
          <a:prstGeom prst="rect">
            <a:avLst/>
          </a:prstGeom>
        </p:spPr>
        <p:txBody>
          <a:bodyPr/>
          <a:lstStyle>
            <a:lvl1pPr algn="ctr" defTabSz="888690" rtl="0" fontAlgn="base">
              <a:spcBef>
                <a:spcPct val="0"/>
              </a:spcBef>
              <a:spcAft>
                <a:spcPct val="0"/>
              </a:spcAft>
              <a:defRPr sz="4300">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endParaRPr lang="it-IT" sz="4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888690" rtl="0" fontAlgn="base">
        <a:spcBef>
          <a:spcPct val="0"/>
        </a:spcBef>
        <a:spcAft>
          <a:spcPct val="0"/>
        </a:spcAft>
        <a:defRPr sz="4300">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p:titleStyle>
    <p:bodyStyle>
      <a:lvl1pPr marL="335081" indent="-335081" algn="l" defTabSz="888690" rtl="0" fontAlgn="base">
        <a:spcBef>
          <a:spcPct val="20000"/>
        </a:spcBef>
        <a:spcAft>
          <a:spcPct val="0"/>
        </a:spcAft>
        <a:buChar char="•"/>
        <a:defRPr sz="3200">
          <a:solidFill>
            <a:schemeClr val="tx1"/>
          </a:solidFill>
          <a:latin typeface="+mn-lt"/>
          <a:ea typeface="+mn-ea"/>
          <a:cs typeface="+mn-cs"/>
        </a:defRPr>
      </a:lvl1pPr>
      <a:lvl2pPr marL="721960" indent="-275186" algn="l" defTabSz="888690" rtl="0" fontAlgn="base">
        <a:spcBef>
          <a:spcPct val="20000"/>
        </a:spcBef>
        <a:spcAft>
          <a:spcPct val="0"/>
        </a:spcAft>
        <a:buChar char="–"/>
        <a:defRPr sz="2900">
          <a:solidFill>
            <a:schemeClr val="tx1"/>
          </a:solidFill>
          <a:latin typeface="+mn-lt"/>
          <a:ea typeface="+mn-ea"/>
        </a:defRPr>
      </a:lvl2pPr>
      <a:lvl3pPr marL="1112077" indent="-223386" algn="l" defTabSz="888690" rtl="0" fontAlgn="base">
        <a:spcBef>
          <a:spcPct val="20000"/>
        </a:spcBef>
        <a:spcAft>
          <a:spcPct val="0"/>
        </a:spcAft>
        <a:buChar char="•"/>
        <a:defRPr sz="2300">
          <a:solidFill>
            <a:schemeClr val="tx1"/>
          </a:solidFill>
          <a:latin typeface="+mn-lt"/>
          <a:ea typeface="+mn-ea"/>
        </a:defRPr>
      </a:lvl3pPr>
      <a:lvl4pPr marL="1555613" indent="-221769" algn="l" defTabSz="888690" rtl="0" fontAlgn="base">
        <a:spcBef>
          <a:spcPct val="20000"/>
        </a:spcBef>
        <a:spcAft>
          <a:spcPct val="0"/>
        </a:spcAft>
        <a:buChar char="–"/>
        <a:defRPr sz="2000">
          <a:solidFill>
            <a:schemeClr val="tx1"/>
          </a:solidFill>
          <a:latin typeface="+mn-lt"/>
          <a:ea typeface="+mn-ea"/>
        </a:defRPr>
      </a:lvl4pPr>
      <a:lvl5pPr marL="2000766" indent="-220149" algn="l" defTabSz="888690" rtl="0" fontAlgn="base">
        <a:spcBef>
          <a:spcPct val="20000"/>
        </a:spcBef>
        <a:spcAft>
          <a:spcPct val="0"/>
        </a:spcAft>
        <a:buChar char="»"/>
        <a:defRPr sz="2000">
          <a:solidFill>
            <a:schemeClr val="tx1"/>
          </a:solidFill>
          <a:latin typeface="+mn-lt"/>
          <a:ea typeface="+mn-ea"/>
        </a:defRPr>
      </a:lvl5pPr>
      <a:lvl6pPr marL="2466965" indent="-220149" algn="l" defTabSz="888690" rtl="0" fontAlgn="base">
        <a:spcBef>
          <a:spcPct val="20000"/>
        </a:spcBef>
        <a:spcAft>
          <a:spcPct val="0"/>
        </a:spcAft>
        <a:buChar char="»"/>
        <a:defRPr sz="2000">
          <a:solidFill>
            <a:schemeClr val="tx1"/>
          </a:solidFill>
          <a:latin typeface="+mn-lt"/>
          <a:ea typeface="+mn-ea"/>
        </a:defRPr>
      </a:lvl6pPr>
      <a:lvl7pPr marL="2933163" indent="-220149" algn="l" defTabSz="888690" rtl="0" fontAlgn="base">
        <a:spcBef>
          <a:spcPct val="20000"/>
        </a:spcBef>
        <a:spcAft>
          <a:spcPct val="0"/>
        </a:spcAft>
        <a:buChar char="»"/>
        <a:defRPr sz="2000">
          <a:solidFill>
            <a:schemeClr val="tx1"/>
          </a:solidFill>
          <a:latin typeface="+mn-lt"/>
          <a:ea typeface="+mn-ea"/>
        </a:defRPr>
      </a:lvl7pPr>
      <a:lvl8pPr marL="3399360" indent="-220149" algn="l" defTabSz="888690" rtl="0" fontAlgn="base">
        <a:spcBef>
          <a:spcPct val="20000"/>
        </a:spcBef>
        <a:spcAft>
          <a:spcPct val="0"/>
        </a:spcAft>
        <a:buChar char="»"/>
        <a:defRPr sz="2000">
          <a:solidFill>
            <a:schemeClr val="tx1"/>
          </a:solidFill>
          <a:latin typeface="+mn-lt"/>
          <a:ea typeface="+mn-ea"/>
        </a:defRPr>
      </a:lvl8pPr>
      <a:lvl9pPr marL="3865558" indent="-220149" algn="l" defTabSz="888690"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66198" rtl="0" eaLnBrk="1" latinLnBrk="0" hangingPunct="1">
        <a:defRPr sz="1900" kern="1200">
          <a:solidFill>
            <a:schemeClr val="tx1"/>
          </a:solidFill>
          <a:latin typeface="+mn-lt"/>
          <a:ea typeface="+mn-ea"/>
          <a:cs typeface="+mn-cs"/>
        </a:defRPr>
      </a:lvl1pPr>
      <a:lvl2pPr marL="466198" algn="l" defTabSz="466198" rtl="0" eaLnBrk="1" latinLnBrk="0" hangingPunct="1">
        <a:defRPr sz="1900" kern="1200">
          <a:solidFill>
            <a:schemeClr val="tx1"/>
          </a:solidFill>
          <a:latin typeface="+mn-lt"/>
          <a:ea typeface="+mn-ea"/>
          <a:cs typeface="+mn-cs"/>
        </a:defRPr>
      </a:lvl2pPr>
      <a:lvl3pPr marL="932396" algn="l" defTabSz="466198" rtl="0" eaLnBrk="1" latinLnBrk="0" hangingPunct="1">
        <a:defRPr sz="1900" kern="1200">
          <a:solidFill>
            <a:schemeClr val="tx1"/>
          </a:solidFill>
          <a:latin typeface="+mn-lt"/>
          <a:ea typeface="+mn-ea"/>
          <a:cs typeface="+mn-cs"/>
        </a:defRPr>
      </a:lvl3pPr>
      <a:lvl4pPr marL="1398593" algn="l" defTabSz="466198" rtl="0" eaLnBrk="1" latinLnBrk="0" hangingPunct="1">
        <a:defRPr sz="1900" kern="1200">
          <a:solidFill>
            <a:schemeClr val="tx1"/>
          </a:solidFill>
          <a:latin typeface="+mn-lt"/>
          <a:ea typeface="+mn-ea"/>
          <a:cs typeface="+mn-cs"/>
        </a:defRPr>
      </a:lvl4pPr>
      <a:lvl5pPr marL="1864792" algn="l" defTabSz="466198" rtl="0" eaLnBrk="1" latinLnBrk="0" hangingPunct="1">
        <a:defRPr sz="1900" kern="1200">
          <a:solidFill>
            <a:schemeClr val="tx1"/>
          </a:solidFill>
          <a:latin typeface="+mn-lt"/>
          <a:ea typeface="+mn-ea"/>
          <a:cs typeface="+mn-cs"/>
        </a:defRPr>
      </a:lvl5pPr>
      <a:lvl6pPr marL="2330990" algn="l" defTabSz="466198" rtl="0" eaLnBrk="1" latinLnBrk="0" hangingPunct="1">
        <a:defRPr sz="1900" kern="1200">
          <a:solidFill>
            <a:schemeClr val="tx1"/>
          </a:solidFill>
          <a:latin typeface="+mn-lt"/>
          <a:ea typeface="+mn-ea"/>
          <a:cs typeface="+mn-cs"/>
        </a:defRPr>
      </a:lvl6pPr>
      <a:lvl7pPr marL="2797188" algn="l" defTabSz="466198" rtl="0" eaLnBrk="1" latinLnBrk="0" hangingPunct="1">
        <a:defRPr sz="1900" kern="1200">
          <a:solidFill>
            <a:schemeClr val="tx1"/>
          </a:solidFill>
          <a:latin typeface="+mn-lt"/>
          <a:ea typeface="+mn-ea"/>
          <a:cs typeface="+mn-cs"/>
        </a:defRPr>
      </a:lvl7pPr>
      <a:lvl8pPr marL="3263386" algn="l" defTabSz="466198" rtl="0" eaLnBrk="1" latinLnBrk="0" hangingPunct="1">
        <a:defRPr sz="1900" kern="1200">
          <a:solidFill>
            <a:schemeClr val="tx1"/>
          </a:solidFill>
          <a:latin typeface="+mn-lt"/>
          <a:ea typeface="+mn-ea"/>
          <a:cs typeface="+mn-cs"/>
        </a:defRPr>
      </a:lvl8pPr>
      <a:lvl9pPr marL="3729583" algn="l" defTabSz="46619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69.gif"/><Relationship Id="rId4"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gif"/><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3.emf"/><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5.png"/><Relationship Id="rId5" Type="http://schemas.openxmlformats.org/officeDocument/2006/relationships/oleObject" Target="../embeddings/oleObject3.bin"/><Relationship Id="rId6" Type="http://schemas.openxmlformats.org/officeDocument/2006/relationships/image" Target="../media/image14.emf"/><Relationship Id="rId7" Type="http://schemas.openxmlformats.org/officeDocument/2006/relationships/image" Target="../media/image16.emf"/><Relationship Id="rId8"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294581" y="2402508"/>
            <a:ext cx="9940916" cy="384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8990" tIns="44493" rIns="88990" bIns="44493">
            <a:spAutoFit/>
          </a:bodyPr>
          <a:lstStyle>
            <a:lvl1pPr defTabSz="871538">
              <a:defRPr sz="2400">
                <a:solidFill>
                  <a:schemeClr val="tx1"/>
                </a:solidFill>
                <a:latin typeface="Arial" charset="0"/>
                <a:ea typeface="ＭＳ Ｐゴシック" charset="0"/>
                <a:cs typeface="ＭＳ Ｐゴシック" charset="0"/>
              </a:defRPr>
            </a:lvl1pPr>
            <a:lvl2pPr marL="438150" defTabSz="871538">
              <a:defRPr sz="2400">
                <a:solidFill>
                  <a:schemeClr val="tx1"/>
                </a:solidFill>
                <a:latin typeface="Arial" charset="0"/>
                <a:ea typeface="ＭＳ Ｐゴシック" charset="0"/>
              </a:defRPr>
            </a:lvl2pPr>
            <a:lvl3pPr marL="871538" defTabSz="871538">
              <a:defRPr sz="2400">
                <a:solidFill>
                  <a:schemeClr val="tx1"/>
                </a:solidFill>
                <a:latin typeface="Arial" charset="0"/>
                <a:ea typeface="ＭＳ Ｐゴシック" charset="0"/>
              </a:defRPr>
            </a:lvl3pPr>
            <a:lvl4pPr marL="1308100" defTabSz="871538">
              <a:defRPr sz="2400">
                <a:solidFill>
                  <a:schemeClr val="tx1"/>
                </a:solidFill>
                <a:latin typeface="Arial" charset="0"/>
                <a:ea typeface="ＭＳ Ｐゴシック" charset="0"/>
              </a:defRPr>
            </a:lvl4pPr>
            <a:lvl5pPr marL="1746250" defTabSz="871538">
              <a:defRPr sz="2400">
                <a:solidFill>
                  <a:schemeClr val="tx1"/>
                </a:solidFill>
                <a:latin typeface="Arial" charset="0"/>
                <a:ea typeface="ＭＳ Ｐゴシック" charset="0"/>
              </a:defRPr>
            </a:lvl5pPr>
            <a:lvl6pPr marL="2203450" defTabSz="871538" eaLnBrk="0" fontAlgn="base" hangingPunct="0">
              <a:spcBef>
                <a:spcPct val="0"/>
              </a:spcBef>
              <a:spcAft>
                <a:spcPct val="0"/>
              </a:spcAft>
              <a:defRPr sz="2400">
                <a:solidFill>
                  <a:schemeClr val="tx1"/>
                </a:solidFill>
                <a:latin typeface="Arial" charset="0"/>
                <a:ea typeface="ＭＳ Ｐゴシック" charset="0"/>
              </a:defRPr>
            </a:lvl6pPr>
            <a:lvl7pPr marL="2660650" defTabSz="871538" eaLnBrk="0" fontAlgn="base" hangingPunct="0">
              <a:spcBef>
                <a:spcPct val="0"/>
              </a:spcBef>
              <a:spcAft>
                <a:spcPct val="0"/>
              </a:spcAft>
              <a:defRPr sz="2400">
                <a:solidFill>
                  <a:schemeClr val="tx1"/>
                </a:solidFill>
                <a:latin typeface="Arial" charset="0"/>
                <a:ea typeface="ＭＳ Ｐゴシック" charset="0"/>
              </a:defRPr>
            </a:lvl7pPr>
            <a:lvl8pPr marL="3117850" defTabSz="871538" eaLnBrk="0" fontAlgn="base" hangingPunct="0">
              <a:spcBef>
                <a:spcPct val="0"/>
              </a:spcBef>
              <a:spcAft>
                <a:spcPct val="0"/>
              </a:spcAft>
              <a:defRPr sz="2400">
                <a:solidFill>
                  <a:schemeClr val="tx1"/>
                </a:solidFill>
                <a:latin typeface="Arial" charset="0"/>
                <a:ea typeface="ＭＳ Ｐゴシック" charset="0"/>
              </a:defRPr>
            </a:lvl8pPr>
            <a:lvl9pPr marL="3575050" defTabSz="871538"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300" b="1" dirty="0" smtClean="0">
                <a:ln w="18000">
                  <a:solidFill>
                    <a:srgbClr val="000000"/>
                  </a:solidFill>
                  <a:prstDash val="solid"/>
                  <a:miter lim="800000"/>
                </a:ln>
                <a:solidFill>
                  <a:srgbClr val="FFFFFF"/>
                </a:solidFill>
                <a:latin typeface="Arial"/>
                <a:cs typeface="Arial"/>
              </a:rPr>
              <a:t>  </a:t>
            </a:r>
          </a:p>
          <a:p>
            <a:pPr algn="ctr"/>
            <a:r>
              <a:rPr lang="en-US" sz="3600" dirty="0" smtClean="0"/>
              <a:t>A Search for Hybrid Baryons in Hall B with CLAS12</a:t>
            </a:r>
          </a:p>
          <a:p>
            <a:pPr algn="ctr"/>
            <a:endParaRPr lang="en-US" sz="3300" b="1" dirty="0" smtClean="0">
              <a:ln w="1905"/>
              <a:solidFill>
                <a:srgbClr val="000000"/>
              </a:solidFill>
              <a:effectLst>
                <a:innerShdw blurRad="69850" dist="43180" dir="5400000">
                  <a:srgbClr val="000000">
                    <a:alpha val="65000"/>
                  </a:srgbClr>
                </a:innerShdw>
              </a:effectLst>
              <a:latin typeface="Arial"/>
              <a:cs typeface="Arial"/>
            </a:endParaRPr>
          </a:p>
          <a:p>
            <a:pPr algn="ctr"/>
            <a:r>
              <a:rPr lang="en-US" sz="3300" b="1" dirty="0" smtClean="0">
                <a:ln w="1905"/>
                <a:solidFill>
                  <a:srgbClr val="000000"/>
                </a:solidFill>
                <a:effectLst>
                  <a:innerShdw blurRad="69850" dist="43180" dir="5400000">
                    <a:srgbClr val="000000">
                      <a:alpha val="65000"/>
                    </a:srgbClr>
                  </a:innerShdw>
                </a:effectLst>
                <a:latin typeface="Arial"/>
                <a:cs typeface="Arial"/>
              </a:rPr>
              <a:t>Annalisa D</a:t>
            </a:r>
            <a:r>
              <a:rPr lang="en-US" altLang="ja-JP" sz="3300" b="1" dirty="0" smtClean="0">
                <a:ln w="1905"/>
                <a:solidFill>
                  <a:srgbClr val="000000"/>
                </a:solidFill>
                <a:effectLst>
                  <a:innerShdw blurRad="69850" dist="43180" dir="5400000">
                    <a:srgbClr val="000000">
                      <a:alpha val="65000"/>
                    </a:srgbClr>
                  </a:innerShdw>
                </a:effectLst>
                <a:latin typeface="Arial"/>
                <a:cs typeface="Arial"/>
              </a:rPr>
              <a:t>’</a:t>
            </a:r>
            <a:r>
              <a:rPr lang="en-US" sz="3300" b="1" dirty="0" smtClean="0">
                <a:ln w="1905"/>
                <a:solidFill>
                  <a:srgbClr val="000000"/>
                </a:solidFill>
                <a:effectLst>
                  <a:innerShdw blurRad="69850" dist="43180" dir="5400000">
                    <a:srgbClr val="000000">
                      <a:alpha val="65000"/>
                    </a:srgbClr>
                  </a:innerShdw>
                </a:effectLst>
                <a:latin typeface="Arial"/>
                <a:cs typeface="Arial"/>
              </a:rPr>
              <a:t>ANGELO</a:t>
            </a:r>
          </a:p>
          <a:p>
            <a:endParaRPr lang="en-US" sz="3300" b="1" dirty="0">
              <a:ln w="1905"/>
              <a:solidFill>
                <a:srgbClr val="000000"/>
              </a:solidFill>
              <a:effectLst>
                <a:innerShdw blurRad="69850" dist="43180" dir="5400000">
                  <a:srgbClr val="000000">
                    <a:alpha val="65000"/>
                  </a:srgbClr>
                </a:innerShdw>
              </a:effectLst>
              <a:latin typeface="Arial"/>
              <a:cs typeface="Arial"/>
            </a:endParaRPr>
          </a:p>
          <a:p>
            <a:pPr algn="ctr"/>
            <a:r>
              <a:rPr lang="en-US" sz="2000" b="1" dirty="0">
                <a:ln w="1905"/>
                <a:solidFill>
                  <a:srgbClr val="000000"/>
                </a:solidFill>
                <a:effectLst>
                  <a:innerShdw blurRad="69850" dist="43180" dir="5400000">
                    <a:srgbClr val="000000">
                      <a:alpha val="65000"/>
                    </a:srgbClr>
                  </a:innerShdw>
                </a:effectLst>
                <a:latin typeface="Arial"/>
                <a:cs typeface="Arial"/>
              </a:rPr>
              <a:t>University of Rome </a:t>
            </a:r>
            <a:r>
              <a:rPr lang="en-US" altLang="ja-JP" sz="2000" b="1" dirty="0">
                <a:ln w="1905"/>
                <a:solidFill>
                  <a:srgbClr val="000000"/>
                </a:solidFill>
                <a:effectLst>
                  <a:innerShdw blurRad="69850" dist="43180" dir="5400000">
                    <a:srgbClr val="000000">
                      <a:alpha val="65000"/>
                    </a:srgbClr>
                  </a:innerShdw>
                </a:effectLst>
                <a:latin typeface="Arial"/>
                <a:cs typeface="Arial"/>
              </a:rPr>
              <a:t>“</a:t>
            </a:r>
            <a:r>
              <a:rPr lang="en-US" sz="2000" b="1" dirty="0">
                <a:ln w="1905"/>
                <a:solidFill>
                  <a:srgbClr val="000000"/>
                </a:solidFill>
                <a:effectLst>
                  <a:innerShdw blurRad="69850" dist="43180" dir="5400000">
                    <a:srgbClr val="000000">
                      <a:alpha val="65000"/>
                    </a:srgbClr>
                  </a:innerShdw>
                </a:effectLst>
                <a:latin typeface="Arial"/>
                <a:cs typeface="Arial"/>
              </a:rPr>
              <a:t>Tor </a:t>
            </a:r>
            <a:r>
              <a:rPr lang="en-US" sz="2000" b="1" dirty="0" err="1">
                <a:ln w="1905"/>
                <a:solidFill>
                  <a:srgbClr val="000000"/>
                </a:solidFill>
                <a:effectLst>
                  <a:innerShdw blurRad="69850" dist="43180" dir="5400000">
                    <a:srgbClr val="000000">
                      <a:alpha val="65000"/>
                    </a:srgbClr>
                  </a:innerShdw>
                </a:effectLst>
                <a:latin typeface="Arial"/>
                <a:cs typeface="Arial"/>
              </a:rPr>
              <a:t>Vergata</a:t>
            </a:r>
            <a:r>
              <a:rPr lang="en-US" altLang="ja-JP" sz="2000" b="1" dirty="0">
                <a:ln w="1905"/>
                <a:solidFill>
                  <a:srgbClr val="000000"/>
                </a:solidFill>
                <a:effectLst>
                  <a:innerShdw blurRad="69850" dist="43180" dir="5400000">
                    <a:srgbClr val="000000">
                      <a:alpha val="65000"/>
                    </a:srgbClr>
                  </a:innerShdw>
                </a:effectLst>
                <a:latin typeface="Arial"/>
                <a:cs typeface="Arial"/>
              </a:rPr>
              <a:t>”</a:t>
            </a:r>
            <a:r>
              <a:rPr lang="en-US" sz="2000" b="1" dirty="0">
                <a:ln w="1905"/>
                <a:solidFill>
                  <a:srgbClr val="000000"/>
                </a:solidFill>
                <a:effectLst>
                  <a:innerShdw blurRad="69850" dist="43180" dir="5400000">
                    <a:srgbClr val="000000">
                      <a:alpha val="65000"/>
                    </a:srgbClr>
                  </a:innerShdw>
                </a:effectLst>
                <a:latin typeface="Arial"/>
                <a:cs typeface="Arial"/>
              </a:rPr>
              <a:t> and INFN Rome Tor </a:t>
            </a:r>
            <a:r>
              <a:rPr lang="en-US" sz="2000" b="1" dirty="0" err="1">
                <a:ln w="1905"/>
                <a:solidFill>
                  <a:srgbClr val="000000"/>
                </a:solidFill>
                <a:effectLst>
                  <a:innerShdw blurRad="69850" dist="43180" dir="5400000">
                    <a:srgbClr val="000000">
                      <a:alpha val="65000"/>
                    </a:srgbClr>
                  </a:innerShdw>
                </a:effectLst>
                <a:latin typeface="Arial"/>
                <a:cs typeface="Arial"/>
              </a:rPr>
              <a:t>Vergata</a:t>
            </a:r>
            <a:endParaRPr lang="en-US" sz="2000" b="1" dirty="0">
              <a:ln w="1905"/>
              <a:solidFill>
                <a:srgbClr val="000000"/>
              </a:solidFill>
              <a:effectLst>
                <a:innerShdw blurRad="69850" dist="43180" dir="5400000">
                  <a:srgbClr val="000000">
                    <a:alpha val="65000"/>
                  </a:srgbClr>
                </a:innerShdw>
              </a:effectLst>
              <a:latin typeface="Arial"/>
              <a:cs typeface="Arial"/>
            </a:endParaRPr>
          </a:p>
          <a:p>
            <a:pPr algn="ctr"/>
            <a:endParaRPr lang="en-US" sz="2000" b="1" dirty="0" smtClean="0">
              <a:ln w="1905"/>
              <a:solidFill>
                <a:srgbClr val="000000"/>
              </a:solidFill>
              <a:effectLst>
                <a:innerShdw blurRad="69850" dist="43180" dir="5400000">
                  <a:srgbClr val="000000">
                    <a:alpha val="65000"/>
                  </a:srgbClr>
                </a:innerShdw>
              </a:effectLst>
              <a:latin typeface="Arial"/>
              <a:cs typeface="Arial"/>
            </a:endParaRPr>
          </a:p>
        </p:txBody>
      </p:sp>
      <p:sp>
        <p:nvSpPr>
          <p:cNvPr id="7" name="CasellaDiTesto 6"/>
          <p:cNvSpPr txBox="1"/>
          <p:nvPr/>
        </p:nvSpPr>
        <p:spPr>
          <a:xfrm>
            <a:off x="438597" y="386284"/>
            <a:ext cx="9433048" cy="2139047"/>
          </a:xfrm>
          <a:prstGeom prst="rect">
            <a:avLst/>
          </a:prstGeom>
          <a:solidFill>
            <a:srgbClr val="3465C8"/>
          </a:solidFill>
        </p:spPr>
        <p:txBody>
          <a:bodyPr wrap="square" rtlCol="0">
            <a:spAutoFit/>
          </a:bodyPr>
          <a:lstStyle/>
          <a:p>
            <a:pPr algn="ctr"/>
            <a:endParaRPr lang="it-IT"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endParaRPr>
          </a:p>
          <a:p>
            <a:pPr algn="ctr"/>
            <a:r>
              <a:rPr lang="it-IT"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CLAS </a:t>
            </a:r>
            <a:r>
              <a:rPr lang="it-IT"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Collaboration Meeting</a:t>
            </a:r>
          </a:p>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Thomas </a:t>
            </a: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Jefferson National Accelerator </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Facility     </a:t>
            </a:r>
          </a:p>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June 16-18 2016</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endParaRPr>
          </a:p>
          <a:p>
            <a:endParaRPr lang="it-IT" dirty="0">
              <a:solidFill>
                <a:srgbClr val="000090"/>
              </a:solidFill>
            </a:endParaRPr>
          </a:p>
        </p:txBody>
      </p:sp>
      <p:pic>
        <p:nvPicPr>
          <p:cNvPr id="10" name="Immagine 9" descr="Schermata 2016-06-15 alle 16.05.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81" y="3842668"/>
            <a:ext cx="2558973" cy="1509440"/>
          </a:xfrm>
          <a:prstGeom prst="rect">
            <a:avLst/>
          </a:prstGeom>
        </p:spPr>
      </p:pic>
      <p:sp>
        <p:nvSpPr>
          <p:cNvPr id="11" name="Segnaposto piè di pagina 10"/>
          <p:cNvSpPr>
            <a:spLocks noGrp="1"/>
          </p:cNvSpPr>
          <p:nvPr>
            <p:ph type="ftr" sz="quarter" idx="3"/>
          </p:nvPr>
        </p:nvSpPr>
        <p:spPr/>
        <p:txBody>
          <a:bodyPr/>
          <a:lstStyle/>
          <a:p>
            <a:r>
              <a:rPr lang="en-US" smtClean="0"/>
              <a:t>CLAS Collaboration Meeting- JLab  June 16-18                          Annalisa D’Angelo – A Search for hybrid Baryons  in Hall B with CLAS12</a:t>
            </a:r>
            <a:endParaRPr lang="en-US" dirty="0"/>
          </a:p>
        </p:txBody>
      </p:sp>
    </p:spTree>
    <p:extLst>
      <p:ext uri="{BB962C8B-B14F-4D97-AF65-F5344CB8AC3E}">
        <p14:creationId xmlns:p14="http://schemas.microsoft.com/office/powerpoint/2010/main" val="46787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fontScale="90000"/>
          </a:bodyPr>
          <a:lstStyle/>
          <a:p>
            <a:r>
              <a:rPr lang="en-US" sz="3600" b="1" smtClean="0">
                <a:solidFill>
                  <a:srgbClr val="000090"/>
                </a:solidFill>
                <a:latin typeface="+mn-lt"/>
                <a:cs typeface="Arial"/>
              </a:rPr>
              <a:t>Kinematical Coverage: inbending or outbending field?</a:t>
            </a:r>
            <a:endParaRPr lang="en-US" sz="3600" b="1">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4" name="Immagine 43"/>
          <p:cNvPicPr>
            <a:picLocks noChangeAspect="1"/>
          </p:cNvPicPr>
          <p:nvPr/>
        </p:nvPicPr>
        <p:blipFill rotWithShape="1">
          <a:blip r:embed="rId3">
            <a:extLst>
              <a:ext uri="{28A0092B-C50C-407E-A947-70E740481C1C}">
                <a14:useLocalDpi xmlns:a14="http://schemas.microsoft.com/office/drawing/2010/main" val="0"/>
              </a:ext>
            </a:extLst>
          </a:blip>
          <a:srcRect b="2255"/>
          <a:stretch/>
        </p:blipFill>
        <p:spPr>
          <a:xfrm>
            <a:off x="438597" y="3626644"/>
            <a:ext cx="3324656" cy="2952328"/>
          </a:xfrm>
          <a:prstGeom prst="rect">
            <a:avLst/>
          </a:prstGeom>
        </p:spPr>
      </p:pic>
      <p:pic>
        <p:nvPicPr>
          <p:cNvPr id="45" name="Immagine 44"/>
          <p:cNvPicPr>
            <a:picLocks noChangeAspect="1"/>
          </p:cNvPicPr>
          <p:nvPr/>
        </p:nvPicPr>
        <p:blipFill rotWithShape="1">
          <a:blip r:embed="rId4">
            <a:extLst>
              <a:ext uri="{28A0092B-C50C-407E-A947-70E740481C1C}">
                <a14:useLocalDpi xmlns:a14="http://schemas.microsoft.com/office/drawing/2010/main" val="0"/>
              </a:ext>
            </a:extLst>
          </a:blip>
          <a:srcRect r="9218"/>
          <a:stretch/>
        </p:blipFill>
        <p:spPr>
          <a:xfrm>
            <a:off x="4327029" y="818332"/>
            <a:ext cx="5616624" cy="2734160"/>
          </a:xfrm>
          <a:prstGeom prst="rect">
            <a:avLst/>
          </a:prstGeom>
        </p:spPr>
      </p:pic>
      <p:pic>
        <p:nvPicPr>
          <p:cNvPr id="42" name="Immagine 41"/>
          <p:cNvPicPr>
            <a:picLocks noChangeAspect="1"/>
          </p:cNvPicPr>
          <p:nvPr/>
        </p:nvPicPr>
        <p:blipFill rotWithShape="1">
          <a:blip r:embed="rId5">
            <a:extLst>
              <a:ext uri="{28A0092B-C50C-407E-A947-70E740481C1C}">
                <a14:useLocalDpi xmlns:a14="http://schemas.microsoft.com/office/drawing/2010/main" val="0"/>
              </a:ext>
            </a:extLst>
          </a:blip>
          <a:srcRect t="5854"/>
          <a:stretch/>
        </p:blipFill>
        <p:spPr>
          <a:xfrm>
            <a:off x="366589" y="890340"/>
            <a:ext cx="3400212" cy="2908265"/>
          </a:xfrm>
          <a:prstGeom prst="rect">
            <a:avLst/>
          </a:prstGeom>
        </p:spPr>
      </p:pic>
      <p:pic>
        <p:nvPicPr>
          <p:cNvPr id="48" name="Immagine 47"/>
          <p:cNvPicPr>
            <a:picLocks noChangeAspect="1"/>
          </p:cNvPicPr>
          <p:nvPr/>
        </p:nvPicPr>
        <p:blipFill rotWithShape="1">
          <a:blip r:embed="rId6">
            <a:extLst>
              <a:ext uri="{28A0092B-C50C-407E-A947-70E740481C1C}">
                <a14:useLocalDpi xmlns:a14="http://schemas.microsoft.com/office/drawing/2010/main" val="0"/>
              </a:ext>
            </a:extLst>
          </a:blip>
          <a:srcRect r="8674"/>
          <a:stretch/>
        </p:blipFill>
        <p:spPr>
          <a:xfrm>
            <a:off x="4327030" y="3842668"/>
            <a:ext cx="5544615" cy="2683030"/>
          </a:xfrm>
          <a:prstGeom prst="rect">
            <a:avLst/>
          </a:prstGeom>
        </p:spPr>
      </p:pic>
      <p:sp>
        <p:nvSpPr>
          <p:cNvPr id="4" name="CasellaDiTesto 3"/>
          <p:cNvSpPr txBox="1"/>
          <p:nvPr/>
        </p:nvSpPr>
        <p:spPr>
          <a:xfrm>
            <a:off x="6631285" y="1178372"/>
            <a:ext cx="1454244" cy="738664"/>
          </a:xfrm>
          <a:prstGeom prst="rect">
            <a:avLst/>
          </a:prstGeom>
          <a:noFill/>
        </p:spPr>
        <p:txBody>
          <a:bodyPr wrap="none" rtlCol="0">
            <a:spAutoFit/>
          </a:bodyPr>
          <a:lstStyle/>
          <a:p>
            <a:r>
              <a:rPr lang="it-IT" b="1" dirty="0" err="1" smtClean="0">
                <a:latin typeface="+mn-lt"/>
              </a:rPr>
              <a:t>Ee</a:t>
            </a:r>
            <a:r>
              <a:rPr lang="it-IT" b="1" dirty="0" smtClean="0">
                <a:latin typeface="+mn-lt"/>
              </a:rPr>
              <a:t> =11 </a:t>
            </a:r>
            <a:r>
              <a:rPr lang="it-IT" b="1" dirty="0" err="1" smtClean="0">
                <a:latin typeface="+mn-lt"/>
              </a:rPr>
              <a:t>GeV</a:t>
            </a:r>
            <a:endParaRPr lang="it-IT" b="1" dirty="0" smtClean="0">
              <a:latin typeface="+mn-lt"/>
            </a:endParaRPr>
          </a:p>
          <a:p>
            <a:r>
              <a:rPr lang="it-IT" b="1" dirty="0" smtClean="0">
                <a:solidFill>
                  <a:srgbClr val="800000"/>
                </a:solidFill>
                <a:latin typeface="+mn-lt"/>
              </a:rPr>
              <a:t>I = - 3375 A</a:t>
            </a:r>
            <a:endParaRPr lang="it-IT" b="1" dirty="0">
              <a:solidFill>
                <a:srgbClr val="800000"/>
              </a:solidFill>
              <a:latin typeface="+mn-lt"/>
            </a:endParaRPr>
          </a:p>
        </p:txBody>
      </p:sp>
      <p:sp>
        <p:nvSpPr>
          <p:cNvPr id="49" name="CasellaDiTesto 48"/>
          <p:cNvSpPr txBox="1"/>
          <p:nvPr/>
        </p:nvSpPr>
        <p:spPr>
          <a:xfrm>
            <a:off x="6775301" y="4418732"/>
            <a:ext cx="1479892" cy="738664"/>
          </a:xfrm>
          <a:prstGeom prst="rect">
            <a:avLst/>
          </a:prstGeom>
          <a:noFill/>
        </p:spPr>
        <p:txBody>
          <a:bodyPr wrap="none" rtlCol="0">
            <a:spAutoFit/>
          </a:bodyPr>
          <a:lstStyle/>
          <a:p>
            <a:r>
              <a:rPr lang="it-IT" b="1" dirty="0" err="1" smtClean="0">
                <a:latin typeface="+mn-lt"/>
              </a:rPr>
              <a:t>Ee</a:t>
            </a:r>
            <a:r>
              <a:rPr lang="it-IT" b="1" dirty="0" smtClean="0">
                <a:latin typeface="+mn-lt"/>
              </a:rPr>
              <a:t> =11 </a:t>
            </a:r>
            <a:r>
              <a:rPr lang="it-IT" b="1" dirty="0" err="1" smtClean="0">
                <a:latin typeface="+mn-lt"/>
              </a:rPr>
              <a:t>GeV</a:t>
            </a:r>
            <a:endParaRPr lang="it-IT" b="1" dirty="0" smtClean="0">
              <a:latin typeface="+mn-lt"/>
            </a:endParaRPr>
          </a:p>
          <a:p>
            <a:r>
              <a:rPr lang="it-IT" b="1" dirty="0" smtClean="0">
                <a:solidFill>
                  <a:srgbClr val="800000"/>
                </a:solidFill>
                <a:latin typeface="+mn-lt"/>
              </a:rPr>
              <a:t>I = + 3375 A</a:t>
            </a:r>
            <a:endParaRPr lang="it-IT" b="1" dirty="0">
              <a:solidFill>
                <a:srgbClr val="800000"/>
              </a:solidFill>
              <a:latin typeface="+mn-lt"/>
            </a:endParaRPr>
          </a:p>
        </p:txBody>
      </p:sp>
      <p:sp>
        <p:nvSpPr>
          <p:cNvPr id="50" name="CasellaDiTesto 49"/>
          <p:cNvSpPr txBox="1"/>
          <p:nvPr/>
        </p:nvSpPr>
        <p:spPr>
          <a:xfrm>
            <a:off x="1086669" y="1178372"/>
            <a:ext cx="1454244" cy="738664"/>
          </a:xfrm>
          <a:prstGeom prst="rect">
            <a:avLst/>
          </a:prstGeom>
          <a:noFill/>
        </p:spPr>
        <p:txBody>
          <a:bodyPr wrap="none" rtlCol="0">
            <a:spAutoFit/>
          </a:bodyPr>
          <a:lstStyle/>
          <a:p>
            <a:r>
              <a:rPr lang="it-IT" b="1" dirty="0" err="1" smtClean="0">
                <a:solidFill>
                  <a:schemeClr val="bg1"/>
                </a:solidFill>
                <a:latin typeface="+mn-lt"/>
              </a:rPr>
              <a:t>Ee</a:t>
            </a:r>
            <a:r>
              <a:rPr lang="it-IT" b="1" dirty="0" smtClean="0">
                <a:solidFill>
                  <a:schemeClr val="bg1"/>
                </a:solidFill>
                <a:latin typeface="+mn-lt"/>
              </a:rPr>
              <a:t> =11 </a:t>
            </a:r>
            <a:r>
              <a:rPr lang="it-IT" b="1" dirty="0" err="1" smtClean="0">
                <a:solidFill>
                  <a:schemeClr val="bg1"/>
                </a:solidFill>
                <a:latin typeface="+mn-lt"/>
              </a:rPr>
              <a:t>GeV</a:t>
            </a:r>
            <a:endParaRPr lang="it-IT" b="1" dirty="0" smtClean="0">
              <a:solidFill>
                <a:schemeClr val="bg1"/>
              </a:solidFill>
              <a:latin typeface="+mn-lt"/>
            </a:endParaRPr>
          </a:p>
          <a:p>
            <a:r>
              <a:rPr lang="it-IT" b="1" dirty="0" smtClean="0">
                <a:solidFill>
                  <a:schemeClr val="bg1"/>
                </a:solidFill>
                <a:latin typeface="+mn-lt"/>
              </a:rPr>
              <a:t>I = - 3375 A</a:t>
            </a:r>
            <a:endParaRPr lang="it-IT" b="1" dirty="0">
              <a:solidFill>
                <a:schemeClr val="bg1"/>
              </a:solidFill>
              <a:latin typeface="+mn-lt"/>
            </a:endParaRPr>
          </a:p>
        </p:txBody>
      </p:sp>
      <p:sp>
        <p:nvSpPr>
          <p:cNvPr id="5" name="Rettangolo 4"/>
          <p:cNvSpPr/>
          <p:nvPr/>
        </p:nvSpPr>
        <p:spPr>
          <a:xfrm>
            <a:off x="942653" y="4922788"/>
            <a:ext cx="1800200" cy="738664"/>
          </a:xfrm>
          <a:prstGeom prst="rect">
            <a:avLst/>
          </a:prstGeom>
        </p:spPr>
        <p:txBody>
          <a:bodyPr wrap="square">
            <a:spAutoFit/>
          </a:bodyPr>
          <a:lstStyle/>
          <a:p>
            <a:r>
              <a:rPr lang="it-IT" b="1" dirty="0" err="1">
                <a:latin typeface="+mn-lt"/>
              </a:rPr>
              <a:t>Ee</a:t>
            </a:r>
            <a:r>
              <a:rPr lang="it-IT" b="1" dirty="0">
                <a:latin typeface="+mn-lt"/>
              </a:rPr>
              <a:t> =11 </a:t>
            </a:r>
            <a:r>
              <a:rPr lang="it-IT" b="1" dirty="0" err="1">
                <a:latin typeface="+mn-lt"/>
              </a:rPr>
              <a:t>GeV</a:t>
            </a:r>
            <a:endParaRPr lang="it-IT" b="1" dirty="0">
              <a:latin typeface="+mn-lt"/>
            </a:endParaRPr>
          </a:p>
          <a:p>
            <a:r>
              <a:rPr lang="it-IT" b="1" dirty="0">
                <a:solidFill>
                  <a:srgbClr val="800000"/>
                </a:solidFill>
                <a:latin typeface="+mn-lt"/>
              </a:rPr>
              <a:t>I = + 3375 A</a:t>
            </a:r>
          </a:p>
        </p:txBody>
      </p:sp>
      <p:sp>
        <p:nvSpPr>
          <p:cNvPr id="52" name="Rectangle 7"/>
          <p:cNvSpPr/>
          <p:nvPr/>
        </p:nvSpPr>
        <p:spPr>
          <a:xfrm>
            <a:off x="1158677" y="746324"/>
            <a:ext cx="1730670" cy="400110"/>
          </a:xfrm>
          <a:prstGeom prst="rect">
            <a:avLst/>
          </a:prstGeom>
          <a:solidFill>
            <a:schemeClr val="bg1"/>
          </a:solidFill>
          <a:ln>
            <a:solidFill>
              <a:schemeClr val="tx1"/>
            </a:solidFill>
          </a:ln>
        </p:spPr>
        <p:txBody>
          <a:bodyPr wrap="square">
            <a:spAutoFit/>
          </a:bodyPr>
          <a:lstStyle/>
          <a:p>
            <a:pPr algn="ctr"/>
            <a:r>
              <a:rPr lang="en-US" sz="2000" b="1" dirty="0">
                <a:solidFill>
                  <a:srgbClr val="FF0000"/>
                </a:solidFill>
                <a:latin typeface="Calibri" pitchFamily="34" charset="0"/>
              </a:rPr>
              <a:t>Q</a:t>
            </a:r>
            <a:r>
              <a:rPr lang="en-US" sz="2000" b="1" baseline="30000" dirty="0">
                <a:solidFill>
                  <a:srgbClr val="FF0000"/>
                </a:solidFill>
                <a:latin typeface="Calibri" pitchFamily="34" charset="0"/>
              </a:rPr>
              <a:t>2</a:t>
            </a:r>
            <a:r>
              <a:rPr lang="en-US" sz="2000" b="1" dirty="0">
                <a:solidFill>
                  <a:srgbClr val="FF0000"/>
                </a:solidFill>
                <a:latin typeface="Calibri" pitchFamily="34" charset="0"/>
              </a:rPr>
              <a:t> </a:t>
            </a:r>
            <a:r>
              <a:rPr lang="en-US" sz="2000" b="1" dirty="0" err="1">
                <a:solidFill>
                  <a:srgbClr val="FF0000"/>
                </a:solidFill>
                <a:latin typeface="Calibri" pitchFamily="34" charset="0"/>
              </a:rPr>
              <a:t>vs</a:t>
            </a:r>
            <a:r>
              <a:rPr lang="en-US" sz="2000" b="1" dirty="0">
                <a:solidFill>
                  <a:srgbClr val="FF0000"/>
                </a:solidFill>
                <a:latin typeface="Calibri" pitchFamily="34" charset="0"/>
              </a:rPr>
              <a:t> W</a:t>
            </a:r>
            <a:endParaRPr lang="it-IT" sz="2000" b="1" dirty="0">
              <a:solidFill>
                <a:srgbClr val="FF0000"/>
              </a:solidFill>
            </a:endParaRPr>
          </a:p>
        </p:txBody>
      </p:sp>
      <p:grpSp>
        <p:nvGrpSpPr>
          <p:cNvPr id="34" name="Gruppo 33"/>
          <p:cNvGrpSpPr/>
          <p:nvPr/>
        </p:nvGrpSpPr>
        <p:grpSpPr>
          <a:xfrm>
            <a:off x="3966989" y="1466404"/>
            <a:ext cx="6186309" cy="2431722"/>
            <a:chOff x="3966989" y="1466404"/>
            <a:chExt cx="6186309" cy="2431722"/>
          </a:xfrm>
        </p:grpSpPr>
        <p:cxnSp>
          <p:nvCxnSpPr>
            <p:cNvPr id="21" name="Connettore 2 20"/>
            <p:cNvCxnSpPr/>
            <p:nvPr/>
          </p:nvCxnSpPr>
          <p:spPr bwMode="auto">
            <a:xfrm flipH="1">
              <a:off x="5335141" y="1466404"/>
              <a:ext cx="1224136" cy="1800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CasellaDiTesto 25"/>
            <p:cNvSpPr txBox="1"/>
            <p:nvPr/>
          </p:nvSpPr>
          <p:spPr>
            <a:xfrm>
              <a:off x="3966989" y="3482628"/>
              <a:ext cx="6186309" cy="415498"/>
            </a:xfrm>
            <a:prstGeom prst="rect">
              <a:avLst/>
            </a:prstGeom>
            <a:solidFill>
              <a:srgbClr val="3465C8"/>
            </a:solidFill>
          </p:spPr>
          <p:txBody>
            <a:bodyPr wrap="none" rtlCol="0">
              <a:spAutoFit/>
            </a:bodyPr>
            <a:lstStyle/>
            <a:p>
              <a:r>
                <a:rPr lang="en-US" dirty="0" smtClean="0">
                  <a:solidFill>
                    <a:srgbClr val="FFFFFF"/>
                  </a:solidFill>
                  <a:latin typeface="+mn-lt"/>
                </a:rPr>
                <a:t>1. Need for lower beam energies to cover Q</a:t>
              </a:r>
              <a:r>
                <a:rPr lang="en-US" baseline="30000" dirty="0" smtClean="0">
                  <a:solidFill>
                    <a:srgbClr val="FFFFFF"/>
                  </a:solidFill>
                  <a:latin typeface="+mn-lt"/>
                </a:rPr>
                <a:t>2</a:t>
              </a:r>
              <a:r>
                <a:rPr lang="en-US" dirty="0" smtClean="0">
                  <a:solidFill>
                    <a:srgbClr val="FFFFFF"/>
                  </a:solidFill>
                  <a:latin typeface="+mn-lt"/>
                </a:rPr>
                <a:t>&lt; 0.2 GeV</a:t>
              </a:r>
              <a:r>
                <a:rPr lang="en-US" baseline="30000" dirty="0" smtClean="0">
                  <a:solidFill>
                    <a:srgbClr val="FFFFFF"/>
                  </a:solidFill>
                  <a:latin typeface="+mn-lt"/>
                </a:rPr>
                <a:t>2</a:t>
              </a:r>
              <a:endParaRPr lang="en-US" dirty="0">
                <a:solidFill>
                  <a:srgbClr val="FFFFFF"/>
                </a:solidFill>
                <a:latin typeface="+mn-lt"/>
              </a:endParaRPr>
            </a:p>
          </p:txBody>
        </p:sp>
      </p:grpSp>
      <p:grpSp>
        <p:nvGrpSpPr>
          <p:cNvPr id="35" name="Gruppo 34"/>
          <p:cNvGrpSpPr/>
          <p:nvPr/>
        </p:nvGrpSpPr>
        <p:grpSpPr>
          <a:xfrm>
            <a:off x="4038997" y="5138812"/>
            <a:ext cx="5367857" cy="1711642"/>
            <a:chOff x="4038997" y="5138812"/>
            <a:chExt cx="5367857" cy="1711642"/>
          </a:xfrm>
        </p:grpSpPr>
        <p:cxnSp>
          <p:nvCxnSpPr>
            <p:cNvPr id="53" name="Connettore 2 52"/>
            <p:cNvCxnSpPr/>
            <p:nvPr/>
          </p:nvCxnSpPr>
          <p:spPr bwMode="auto">
            <a:xfrm>
              <a:off x="7351365" y="5138812"/>
              <a:ext cx="576064" cy="10081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CasellaDiTesto 53"/>
            <p:cNvSpPr txBox="1"/>
            <p:nvPr/>
          </p:nvSpPr>
          <p:spPr>
            <a:xfrm>
              <a:off x="4038997" y="6434956"/>
              <a:ext cx="5367857" cy="415498"/>
            </a:xfrm>
            <a:prstGeom prst="rect">
              <a:avLst/>
            </a:prstGeom>
            <a:solidFill>
              <a:srgbClr val="3465C8"/>
            </a:solidFill>
          </p:spPr>
          <p:txBody>
            <a:bodyPr wrap="none" rtlCol="0">
              <a:spAutoFit/>
            </a:bodyPr>
            <a:lstStyle/>
            <a:p>
              <a:r>
                <a:rPr lang="en-US" dirty="0" smtClean="0">
                  <a:solidFill>
                    <a:srgbClr val="FFFFFF"/>
                  </a:solidFill>
                  <a:latin typeface="+mn-lt"/>
                </a:rPr>
                <a:t>2. Need for </a:t>
              </a:r>
              <a:r>
                <a:rPr lang="en-US" dirty="0" err="1" smtClean="0">
                  <a:solidFill>
                    <a:srgbClr val="FFFFFF"/>
                  </a:solidFill>
                  <a:latin typeface="+mn-lt"/>
                </a:rPr>
                <a:t>outbending</a:t>
              </a:r>
              <a:r>
                <a:rPr lang="en-US" dirty="0" smtClean="0">
                  <a:solidFill>
                    <a:srgbClr val="FFFFFF"/>
                  </a:solidFill>
                  <a:latin typeface="+mn-lt"/>
                </a:rPr>
                <a:t> Torus field for electrons</a:t>
              </a:r>
              <a:endParaRPr lang="en-US" dirty="0">
                <a:solidFill>
                  <a:srgbClr val="FFFFFF"/>
                </a:solidFill>
                <a:latin typeface="+mn-lt"/>
              </a:endParaRPr>
            </a:p>
          </p:txBody>
        </p:sp>
      </p:grpSp>
    </p:spTree>
    <p:extLst>
      <p:ext uri="{BB962C8B-B14F-4D97-AF65-F5344CB8AC3E}">
        <p14:creationId xmlns:p14="http://schemas.microsoft.com/office/powerpoint/2010/main" val="40131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13" y="746324"/>
            <a:ext cx="2879409" cy="2808312"/>
          </a:xfrm>
          <a:prstGeom prst="rect">
            <a:avLst/>
          </a:prstGeom>
          <a:ln>
            <a:solidFill>
              <a:srgbClr val="000090"/>
            </a:solidFill>
          </a:ln>
        </p:spPr>
      </p:pic>
      <p:pic>
        <p:nvPicPr>
          <p:cNvPr id="27" name="Immagine 26"/>
          <p:cNvPicPr>
            <a:picLocks noChangeAspect="1"/>
          </p:cNvPicPr>
          <p:nvPr/>
        </p:nvPicPr>
        <p:blipFill rotWithShape="1">
          <a:blip r:embed="rId4">
            <a:extLst>
              <a:ext uri="{28A0092B-C50C-407E-A947-70E740481C1C}">
                <a14:useLocalDpi xmlns:a14="http://schemas.microsoft.com/office/drawing/2010/main" val="0"/>
              </a:ext>
            </a:extLst>
          </a:blip>
          <a:srcRect l="3089" r="8913"/>
          <a:stretch/>
        </p:blipFill>
        <p:spPr>
          <a:xfrm>
            <a:off x="3966989" y="3914676"/>
            <a:ext cx="4773431" cy="2573494"/>
          </a:xfrm>
          <a:prstGeom prst="rect">
            <a:avLst/>
          </a:prstGeom>
          <a:ln>
            <a:solidFill>
              <a:srgbClr val="000090"/>
            </a:solidFill>
          </a:ln>
        </p:spPr>
      </p:pic>
      <p:pic>
        <p:nvPicPr>
          <p:cNvPr id="24" name="Immagine 23"/>
          <p:cNvPicPr>
            <a:picLocks noChangeAspect="1"/>
          </p:cNvPicPr>
          <p:nvPr/>
        </p:nvPicPr>
        <p:blipFill rotWithShape="1">
          <a:blip r:embed="rId5">
            <a:extLst>
              <a:ext uri="{28A0092B-C50C-407E-A947-70E740481C1C}">
                <a14:useLocalDpi xmlns:a14="http://schemas.microsoft.com/office/drawing/2010/main" val="0"/>
              </a:ext>
            </a:extLst>
          </a:blip>
          <a:srcRect l="3204" r="8250"/>
          <a:stretch/>
        </p:blipFill>
        <p:spPr>
          <a:xfrm>
            <a:off x="3894981" y="890340"/>
            <a:ext cx="4906166" cy="2628721"/>
          </a:xfrm>
          <a:prstGeom prst="rect">
            <a:avLst/>
          </a:prstGeom>
          <a:ln>
            <a:solidFill>
              <a:srgbClr val="000090"/>
            </a:solidFill>
          </a:ln>
        </p:spPr>
      </p:pic>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Kinematical Coverage: full Q</a:t>
            </a:r>
            <a:r>
              <a:rPr lang="en-US" sz="3600" b="1" baseline="30000" dirty="0" smtClean="0">
                <a:solidFill>
                  <a:srgbClr val="000090"/>
                </a:solidFill>
                <a:latin typeface="+mn-lt"/>
                <a:cs typeface="Arial"/>
              </a:rPr>
              <a:t>2 </a:t>
            </a:r>
            <a:r>
              <a:rPr lang="en-US" sz="3600" b="1" dirty="0" smtClean="0">
                <a:solidFill>
                  <a:srgbClr val="000090"/>
                </a:solidFill>
                <a:latin typeface="+mn-lt"/>
                <a:cs typeface="Arial"/>
              </a:rPr>
              <a:t>range</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6415261" y="1322388"/>
            <a:ext cx="1518364" cy="738664"/>
          </a:xfrm>
          <a:prstGeom prst="rect">
            <a:avLst/>
          </a:prstGeom>
          <a:noFill/>
        </p:spPr>
        <p:txBody>
          <a:bodyPr wrap="none" rtlCol="0">
            <a:spAutoFit/>
          </a:bodyPr>
          <a:lstStyle/>
          <a:p>
            <a:r>
              <a:rPr lang="it-IT" b="1" dirty="0" err="1" smtClean="0">
                <a:latin typeface="+mn-lt"/>
              </a:rPr>
              <a:t>Ee</a:t>
            </a:r>
            <a:r>
              <a:rPr lang="it-IT" b="1" dirty="0" smtClean="0">
                <a:latin typeface="+mn-lt"/>
              </a:rPr>
              <a:t> =6.6 </a:t>
            </a:r>
            <a:r>
              <a:rPr lang="it-IT" b="1" dirty="0" err="1" smtClean="0">
                <a:latin typeface="+mn-lt"/>
              </a:rPr>
              <a:t>GeV</a:t>
            </a:r>
            <a:endParaRPr lang="it-IT" b="1" dirty="0" smtClean="0">
              <a:latin typeface="+mn-lt"/>
            </a:endParaRPr>
          </a:p>
          <a:p>
            <a:r>
              <a:rPr lang="it-IT" dirty="0" smtClean="0">
                <a:solidFill>
                  <a:srgbClr val="800000"/>
                </a:solidFill>
                <a:latin typeface="+mn-lt"/>
              </a:rPr>
              <a:t>I = - 3375 A</a:t>
            </a:r>
            <a:endParaRPr lang="it-IT" dirty="0">
              <a:solidFill>
                <a:srgbClr val="800000"/>
              </a:solidFill>
              <a:latin typeface="+mn-lt"/>
            </a:endParaRPr>
          </a:p>
        </p:txBody>
      </p:sp>
      <p:sp>
        <p:nvSpPr>
          <p:cNvPr id="49" name="CasellaDiTesto 48"/>
          <p:cNvSpPr txBox="1"/>
          <p:nvPr/>
        </p:nvSpPr>
        <p:spPr>
          <a:xfrm>
            <a:off x="6415261" y="4418732"/>
            <a:ext cx="1518364" cy="738664"/>
          </a:xfrm>
          <a:prstGeom prst="rect">
            <a:avLst/>
          </a:prstGeom>
          <a:noFill/>
        </p:spPr>
        <p:txBody>
          <a:bodyPr wrap="none" rtlCol="0">
            <a:spAutoFit/>
          </a:bodyPr>
          <a:lstStyle/>
          <a:p>
            <a:r>
              <a:rPr lang="it-IT" b="1" dirty="0" err="1" smtClean="0">
                <a:latin typeface="+mn-lt"/>
              </a:rPr>
              <a:t>Ee</a:t>
            </a:r>
            <a:r>
              <a:rPr lang="it-IT" b="1" dirty="0" smtClean="0">
                <a:latin typeface="+mn-lt"/>
              </a:rPr>
              <a:t> =8.8 </a:t>
            </a:r>
            <a:r>
              <a:rPr lang="it-IT" b="1" dirty="0" err="1" smtClean="0">
                <a:latin typeface="+mn-lt"/>
              </a:rPr>
              <a:t>GeV</a:t>
            </a:r>
            <a:endParaRPr lang="it-IT" b="1" dirty="0" smtClean="0">
              <a:latin typeface="+mn-lt"/>
            </a:endParaRPr>
          </a:p>
          <a:p>
            <a:r>
              <a:rPr lang="it-IT" dirty="0" smtClean="0">
                <a:solidFill>
                  <a:srgbClr val="800000"/>
                </a:solidFill>
                <a:latin typeface="+mn-lt"/>
              </a:rPr>
              <a:t>I = - 3375 A</a:t>
            </a:r>
            <a:endParaRPr lang="it-IT" dirty="0">
              <a:solidFill>
                <a:srgbClr val="800000"/>
              </a:solidFill>
              <a:latin typeface="+mn-lt"/>
            </a:endParaRPr>
          </a:p>
        </p:txBody>
      </p:sp>
      <p:grpSp>
        <p:nvGrpSpPr>
          <p:cNvPr id="14" name="Gruppo 13"/>
          <p:cNvGrpSpPr/>
          <p:nvPr/>
        </p:nvGrpSpPr>
        <p:grpSpPr>
          <a:xfrm>
            <a:off x="3966989" y="2834556"/>
            <a:ext cx="4752528" cy="1063570"/>
            <a:chOff x="3966989" y="2834556"/>
            <a:chExt cx="4752528" cy="1063570"/>
          </a:xfrm>
        </p:grpSpPr>
        <p:cxnSp>
          <p:nvCxnSpPr>
            <p:cNvPr id="21" name="Connettore 2 20"/>
            <p:cNvCxnSpPr/>
            <p:nvPr/>
          </p:nvCxnSpPr>
          <p:spPr bwMode="auto">
            <a:xfrm flipH="1">
              <a:off x="4327029" y="2834556"/>
              <a:ext cx="2376264" cy="432048"/>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CasellaDiTesto 25"/>
            <p:cNvSpPr txBox="1"/>
            <p:nvPr/>
          </p:nvSpPr>
          <p:spPr>
            <a:xfrm>
              <a:off x="3966989" y="3482628"/>
              <a:ext cx="4752528" cy="415498"/>
            </a:xfrm>
            <a:prstGeom prst="rect">
              <a:avLst/>
            </a:prstGeom>
            <a:solidFill>
              <a:srgbClr val="3465C8"/>
            </a:solidFill>
          </p:spPr>
          <p:txBody>
            <a:bodyPr wrap="square" rtlCol="0">
              <a:spAutoFit/>
            </a:bodyPr>
            <a:lstStyle/>
            <a:p>
              <a:r>
                <a:rPr lang="en-US" dirty="0" smtClean="0">
                  <a:solidFill>
                    <a:srgbClr val="FFFFFF"/>
                  </a:solidFill>
                  <a:latin typeface="+mn-lt"/>
                </a:rPr>
                <a:t>3. Q</a:t>
              </a:r>
              <a:r>
                <a:rPr lang="en-US" baseline="30000" dirty="0" smtClean="0">
                  <a:solidFill>
                    <a:srgbClr val="FFFFFF"/>
                  </a:solidFill>
                  <a:latin typeface="+mn-lt"/>
                </a:rPr>
                <a:t>2</a:t>
              </a:r>
              <a:r>
                <a:rPr lang="en-US" dirty="0" smtClean="0">
                  <a:solidFill>
                    <a:srgbClr val="FFFFFF"/>
                  </a:solidFill>
                  <a:latin typeface="+mn-lt"/>
                </a:rPr>
                <a:t> as low as 0.05 GeV</a:t>
              </a:r>
              <a:r>
                <a:rPr lang="en-US" baseline="30000" dirty="0" smtClean="0">
                  <a:solidFill>
                    <a:srgbClr val="FFFFFF"/>
                  </a:solidFill>
                  <a:latin typeface="+mn-lt"/>
                </a:rPr>
                <a:t>2 </a:t>
              </a:r>
              <a:r>
                <a:rPr lang="en-US" dirty="0" smtClean="0">
                  <a:solidFill>
                    <a:srgbClr val="FFFFFF"/>
                  </a:solidFill>
                  <a:latin typeface="+mn-lt"/>
                </a:rPr>
                <a:t>may be reached</a:t>
              </a:r>
              <a:endParaRPr lang="en-US" dirty="0">
                <a:solidFill>
                  <a:srgbClr val="FFFFFF"/>
                </a:solidFill>
                <a:latin typeface="+mn-lt"/>
              </a:endParaRPr>
            </a:p>
          </p:txBody>
        </p:sp>
      </p:grpSp>
      <p:pic>
        <p:nvPicPr>
          <p:cNvPr id="22" name="Immagin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21" y="3698652"/>
            <a:ext cx="2880320" cy="2809201"/>
          </a:xfrm>
          <a:prstGeom prst="rect">
            <a:avLst/>
          </a:prstGeom>
          <a:ln>
            <a:solidFill>
              <a:srgbClr val="000090"/>
            </a:solidFill>
          </a:ln>
        </p:spPr>
      </p:pic>
      <p:sp>
        <p:nvSpPr>
          <p:cNvPr id="3" name="Rettangolo 2"/>
          <p:cNvSpPr/>
          <p:nvPr/>
        </p:nvSpPr>
        <p:spPr bwMode="auto">
          <a:xfrm>
            <a:off x="1374701" y="746324"/>
            <a:ext cx="1080120"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5" name="Rettangolo 24"/>
          <p:cNvSpPr/>
          <p:nvPr/>
        </p:nvSpPr>
        <p:spPr bwMode="auto">
          <a:xfrm>
            <a:off x="1446709" y="3698652"/>
            <a:ext cx="1080120"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8" name="CasellaDiTesto 7"/>
          <p:cNvSpPr txBox="1"/>
          <p:nvPr/>
        </p:nvSpPr>
        <p:spPr>
          <a:xfrm>
            <a:off x="6847309" y="2618532"/>
            <a:ext cx="1800493" cy="415498"/>
          </a:xfrm>
          <a:prstGeom prst="rect">
            <a:avLst/>
          </a:prstGeom>
          <a:noFill/>
        </p:spPr>
        <p:txBody>
          <a:bodyPr wrap="none" rtlCol="0">
            <a:spAutoFit/>
          </a:bodyPr>
          <a:lstStyle/>
          <a:p>
            <a:r>
              <a:rPr lang="it-IT" b="1" dirty="0" smtClean="0">
                <a:solidFill>
                  <a:srgbClr val="000090"/>
                </a:solidFill>
                <a:latin typeface="+mn-lt"/>
              </a:rPr>
              <a:t>Q</a:t>
            </a:r>
            <a:r>
              <a:rPr lang="it-IT" b="1" baseline="30000" dirty="0" smtClean="0">
                <a:solidFill>
                  <a:srgbClr val="000090"/>
                </a:solidFill>
                <a:latin typeface="+mn-lt"/>
              </a:rPr>
              <a:t>2 </a:t>
            </a:r>
            <a:r>
              <a:rPr lang="it-IT" b="1" dirty="0" smtClean="0">
                <a:solidFill>
                  <a:srgbClr val="000090"/>
                </a:solidFill>
                <a:latin typeface="+mn-lt"/>
              </a:rPr>
              <a:t>≥ 0.05 GeV</a:t>
            </a:r>
            <a:r>
              <a:rPr lang="it-IT" b="1" baseline="30000" dirty="0" smtClean="0">
                <a:solidFill>
                  <a:srgbClr val="000090"/>
                </a:solidFill>
                <a:latin typeface="+mn-lt"/>
              </a:rPr>
              <a:t>2</a:t>
            </a:r>
            <a:endParaRPr lang="it-IT" b="1" dirty="0">
              <a:solidFill>
                <a:srgbClr val="000090"/>
              </a:solidFill>
              <a:latin typeface="+mn-lt"/>
            </a:endParaRPr>
          </a:p>
        </p:txBody>
      </p:sp>
      <p:sp>
        <p:nvSpPr>
          <p:cNvPr id="33" name="CasellaDiTesto 32"/>
          <p:cNvSpPr txBox="1"/>
          <p:nvPr/>
        </p:nvSpPr>
        <p:spPr>
          <a:xfrm>
            <a:off x="1230685" y="1538412"/>
            <a:ext cx="1518364" cy="738664"/>
          </a:xfrm>
          <a:prstGeom prst="rect">
            <a:avLst/>
          </a:prstGeom>
          <a:noFill/>
        </p:spPr>
        <p:txBody>
          <a:bodyPr wrap="none" rtlCol="0">
            <a:spAutoFit/>
          </a:bodyPr>
          <a:lstStyle/>
          <a:p>
            <a:r>
              <a:rPr lang="it-IT" b="1" dirty="0" err="1" smtClean="0">
                <a:solidFill>
                  <a:schemeClr val="bg1"/>
                </a:solidFill>
                <a:latin typeface="+mn-lt"/>
              </a:rPr>
              <a:t>Ee</a:t>
            </a:r>
            <a:r>
              <a:rPr lang="it-IT" b="1" dirty="0" smtClean="0">
                <a:solidFill>
                  <a:schemeClr val="bg1"/>
                </a:solidFill>
                <a:latin typeface="+mn-lt"/>
              </a:rPr>
              <a:t> =6.6 </a:t>
            </a:r>
            <a:r>
              <a:rPr lang="it-IT" b="1" dirty="0" err="1" smtClean="0">
                <a:solidFill>
                  <a:schemeClr val="bg1"/>
                </a:solidFill>
                <a:latin typeface="+mn-lt"/>
              </a:rPr>
              <a:t>GeV</a:t>
            </a:r>
            <a:endParaRPr lang="it-IT" b="1" dirty="0" smtClean="0">
              <a:solidFill>
                <a:schemeClr val="bg1"/>
              </a:solidFill>
              <a:latin typeface="+mn-lt"/>
            </a:endParaRPr>
          </a:p>
          <a:p>
            <a:r>
              <a:rPr lang="it-IT" dirty="0" smtClean="0">
                <a:solidFill>
                  <a:schemeClr val="bg1"/>
                </a:solidFill>
                <a:latin typeface="+mn-lt"/>
              </a:rPr>
              <a:t>I = - 3375 A</a:t>
            </a:r>
            <a:endParaRPr lang="it-IT" dirty="0">
              <a:solidFill>
                <a:schemeClr val="bg1"/>
              </a:solidFill>
              <a:latin typeface="+mn-lt"/>
            </a:endParaRPr>
          </a:p>
        </p:txBody>
      </p:sp>
      <p:sp>
        <p:nvSpPr>
          <p:cNvPr id="36" name="CasellaDiTesto 35"/>
          <p:cNvSpPr txBox="1"/>
          <p:nvPr/>
        </p:nvSpPr>
        <p:spPr>
          <a:xfrm>
            <a:off x="1230685" y="4418732"/>
            <a:ext cx="1518364" cy="738664"/>
          </a:xfrm>
          <a:prstGeom prst="rect">
            <a:avLst/>
          </a:prstGeom>
          <a:noFill/>
        </p:spPr>
        <p:txBody>
          <a:bodyPr wrap="none" rtlCol="0">
            <a:spAutoFit/>
          </a:bodyPr>
          <a:lstStyle/>
          <a:p>
            <a:r>
              <a:rPr lang="it-IT" b="1" dirty="0" err="1" smtClean="0">
                <a:solidFill>
                  <a:srgbClr val="FFFFFF"/>
                </a:solidFill>
                <a:latin typeface="+mn-lt"/>
              </a:rPr>
              <a:t>Ee</a:t>
            </a:r>
            <a:r>
              <a:rPr lang="it-IT" b="1" dirty="0" smtClean="0">
                <a:solidFill>
                  <a:srgbClr val="FFFFFF"/>
                </a:solidFill>
                <a:latin typeface="+mn-lt"/>
              </a:rPr>
              <a:t> =8.8 </a:t>
            </a:r>
            <a:r>
              <a:rPr lang="it-IT" b="1" dirty="0" err="1" smtClean="0">
                <a:solidFill>
                  <a:srgbClr val="FFFFFF"/>
                </a:solidFill>
                <a:latin typeface="+mn-lt"/>
              </a:rPr>
              <a:t>GeV</a:t>
            </a:r>
            <a:endParaRPr lang="it-IT" b="1" dirty="0" smtClean="0">
              <a:solidFill>
                <a:srgbClr val="FFFFFF"/>
              </a:solidFill>
              <a:latin typeface="+mn-lt"/>
            </a:endParaRPr>
          </a:p>
          <a:p>
            <a:r>
              <a:rPr lang="it-IT" dirty="0" smtClean="0">
                <a:solidFill>
                  <a:srgbClr val="FFFFFF"/>
                </a:solidFill>
                <a:latin typeface="+mn-lt"/>
              </a:rPr>
              <a:t>I = - 3375 A</a:t>
            </a:r>
            <a:endParaRPr lang="it-IT" dirty="0">
              <a:solidFill>
                <a:srgbClr val="FFFFFF"/>
              </a:solidFill>
              <a:latin typeface="+mn-lt"/>
            </a:endParaRPr>
          </a:p>
        </p:txBody>
      </p:sp>
      <p:grpSp>
        <p:nvGrpSpPr>
          <p:cNvPr id="15" name="Gruppo 14"/>
          <p:cNvGrpSpPr/>
          <p:nvPr/>
        </p:nvGrpSpPr>
        <p:grpSpPr>
          <a:xfrm>
            <a:off x="3750965" y="890340"/>
            <a:ext cx="5443180" cy="5960114"/>
            <a:chOff x="3750965" y="890340"/>
            <a:chExt cx="5443180" cy="5960114"/>
          </a:xfrm>
        </p:grpSpPr>
        <p:cxnSp>
          <p:nvCxnSpPr>
            <p:cNvPr id="53" name="Connettore 2 52"/>
            <p:cNvCxnSpPr/>
            <p:nvPr/>
          </p:nvCxnSpPr>
          <p:spPr bwMode="auto">
            <a:xfrm flipH="1" flipV="1">
              <a:off x="5047109" y="4418732"/>
              <a:ext cx="1224136" cy="144016"/>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CasellaDiTesto 53"/>
            <p:cNvSpPr txBox="1"/>
            <p:nvPr/>
          </p:nvSpPr>
          <p:spPr>
            <a:xfrm>
              <a:off x="3966989" y="6434956"/>
              <a:ext cx="5227156" cy="415498"/>
            </a:xfrm>
            <a:prstGeom prst="rect">
              <a:avLst/>
            </a:prstGeom>
            <a:solidFill>
              <a:srgbClr val="3465C8"/>
            </a:solidFill>
          </p:spPr>
          <p:txBody>
            <a:bodyPr wrap="none" rtlCol="0">
              <a:spAutoFit/>
            </a:bodyPr>
            <a:lstStyle/>
            <a:p>
              <a:r>
                <a:rPr lang="en-US" dirty="0" smtClean="0">
                  <a:solidFill>
                    <a:srgbClr val="FFFFFF"/>
                  </a:solidFill>
                  <a:latin typeface="+mn-lt"/>
                </a:rPr>
                <a:t>4. Complementary Q</a:t>
              </a:r>
              <a:r>
                <a:rPr lang="en-US" baseline="30000" dirty="0" smtClean="0">
                  <a:solidFill>
                    <a:srgbClr val="FFFFFF"/>
                  </a:solidFill>
                  <a:latin typeface="+mn-lt"/>
                </a:rPr>
                <a:t>2 </a:t>
              </a:r>
              <a:r>
                <a:rPr lang="en-US" dirty="0" smtClean="0">
                  <a:solidFill>
                    <a:srgbClr val="FFFFFF"/>
                  </a:solidFill>
                  <a:latin typeface="+mn-lt"/>
                </a:rPr>
                <a:t>ranges using different </a:t>
              </a:r>
              <a:r>
                <a:rPr lang="en-US" dirty="0" err="1" smtClean="0">
                  <a:solidFill>
                    <a:srgbClr val="FFFFFF"/>
                  </a:solidFill>
                  <a:latin typeface="+mn-lt"/>
                </a:rPr>
                <a:t>E</a:t>
              </a:r>
              <a:r>
                <a:rPr lang="en-US" baseline="-25000" dirty="0" err="1" smtClean="0">
                  <a:solidFill>
                    <a:srgbClr val="FFFFFF"/>
                  </a:solidFill>
                  <a:latin typeface="+mn-lt"/>
                </a:rPr>
                <a:t>e</a:t>
              </a:r>
              <a:r>
                <a:rPr lang="en-US" dirty="0" smtClean="0">
                  <a:solidFill>
                    <a:srgbClr val="FFFFFF"/>
                  </a:solidFill>
                  <a:latin typeface="+mn-lt"/>
                </a:rPr>
                <a:t>  </a:t>
              </a:r>
              <a:endParaRPr lang="en-US" dirty="0">
                <a:solidFill>
                  <a:srgbClr val="FFFFFF"/>
                </a:solidFill>
                <a:latin typeface="+mn-lt"/>
              </a:endParaRPr>
            </a:p>
          </p:txBody>
        </p:sp>
        <p:sp>
          <p:nvSpPr>
            <p:cNvPr id="13" name="Rettangolo 12"/>
            <p:cNvSpPr/>
            <p:nvPr/>
          </p:nvSpPr>
          <p:spPr bwMode="auto">
            <a:xfrm>
              <a:off x="3750965" y="890340"/>
              <a:ext cx="2304256" cy="5472608"/>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sp>
        <p:nvSpPr>
          <p:cNvPr id="52" name="Rectangle 7"/>
          <p:cNvSpPr/>
          <p:nvPr/>
        </p:nvSpPr>
        <p:spPr>
          <a:xfrm>
            <a:off x="1158677" y="746324"/>
            <a:ext cx="1730670" cy="400110"/>
          </a:xfrm>
          <a:prstGeom prst="rect">
            <a:avLst/>
          </a:prstGeom>
          <a:solidFill>
            <a:schemeClr val="bg1"/>
          </a:solidFill>
          <a:ln>
            <a:solidFill>
              <a:schemeClr val="tx1"/>
            </a:solidFill>
          </a:ln>
        </p:spPr>
        <p:txBody>
          <a:bodyPr wrap="square">
            <a:spAutoFit/>
          </a:bodyPr>
          <a:lstStyle/>
          <a:p>
            <a:pPr algn="ctr"/>
            <a:r>
              <a:rPr lang="en-US" sz="2000" b="1" dirty="0">
                <a:solidFill>
                  <a:srgbClr val="FF0000"/>
                </a:solidFill>
                <a:latin typeface="Calibri" pitchFamily="34" charset="0"/>
              </a:rPr>
              <a:t>Q</a:t>
            </a:r>
            <a:r>
              <a:rPr lang="en-US" sz="2000" b="1" baseline="30000" dirty="0">
                <a:solidFill>
                  <a:srgbClr val="FF0000"/>
                </a:solidFill>
                <a:latin typeface="Calibri" pitchFamily="34" charset="0"/>
              </a:rPr>
              <a:t>2</a:t>
            </a:r>
            <a:r>
              <a:rPr lang="en-US" sz="2000" b="1" dirty="0">
                <a:solidFill>
                  <a:srgbClr val="FF0000"/>
                </a:solidFill>
                <a:latin typeface="Calibri" pitchFamily="34" charset="0"/>
              </a:rPr>
              <a:t> </a:t>
            </a:r>
            <a:r>
              <a:rPr lang="en-US" sz="2000" b="1" dirty="0" err="1">
                <a:solidFill>
                  <a:srgbClr val="FF0000"/>
                </a:solidFill>
                <a:latin typeface="Calibri" pitchFamily="34" charset="0"/>
              </a:rPr>
              <a:t>vs</a:t>
            </a:r>
            <a:r>
              <a:rPr lang="en-US" sz="2000" b="1" dirty="0">
                <a:solidFill>
                  <a:srgbClr val="FF0000"/>
                </a:solidFill>
                <a:latin typeface="Calibri" pitchFamily="34" charset="0"/>
              </a:rPr>
              <a:t> W</a:t>
            </a:r>
            <a:endParaRPr lang="it-IT" sz="2000" b="1" dirty="0">
              <a:solidFill>
                <a:srgbClr val="FF0000"/>
              </a:solidFill>
            </a:endParaRPr>
          </a:p>
        </p:txBody>
      </p:sp>
    </p:spTree>
    <p:extLst>
      <p:ext uri="{BB962C8B-B14F-4D97-AF65-F5344CB8AC3E}">
        <p14:creationId xmlns:p14="http://schemas.microsoft.com/office/powerpoint/2010/main" val="155381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878666" y="2546524"/>
              <a:ext cx="7671331" cy="56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Simulation and FASTMC reconstruction</a:t>
              </a:r>
              <a:endParaRPr lang="en-GB" sz="3100" b="1" dirty="0">
                <a:solidFill>
                  <a:srgbClr val="FF0000"/>
                </a:solidFill>
                <a:latin typeface="Arial" charset="0"/>
                <a:cs typeface="Arial" charset="0"/>
              </a:endParaRPr>
            </a:p>
          </p:txBody>
        </p:sp>
      </p:grpSp>
      <p:sp>
        <p:nvSpPr>
          <p:cNvPr id="6" name="CasellaDiTesto 5"/>
          <p:cNvSpPr txBox="1"/>
          <p:nvPr/>
        </p:nvSpPr>
        <p:spPr>
          <a:xfrm>
            <a:off x="2310805" y="3554636"/>
            <a:ext cx="3312368" cy="1569660"/>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 p</a:t>
            </a:r>
          </a:p>
          <a:p>
            <a:pPr marL="457200" indent="-457200">
              <a:buAutoNum type="arabicPeriod"/>
            </a:pPr>
            <a:endParaRPr lang="en-US" sz="2400" b="1" dirty="0">
              <a:solidFill>
                <a:srgbClr val="800000"/>
              </a:solidFill>
              <a:latin typeface="Symbol" charset="2"/>
              <a:cs typeface="Symbol" charset="2"/>
            </a:endParaRPr>
          </a:p>
          <a:p>
            <a:pPr marL="457200" indent="-457200">
              <a:buFontTx/>
              <a:buAutoNum type="arabicPeriod"/>
            </a:pPr>
            <a:r>
              <a:rPr lang="en-US" sz="2400" b="1" dirty="0" smtClean="0">
                <a:solidFill>
                  <a:srgbClr val="800000"/>
                </a:solidFill>
                <a:latin typeface="+mn-lt"/>
                <a:cs typeface="Arial Black"/>
              </a:rPr>
              <a:t>e </a:t>
            </a:r>
            <a:r>
              <a:rPr lang="en-US" sz="2400" b="1" dirty="0">
                <a:solidFill>
                  <a:srgbClr val="800000"/>
                </a:solidFill>
                <a:latin typeface="+mn-lt"/>
                <a:cs typeface="Arial Black"/>
              </a:rPr>
              <a:t>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cxnSp>
        <p:nvCxnSpPr>
          <p:cNvPr id="8" name="Connettore 2 7"/>
          <p:cNvCxnSpPr/>
          <p:nvPr/>
        </p:nvCxnSpPr>
        <p:spPr bwMode="auto">
          <a:xfrm>
            <a:off x="3318917" y="384266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Connettore 2 8"/>
          <p:cNvCxnSpPr/>
          <p:nvPr/>
        </p:nvCxnSpPr>
        <p:spPr bwMode="auto">
          <a:xfrm>
            <a:off x="3318917" y="45627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751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54621" y="1106364"/>
            <a:ext cx="9577064" cy="5570755"/>
          </a:xfrm>
          <a:prstGeom prst="rect">
            <a:avLst/>
          </a:prstGeom>
        </p:spPr>
        <p:txBody>
          <a:bodyPr wrap="square">
            <a:spAutoFit/>
          </a:bodyPr>
          <a:lstStyle/>
          <a:p>
            <a:pPr marL="457200" indent="-457200">
              <a:buFont typeface="Arial"/>
              <a:buChar char="•"/>
            </a:pPr>
            <a:r>
              <a:rPr lang="en-US" sz="2400" dirty="0" smtClean="0">
                <a:latin typeface="Calibri" pitchFamily="34" charset="0"/>
              </a:rPr>
              <a:t>Develop realistic event generator</a:t>
            </a:r>
          </a:p>
          <a:p>
            <a:pPr marL="457200" indent="-457200">
              <a:buFont typeface="Arial"/>
              <a:buChar char="•"/>
            </a:pPr>
            <a:endParaRPr lang="en-US" sz="2400" dirty="0" smtClean="0">
              <a:latin typeface="Calibri" pitchFamily="34" charset="0"/>
            </a:endParaRPr>
          </a:p>
          <a:p>
            <a:pPr marL="457200" indent="-457200">
              <a:buFont typeface="Arial"/>
              <a:buChar char="•"/>
            </a:pPr>
            <a:endParaRPr lang="en-US" sz="2800" dirty="0">
              <a:latin typeface="Calibri" pitchFamily="34" charset="0"/>
            </a:endParaRPr>
          </a:p>
          <a:p>
            <a:pPr marL="457200" indent="-457200">
              <a:buFont typeface="Arial"/>
              <a:buChar char="•"/>
            </a:pPr>
            <a:endParaRPr lang="en-US" sz="2800" dirty="0" smtClean="0">
              <a:latin typeface="Calibri" pitchFamily="34" charset="0"/>
            </a:endParaRPr>
          </a:p>
          <a:p>
            <a:pPr marL="457200" indent="-457200">
              <a:buFont typeface="Arial"/>
              <a:buChar char="•"/>
            </a:pPr>
            <a:endParaRPr lang="en-US" sz="2800" dirty="0" smtClean="0">
              <a:latin typeface="Calibri" pitchFamily="34" charset="0"/>
            </a:endParaRPr>
          </a:p>
          <a:p>
            <a:pPr marL="457200" indent="-457200">
              <a:buFont typeface="Arial"/>
              <a:buChar char="•"/>
            </a:pPr>
            <a:endParaRPr lang="en-US" sz="2800" dirty="0">
              <a:latin typeface="Calibri" pitchFamily="34" charset="0"/>
            </a:endParaRPr>
          </a:p>
          <a:p>
            <a:endParaRPr lang="en-US" sz="2800" dirty="0">
              <a:latin typeface="Calibri" pitchFamily="34" charset="0"/>
            </a:endParaRPr>
          </a:p>
          <a:p>
            <a:endParaRPr lang="en-US" sz="2400" dirty="0" smtClean="0">
              <a:latin typeface="Calibri" pitchFamily="34" charset="0"/>
            </a:endParaRPr>
          </a:p>
          <a:p>
            <a:pPr marL="457200" indent="-457200">
              <a:buFont typeface="Arial"/>
              <a:buChar char="•"/>
            </a:pPr>
            <a:r>
              <a:rPr lang="en-US" sz="2400" dirty="0" smtClean="0">
                <a:latin typeface="Calibri" pitchFamily="34" charset="0"/>
              </a:rPr>
              <a:t>Simulation of </a:t>
            </a:r>
            <a:r>
              <a:rPr lang="en-US" sz="2400" i="1" dirty="0" smtClean="0">
                <a:latin typeface="Calibri" pitchFamily="34" charset="0"/>
              </a:rPr>
              <a:t>quasi-data </a:t>
            </a:r>
            <a:r>
              <a:rPr lang="en-US" sz="2400" dirty="0" smtClean="0">
                <a:latin typeface="Calibri" pitchFamily="34" charset="0"/>
              </a:rPr>
              <a:t>events including simplified experimental effects with FASTMC</a:t>
            </a:r>
            <a:endParaRPr lang="en-US" sz="2400" dirty="0">
              <a:latin typeface="Calibri" pitchFamily="34" charset="0"/>
            </a:endParaRPr>
          </a:p>
          <a:p>
            <a:pPr marL="457200" indent="-457200">
              <a:buFont typeface="Arial"/>
              <a:buChar char="•"/>
            </a:pPr>
            <a:r>
              <a:rPr lang="en-US" sz="2400" dirty="0" smtClean="0">
                <a:solidFill>
                  <a:srgbClr val="000090"/>
                </a:solidFill>
                <a:latin typeface="Calibri" pitchFamily="34" charset="0"/>
              </a:rPr>
              <a:t>Selection of trigger conditions: </a:t>
            </a:r>
          </a:p>
          <a:p>
            <a:r>
              <a:rPr lang="en-US" sz="2400" dirty="0" smtClean="0">
                <a:latin typeface="Calibri" pitchFamily="34" charset="0"/>
              </a:rPr>
              <a:t>	</a:t>
            </a:r>
            <a:r>
              <a:rPr lang="en-US" sz="2400" b="1" dirty="0" smtClean="0">
                <a:solidFill>
                  <a:srgbClr val="800000"/>
                </a:solidFill>
                <a:latin typeface="Calibri" pitchFamily="34" charset="0"/>
              </a:rPr>
              <a:t>scattered electron (FT or CLAS12)  + at least 2 hadrons in CLAS12</a:t>
            </a:r>
          </a:p>
          <a:p>
            <a:endParaRPr lang="en-US" sz="2400" dirty="0">
              <a:latin typeface="Calibri" pitchFamily="34" charset="0"/>
            </a:endParaRPr>
          </a:p>
          <a:p>
            <a:pPr marL="457200" indent="-457200">
              <a:buFont typeface="Arial"/>
              <a:buChar char="•"/>
            </a:pPr>
            <a:r>
              <a:rPr lang="en-US" sz="2400" dirty="0" smtClean="0">
                <a:latin typeface="Calibri" pitchFamily="34" charset="0"/>
              </a:rPr>
              <a:t>Events reconstruction to determine final resolutions and efficiencies</a:t>
            </a:r>
            <a:endParaRPr lang="en-US" sz="2400" dirty="0">
              <a:latin typeface="Calibri" pitchFamily="34" charset="0"/>
            </a:endParaRPr>
          </a:p>
        </p:txBody>
      </p:sp>
      <p:sp>
        <p:nvSpPr>
          <p:cNvPr id="2" name="Title 1"/>
          <p:cNvSpPr>
            <a:spLocks noGrp="1"/>
          </p:cNvSpPr>
          <p:nvPr>
            <p:ph type="title"/>
          </p:nvPr>
        </p:nvSpPr>
        <p:spPr>
          <a:xfrm>
            <a:off x="150565" y="1"/>
            <a:ext cx="10081120" cy="763102"/>
          </a:xfrm>
        </p:spPr>
        <p:txBody>
          <a:bodyPr>
            <a:normAutofit fontScale="90000"/>
          </a:bodyPr>
          <a:lstStyle/>
          <a:p>
            <a:r>
              <a:rPr lang="en-US" sz="3600" dirty="0">
                <a:solidFill>
                  <a:srgbClr val="000090"/>
                </a:solidFill>
                <a:latin typeface="Calibri" pitchFamily="34" charset="0"/>
              </a:rPr>
              <a:t>Simulation and </a:t>
            </a:r>
            <a:r>
              <a:rPr lang="en-US" sz="3600" b="1" dirty="0" smtClean="0">
                <a:solidFill>
                  <a:srgbClr val="000090"/>
                </a:solidFill>
                <a:latin typeface="Calibri" pitchFamily="34" charset="0"/>
              </a:rPr>
              <a:t>FASTMC</a:t>
            </a:r>
            <a:r>
              <a:rPr lang="en-US" sz="3600" dirty="0" smtClean="0">
                <a:solidFill>
                  <a:srgbClr val="000090"/>
                </a:solidFill>
                <a:latin typeface="Calibri" pitchFamily="34" charset="0"/>
              </a:rPr>
              <a:t> reconstruction of events </a:t>
            </a:r>
            <a:r>
              <a:rPr lang="en-US" sz="3600" dirty="0">
                <a:solidFill>
                  <a:srgbClr val="000090"/>
                </a:solidFill>
                <a:latin typeface="Calibri" pitchFamily="34" charset="0"/>
              </a:rPr>
              <a:t>in </a:t>
            </a:r>
            <a:r>
              <a:rPr lang="en-US" sz="3600" b="1" dirty="0" smtClean="0">
                <a:solidFill>
                  <a:srgbClr val="000090"/>
                </a:solidFill>
                <a:latin typeface="Calibri" pitchFamily="34" charset="0"/>
              </a:rPr>
              <a:t>CLAS12</a:t>
            </a:r>
            <a:endParaRPr lang="en-US" sz="3600" b="1" dirty="0">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02693" y="746324"/>
            <a:ext cx="2592288" cy="830997"/>
          </a:xfrm>
          <a:prstGeom prst="rect">
            <a:avLst/>
          </a:prstGeom>
          <a:noFill/>
        </p:spPr>
        <p:txBody>
          <a:bodyPr wrap="square" rtlCol="0">
            <a:spAutoFit/>
          </a:bodyPr>
          <a:lstStyle/>
          <a:p>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 p</a:t>
            </a:r>
          </a:p>
          <a:p>
            <a:endParaRPr lang="en-US" sz="2400" b="1" dirty="0">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610420"/>
            <a:ext cx="3147673" cy="415498"/>
          </a:xfrm>
          <a:prstGeom prst="rect">
            <a:avLst/>
          </a:prstGeom>
          <a:noFill/>
        </p:spPr>
        <p:txBody>
          <a:bodyPr wrap="none" rtlCol="0">
            <a:spAutoFit/>
          </a:bodyPr>
          <a:lstStyle/>
          <a:p>
            <a:r>
              <a:rPr lang="en-US" b="1" dirty="0" err="1" smtClean="0">
                <a:solidFill>
                  <a:srgbClr val="800000"/>
                </a:solidFill>
                <a:latin typeface="+mn-lt"/>
              </a:rPr>
              <a:t>JLab</a:t>
            </a:r>
            <a:r>
              <a:rPr lang="en-US" b="1" dirty="0" smtClean="0">
                <a:solidFill>
                  <a:srgbClr val="800000"/>
                </a:solidFill>
                <a:latin typeface="+mn-lt"/>
              </a:rPr>
              <a:t> - </a:t>
            </a:r>
            <a:r>
              <a:rPr lang="en-US" b="1" dirty="0" err="1" smtClean="0">
                <a:solidFill>
                  <a:srgbClr val="800000"/>
                </a:solidFill>
                <a:latin typeface="+mn-lt"/>
              </a:rPr>
              <a:t>Moskow</a:t>
            </a:r>
            <a:r>
              <a:rPr lang="en-US" b="1" dirty="0" smtClean="0">
                <a:solidFill>
                  <a:srgbClr val="800000"/>
                </a:solidFill>
                <a:latin typeface="+mn-lt"/>
              </a:rPr>
              <a:t> (JM) model</a:t>
            </a:r>
            <a:endParaRPr lang="en-US" b="1" dirty="0">
              <a:solidFill>
                <a:srgbClr val="800000"/>
              </a:solidFill>
              <a:latin typeface="+mn-lt"/>
            </a:endParaRPr>
          </a:p>
        </p:txBody>
      </p:sp>
      <p:sp>
        <p:nvSpPr>
          <p:cNvPr id="34" name="CasellaDiTesto 33"/>
          <p:cNvSpPr txBox="1"/>
          <p:nvPr/>
        </p:nvSpPr>
        <p:spPr>
          <a:xfrm>
            <a:off x="6017047" y="1538412"/>
            <a:ext cx="4375849" cy="738664"/>
          </a:xfrm>
          <a:prstGeom prst="rect">
            <a:avLst/>
          </a:prstGeom>
          <a:noFill/>
        </p:spPr>
        <p:txBody>
          <a:bodyPr wrap="none" rtlCol="0">
            <a:spAutoFit/>
          </a:bodyPr>
          <a:lstStyle/>
          <a:p>
            <a:r>
              <a:rPr lang="en-US" b="1" dirty="0" err="1" smtClean="0">
                <a:solidFill>
                  <a:srgbClr val="800000"/>
                </a:solidFill>
                <a:latin typeface="+mn-lt"/>
              </a:rPr>
              <a:t>Regge</a:t>
            </a:r>
            <a:r>
              <a:rPr lang="en-US" b="1" dirty="0" smtClean="0">
                <a:solidFill>
                  <a:srgbClr val="800000"/>
                </a:solidFill>
                <a:latin typeface="+mn-lt"/>
              </a:rPr>
              <a:t> + Resonance (RPR) Gent</a:t>
            </a:r>
            <a:r>
              <a:rPr lang="en-US" b="1" dirty="0" smtClean="0">
                <a:solidFill>
                  <a:srgbClr val="800000"/>
                </a:solidFill>
              </a:rPr>
              <a:t> </a:t>
            </a:r>
            <a:r>
              <a:rPr lang="en-US" b="1" dirty="0" smtClean="0">
                <a:solidFill>
                  <a:srgbClr val="800000"/>
                </a:solidFill>
                <a:latin typeface="+mn-lt"/>
              </a:rPr>
              <a:t>model</a:t>
            </a:r>
          </a:p>
          <a:p>
            <a:endParaRPr lang="en-US" b="1" dirty="0">
              <a:solidFill>
                <a:srgbClr val="800000"/>
              </a:solidFill>
              <a:latin typeface="+mn-lt"/>
            </a:endParaRPr>
          </a:p>
        </p:txBody>
      </p:sp>
      <p:grpSp>
        <p:nvGrpSpPr>
          <p:cNvPr id="16" name="Gruppo 15"/>
          <p:cNvGrpSpPr/>
          <p:nvPr/>
        </p:nvGrpSpPr>
        <p:grpSpPr>
          <a:xfrm>
            <a:off x="0" y="2258492"/>
            <a:ext cx="5472718" cy="1665838"/>
            <a:chOff x="150565" y="2114476"/>
            <a:chExt cx="5472718" cy="1665838"/>
          </a:xfrm>
        </p:grpSpPr>
        <p:pic>
          <p:nvPicPr>
            <p:cNvPr id="12" name="Immagine 11" descr="Schermata 2016-06-16 alle 16.0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89" y="2114476"/>
              <a:ext cx="3456494" cy="1656184"/>
            </a:xfrm>
            <a:prstGeom prst="rect">
              <a:avLst/>
            </a:prstGeom>
            <a:ln>
              <a:solidFill>
                <a:srgbClr val="800000"/>
              </a:solidFill>
            </a:ln>
          </p:spPr>
        </p:pic>
        <p:pic>
          <p:nvPicPr>
            <p:cNvPr id="11" name="Immagine 10" descr="Schermata 2016-06-16 alle 16.02.5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5" y="2114476"/>
              <a:ext cx="2304256" cy="1665838"/>
            </a:xfrm>
            <a:prstGeom prst="rect">
              <a:avLst/>
            </a:prstGeom>
            <a:ln>
              <a:solidFill>
                <a:srgbClr val="800000"/>
              </a:solidFill>
            </a:ln>
          </p:spPr>
        </p:pic>
      </p:grpSp>
      <p:pic>
        <p:nvPicPr>
          <p:cNvPr id="17" name="Immagine 16" descr="Schermata 2016-06-16 alle 16.19.4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263" y="2186484"/>
            <a:ext cx="2377896" cy="1891596"/>
          </a:xfrm>
          <a:prstGeom prst="rect">
            <a:avLst/>
          </a:prstGeom>
          <a:ln>
            <a:solidFill>
              <a:srgbClr val="800000"/>
            </a:solidFill>
          </a:ln>
        </p:spPr>
      </p:pic>
      <p:pic>
        <p:nvPicPr>
          <p:cNvPr id="19" name="Immagine 18" descr="Schermata 2016-06-16 alle 16.19.2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9015" y="2186484"/>
            <a:ext cx="2376264" cy="1897901"/>
          </a:xfrm>
          <a:prstGeom prst="rect">
            <a:avLst/>
          </a:prstGeom>
          <a:ln>
            <a:solidFill>
              <a:srgbClr val="800000"/>
            </a:solidFill>
          </a:ln>
        </p:spPr>
      </p:pic>
      <p:sp>
        <p:nvSpPr>
          <p:cNvPr id="40" name="Rettangolo 39"/>
          <p:cNvSpPr/>
          <p:nvPr/>
        </p:nvSpPr>
        <p:spPr>
          <a:xfrm>
            <a:off x="6593111" y="1826444"/>
            <a:ext cx="3816424" cy="369332"/>
          </a:xfrm>
          <a:prstGeom prst="rect">
            <a:avLst/>
          </a:prstGeom>
          <a:noFill/>
          <a:ln>
            <a:noFill/>
          </a:ln>
        </p:spPr>
        <p:txBody>
          <a:bodyPr wrap="square">
            <a:spAutoFit/>
          </a:bodyPr>
          <a:lstStyle/>
          <a:p>
            <a:r>
              <a:rPr lang="it-IT" sz="1800" dirty="0">
                <a:latin typeface="+mn-lt"/>
              </a:rPr>
              <a:t>http://</a:t>
            </a:r>
            <a:r>
              <a:rPr lang="it-IT" sz="1800" dirty="0" err="1">
                <a:latin typeface="+mn-lt"/>
              </a:rPr>
              <a:t>rprmodel.ugent.be</a:t>
            </a:r>
            <a:r>
              <a:rPr lang="it-IT" sz="1800" dirty="0">
                <a:latin typeface="+mn-lt"/>
              </a:rPr>
              <a:t>/</a:t>
            </a:r>
            <a:r>
              <a:rPr lang="it-IT" sz="1800" dirty="0" err="1">
                <a:latin typeface="+mn-lt"/>
              </a:rPr>
              <a:t>calc</a:t>
            </a:r>
            <a:r>
              <a:rPr lang="it-IT" sz="1800" dirty="0">
                <a:latin typeface="+mn-lt"/>
              </a:rPr>
              <a:t>/</a:t>
            </a:r>
          </a:p>
        </p:txBody>
      </p:sp>
    </p:spTree>
    <p:extLst>
      <p:ext uri="{BB962C8B-B14F-4D97-AF65-F5344CB8AC3E}">
        <p14:creationId xmlns:p14="http://schemas.microsoft.com/office/powerpoint/2010/main" val="16692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descr="Schermata 2016-06-16 alle 16.4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5" y="5354836"/>
            <a:ext cx="9439597" cy="1404532"/>
          </a:xfrm>
          <a:prstGeom prst="rect">
            <a:avLst/>
          </a:prstGeom>
          <a:ln>
            <a:solidFill>
              <a:srgbClr val="000090"/>
            </a:solidFill>
          </a:ln>
          <a:effectLst>
            <a:outerShdw blurRad="292100" dist="139700" dir="2700000" algn="tl" rotWithShape="0">
              <a:srgbClr val="333333">
                <a:alpha val="65000"/>
              </a:srgbClr>
            </a:outerShdw>
          </a:effectLst>
        </p:spPr>
      </p:pic>
      <p:grpSp>
        <p:nvGrpSpPr>
          <p:cNvPr id="23" name="Gruppo 22"/>
          <p:cNvGrpSpPr/>
          <p:nvPr/>
        </p:nvGrpSpPr>
        <p:grpSpPr>
          <a:xfrm>
            <a:off x="5335141" y="890340"/>
            <a:ext cx="4824536" cy="4346210"/>
            <a:chOff x="5335141" y="890340"/>
            <a:chExt cx="4824536" cy="4346210"/>
          </a:xfrm>
        </p:grpSpPr>
        <p:pic>
          <p:nvPicPr>
            <p:cNvPr id="3" name="Immagine 2" descr="Schermata 2016-06-16 alle 16.31.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141" y="890340"/>
              <a:ext cx="4808842" cy="1579235"/>
            </a:xfrm>
            <a:prstGeom prst="rect">
              <a:avLst/>
            </a:prstGeom>
            <a:ln>
              <a:noFill/>
            </a:ln>
            <a:effectLst>
              <a:outerShdw blurRad="292100" dist="139700" dir="2700000" algn="tl" rotWithShape="0">
                <a:srgbClr val="333333">
                  <a:alpha val="65000"/>
                </a:srgbClr>
              </a:outerShdw>
            </a:effectLst>
          </p:spPr>
        </p:pic>
        <p:pic>
          <p:nvPicPr>
            <p:cNvPr id="14" name="Immagine 13" descr="Schermata 2016-06-16 alle 16.37.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141" y="2474515"/>
              <a:ext cx="4824536" cy="2762035"/>
            </a:xfrm>
            <a:prstGeom prst="rect">
              <a:avLst/>
            </a:prstGeom>
            <a:ln>
              <a:noFill/>
            </a:ln>
            <a:effectLst>
              <a:outerShdw blurRad="292100" dist="139700" dir="2700000" algn="tl" rotWithShape="0">
                <a:srgbClr val="333333">
                  <a:alpha val="65000"/>
                </a:srgbClr>
              </a:outerShdw>
            </a:effectLst>
          </p:spPr>
        </p:pic>
      </p:grpSp>
      <p:sp>
        <p:nvSpPr>
          <p:cNvPr id="2" name="Title 1"/>
          <p:cNvSpPr>
            <a:spLocks noGrp="1"/>
          </p:cNvSpPr>
          <p:nvPr>
            <p:ph type="title"/>
          </p:nvPr>
        </p:nvSpPr>
        <p:spPr>
          <a:xfrm>
            <a:off x="150565" y="1"/>
            <a:ext cx="10081120" cy="763102"/>
          </a:xfrm>
        </p:spPr>
        <p:txBody>
          <a:bodyPr>
            <a:normAutofit fontScale="90000"/>
          </a:bodyPr>
          <a:lstStyle/>
          <a:p>
            <a:r>
              <a:rPr lang="en-US" sz="3600">
                <a:solidFill>
                  <a:srgbClr val="000090"/>
                </a:solidFill>
                <a:latin typeface="Calibri" pitchFamily="34" charset="0"/>
              </a:rPr>
              <a:t>Simulation and </a:t>
            </a:r>
            <a:r>
              <a:rPr lang="en-US" sz="3600" b="1" smtClean="0">
                <a:solidFill>
                  <a:srgbClr val="000090"/>
                </a:solidFill>
                <a:latin typeface="Calibri" pitchFamily="34" charset="0"/>
              </a:rPr>
              <a:t>FASTMC</a:t>
            </a:r>
            <a:r>
              <a:rPr lang="en-US" sz="3600" smtClean="0">
                <a:solidFill>
                  <a:srgbClr val="000090"/>
                </a:solidFill>
                <a:latin typeface="Calibri" pitchFamily="34" charset="0"/>
              </a:rPr>
              <a:t> reconstruction of events </a:t>
            </a:r>
            <a:r>
              <a:rPr lang="en-US" sz="3600">
                <a:solidFill>
                  <a:srgbClr val="000090"/>
                </a:solidFill>
                <a:latin typeface="Calibri" pitchFamily="34" charset="0"/>
              </a:rPr>
              <a:t>in </a:t>
            </a:r>
            <a:r>
              <a:rPr lang="en-US" sz="3600" b="1" smtClean="0">
                <a:solidFill>
                  <a:srgbClr val="000090"/>
                </a:solidFill>
                <a:latin typeface="Calibri" pitchFamily="34" charset="0"/>
              </a:rPr>
              <a:t>CLAS12</a:t>
            </a:r>
            <a:endParaRPr lang="en-US" sz="3600" b="1">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02693" y="746324"/>
            <a:ext cx="3744416" cy="830997"/>
          </a:xfrm>
          <a:prstGeom prst="rect">
            <a:avLst/>
          </a:prstGeom>
          <a:noFill/>
        </p:spPr>
        <p:txBody>
          <a:bodyPr wrap="square" rtlCol="0">
            <a:spAutoFit/>
          </a:bodyPr>
          <a:lstStyle/>
          <a:p>
            <a:r>
              <a:rPr lang="en-US" sz="2400" b="1" smtClean="0">
                <a:solidFill>
                  <a:srgbClr val="800000"/>
                </a:solidFill>
                <a:latin typeface="+mn-lt"/>
                <a:cs typeface="Arial Black"/>
              </a:rPr>
              <a:t>Results for e p        e’ p </a:t>
            </a:r>
            <a:r>
              <a:rPr lang="en-US" sz="2400" b="1" smtClean="0">
                <a:solidFill>
                  <a:srgbClr val="800000"/>
                </a:solidFill>
                <a:latin typeface="Symbol" charset="2"/>
                <a:cs typeface="Symbol" charset="2"/>
              </a:rPr>
              <a:t>p p</a:t>
            </a:r>
          </a:p>
          <a:p>
            <a:endParaRPr lang="en-US" sz="2400" b="1">
              <a:solidFill>
                <a:srgbClr val="800000"/>
              </a:solidFill>
              <a:latin typeface="+mn-lt"/>
              <a:cs typeface="Arial Black"/>
            </a:endParaRPr>
          </a:p>
        </p:txBody>
      </p:sp>
      <p:cxnSp>
        <p:nvCxnSpPr>
          <p:cNvPr id="7" name="Connettore 2 6"/>
          <p:cNvCxnSpPr/>
          <p:nvPr/>
        </p:nvCxnSpPr>
        <p:spPr bwMode="auto">
          <a:xfrm>
            <a:off x="331891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CasellaDiTesto 3"/>
          <p:cNvSpPr txBox="1"/>
          <p:nvPr/>
        </p:nvSpPr>
        <p:spPr>
          <a:xfrm>
            <a:off x="5551165" y="1034356"/>
            <a:ext cx="1172116" cy="338554"/>
          </a:xfrm>
          <a:prstGeom prst="rect">
            <a:avLst/>
          </a:prstGeom>
          <a:noFill/>
        </p:spPr>
        <p:txBody>
          <a:bodyPr wrap="none" rtlCol="0">
            <a:spAutoFit/>
          </a:bodyPr>
          <a:lstStyle/>
          <a:p>
            <a:r>
              <a:rPr lang="en-US" sz="1600" b="1" smtClean="0">
                <a:solidFill>
                  <a:srgbClr val="000090"/>
                </a:solidFill>
                <a:latin typeface="+mn-lt"/>
              </a:rPr>
              <a:t>e scattering</a:t>
            </a:r>
            <a:endParaRPr lang="en-US" sz="1600" b="1">
              <a:solidFill>
                <a:srgbClr val="000090"/>
              </a:solidFill>
              <a:latin typeface="+mn-lt"/>
            </a:endParaRPr>
          </a:p>
        </p:txBody>
      </p:sp>
      <p:sp>
        <p:nvSpPr>
          <p:cNvPr id="21" name="CasellaDiTesto 20"/>
          <p:cNvSpPr txBox="1"/>
          <p:nvPr/>
        </p:nvSpPr>
        <p:spPr>
          <a:xfrm>
            <a:off x="7927429" y="1034356"/>
            <a:ext cx="1102986" cy="584776"/>
          </a:xfrm>
          <a:prstGeom prst="rect">
            <a:avLst/>
          </a:prstGeom>
          <a:noFill/>
        </p:spPr>
        <p:txBody>
          <a:bodyPr wrap="none" rtlCol="0">
            <a:spAutoFit/>
          </a:bodyPr>
          <a:lstStyle/>
          <a:p>
            <a:r>
              <a:rPr lang="en-US" sz="1600" b="1">
                <a:solidFill>
                  <a:srgbClr val="000090"/>
                </a:solidFill>
                <a:latin typeface="+mn-lt"/>
              </a:rPr>
              <a:t>h</a:t>
            </a:r>
            <a:r>
              <a:rPr lang="en-US" sz="1600" b="1" smtClean="0">
                <a:solidFill>
                  <a:srgbClr val="000090"/>
                </a:solidFill>
                <a:latin typeface="+mn-lt"/>
              </a:rPr>
              <a:t>adrons</a:t>
            </a:r>
          </a:p>
          <a:p>
            <a:r>
              <a:rPr lang="en-US" sz="1600" b="1" smtClean="0">
                <a:solidFill>
                  <a:srgbClr val="000090"/>
                </a:solidFill>
                <a:latin typeface="+mn-lt"/>
              </a:rPr>
              <a:t>kinematics</a:t>
            </a:r>
            <a:endParaRPr lang="en-US" sz="1600" b="1">
              <a:solidFill>
                <a:srgbClr val="000090"/>
              </a:solidFill>
              <a:latin typeface="+mn-lt"/>
            </a:endParaRPr>
          </a:p>
        </p:txBody>
      </p:sp>
      <p:pic>
        <p:nvPicPr>
          <p:cNvPr id="15" name="Immagine 14" descr="Schermata 2016-06-16 alle 16.38.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71" y="1970460"/>
            <a:ext cx="5243962" cy="2893221"/>
          </a:xfrm>
          <a:prstGeom prst="rect">
            <a:avLst/>
          </a:prstGeom>
          <a:ln>
            <a:noFill/>
          </a:ln>
          <a:effectLst>
            <a:outerShdw blurRad="292100" dist="139700" dir="2700000" algn="tl" rotWithShape="0">
              <a:srgbClr val="333333">
                <a:alpha val="65000"/>
              </a:srgbClr>
            </a:outerShdw>
          </a:effectLst>
        </p:spPr>
      </p:pic>
      <p:sp>
        <p:nvSpPr>
          <p:cNvPr id="25" name="CasellaDiTesto 24"/>
          <p:cNvSpPr txBox="1"/>
          <p:nvPr/>
        </p:nvSpPr>
        <p:spPr>
          <a:xfrm>
            <a:off x="222573" y="1394396"/>
            <a:ext cx="4980851" cy="415498"/>
          </a:xfrm>
          <a:prstGeom prst="rect">
            <a:avLst/>
          </a:prstGeom>
          <a:noFill/>
        </p:spPr>
        <p:txBody>
          <a:bodyPr wrap="none" rtlCol="0">
            <a:spAutoFit/>
          </a:bodyPr>
          <a:lstStyle/>
          <a:p>
            <a:r>
              <a:rPr lang="en-US" b="1" dirty="0" smtClean="0">
                <a:latin typeface="Symbol" charset="2"/>
                <a:cs typeface="Symbol" charset="2"/>
              </a:rPr>
              <a:t>f </a:t>
            </a:r>
            <a:r>
              <a:rPr lang="en-US" b="1" dirty="0" err="1" smtClean="0">
                <a:latin typeface="+mn-lt"/>
                <a:cs typeface="Symbol" charset="2"/>
              </a:rPr>
              <a:t>vs</a:t>
            </a:r>
            <a:r>
              <a:rPr lang="en-US" b="1" dirty="0" smtClean="0">
                <a:latin typeface="Symbol" charset="2"/>
                <a:cs typeface="Symbol" charset="2"/>
              </a:rPr>
              <a:t> q </a:t>
            </a:r>
            <a:r>
              <a:rPr lang="en-US" b="1" dirty="0" smtClean="0">
                <a:latin typeface="+mn-lt"/>
                <a:cs typeface="Symbol" charset="2"/>
              </a:rPr>
              <a:t>angular acceptance for final hadrons</a:t>
            </a:r>
            <a:endParaRPr lang="en-US" b="1" dirty="0">
              <a:latin typeface="+mn-lt"/>
              <a:cs typeface="Symbol" charset="2"/>
            </a:endParaRPr>
          </a:p>
        </p:txBody>
      </p:sp>
      <p:sp>
        <p:nvSpPr>
          <p:cNvPr id="26" name="CasellaDiTesto 25"/>
          <p:cNvSpPr txBox="1"/>
          <p:nvPr/>
        </p:nvSpPr>
        <p:spPr>
          <a:xfrm>
            <a:off x="1158677" y="2834556"/>
            <a:ext cx="441146" cy="415498"/>
          </a:xfrm>
          <a:prstGeom prst="rect">
            <a:avLst/>
          </a:prstGeom>
          <a:noFill/>
        </p:spPr>
        <p:txBody>
          <a:bodyPr wrap="none" rtlCol="0">
            <a:spAutoFit/>
          </a:bodyPr>
          <a:lstStyle/>
          <a:p>
            <a:r>
              <a:rPr lang="en-US" b="1" dirty="0" smtClean="0">
                <a:solidFill>
                  <a:srgbClr val="800000"/>
                </a:solidFill>
                <a:latin typeface="Symbol" charset="2"/>
                <a:cs typeface="Symbol" charset="2"/>
              </a:rPr>
              <a:t>p</a:t>
            </a:r>
            <a:r>
              <a:rPr lang="en-US" b="1" baseline="30000" dirty="0" smtClean="0">
                <a:solidFill>
                  <a:srgbClr val="800000"/>
                </a:solidFill>
                <a:latin typeface="Symbol" charset="2"/>
                <a:cs typeface="Symbol" charset="2"/>
              </a:rPr>
              <a:t>+</a:t>
            </a:r>
            <a:endParaRPr lang="en-US" b="1" dirty="0">
              <a:solidFill>
                <a:srgbClr val="800000"/>
              </a:solidFill>
              <a:latin typeface="Symbol" charset="2"/>
              <a:cs typeface="Symbol" charset="2"/>
            </a:endParaRPr>
          </a:p>
        </p:txBody>
      </p:sp>
      <p:sp>
        <p:nvSpPr>
          <p:cNvPr id="32" name="CasellaDiTesto 31"/>
          <p:cNvSpPr txBox="1"/>
          <p:nvPr/>
        </p:nvSpPr>
        <p:spPr>
          <a:xfrm>
            <a:off x="4615061" y="2834556"/>
            <a:ext cx="441146" cy="415498"/>
          </a:xfrm>
          <a:prstGeom prst="rect">
            <a:avLst/>
          </a:prstGeom>
          <a:noFill/>
        </p:spPr>
        <p:txBody>
          <a:bodyPr wrap="none" rtlCol="0">
            <a:spAutoFit/>
          </a:bodyPr>
          <a:lstStyle/>
          <a:p>
            <a:r>
              <a:rPr lang="en-US" b="1" smtClean="0">
                <a:solidFill>
                  <a:srgbClr val="800000"/>
                </a:solidFill>
                <a:latin typeface="Symbol" charset="2"/>
                <a:cs typeface="Symbol" charset="2"/>
              </a:rPr>
              <a:t>p</a:t>
            </a:r>
            <a:r>
              <a:rPr lang="en-US" b="1" baseline="30000" smtClean="0">
                <a:solidFill>
                  <a:srgbClr val="800000"/>
                </a:solidFill>
                <a:latin typeface="Symbol" charset="2"/>
                <a:cs typeface="Symbol" charset="2"/>
              </a:rPr>
              <a:t>-</a:t>
            </a:r>
            <a:endParaRPr lang="en-US" b="1">
              <a:solidFill>
                <a:srgbClr val="800000"/>
              </a:solidFill>
              <a:latin typeface="Symbol" charset="2"/>
              <a:cs typeface="Symbol" charset="2"/>
            </a:endParaRPr>
          </a:p>
        </p:txBody>
      </p:sp>
      <p:sp>
        <p:nvSpPr>
          <p:cNvPr id="33" name="CasellaDiTesto 32"/>
          <p:cNvSpPr txBox="1"/>
          <p:nvPr/>
        </p:nvSpPr>
        <p:spPr>
          <a:xfrm>
            <a:off x="2670845" y="2834556"/>
            <a:ext cx="329180" cy="415498"/>
          </a:xfrm>
          <a:prstGeom prst="rect">
            <a:avLst/>
          </a:prstGeom>
          <a:noFill/>
        </p:spPr>
        <p:txBody>
          <a:bodyPr wrap="none" rtlCol="0">
            <a:spAutoFit/>
          </a:bodyPr>
          <a:lstStyle/>
          <a:p>
            <a:r>
              <a:rPr lang="en-US" b="1" smtClean="0">
                <a:solidFill>
                  <a:srgbClr val="800000"/>
                </a:solidFill>
                <a:latin typeface="+mn-lt"/>
                <a:cs typeface="Symbol" charset="2"/>
              </a:rPr>
              <a:t>p</a:t>
            </a:r>
            <a:endParaRPr lang="en-US" b="1">
              <a:solidFill>
                <a:srgbClr val="800000"/>
              </a:solidFill>
              <a:latin typeface="Symbol" charset="2"/>
              <a:cs typeface="Symbol" charset="2"/>
            </a:endParaRPr>
          </a:p>
        </p:txBody>
      </p:sp>
      <p:sp>
        <p:nvSpPr>
          <p:cNvPr id="27" name="CasellaDiTesto 26"/>
          <p:cNvSpPr txBox="1"/>
          <p:nvPr/>
        </p:nvSpPr>
        <p:spPr>
          <a:xfrm>
            <a:off x="5479157" y="1250380"/>
            <a:ext cx="1095172" cy="307777"/>
          </a:xfrm>
          <a:prstGeom prst="rect">
            <a:avLst/>
          </a:prstGeom>
          <a:noFill/>
        </p:spPr>
        <p:txBody>
          <a:bodyPr wrap="none" rtlCol="0">
            <a:spAutoFit/>
          </a:bodyPr>
          <a:lstStyle/>
          <a:p>
            <a:r>
              <a:rPr lang="en-US" sz="1400" b="1" dirty="0" err="1" smtClean="0">
                <a:solidFill>
                  <a:srgbClr val="800000"/>
                </a:solidFill>
                <a:latin typeface="Symbol" charset="2"/>
                <a:cs typeface="Symbol" charset="2"/>
              </a:rPr>
              <a:t>s</a:t>
            </a:r>
            <a:r>
              <a:rPr lang="en-US" sz="1400" b="1" baseline="-25000" dirty="0" err="1" smtClean="0">
                <a:solidFill>
                  <a:srgbClr val="800000"/>
                </a:solidFill>
                <a:latin typeface="+mn-lt"/>
                <a:cs typeface="Symbol" charset="2"/>
              </a:rPr>
              <a:t>W</a:t>
            </a:r>
            <a:r>
              <a:rPr lang="en-US" sz="1400" b="1" dirty="0" smtClean="0">
                <a:solidFill>
                  <a:srgbClr val="800000"/>
                </a:solidFill>
                <a:latin typeface="+mn-lt"/>
                <a:cs typeface="Symbol" charset="2"/>
              </a:rPr>
              <a:t>=26 MeV</a:t>
            </a:r>
            <a:endParaRPr lang="en-US" sz="1400" b="1" dirty="0">
              <a:solidFill>
                <a:srgbClr val="800000"/>
              </a:solidFill>
              <a:latin typeface="+mn-lt"/>
              <a:cs typeface="Symbol" charset="2"/>
            </a:endParaRPr>
          </a:p>
        </p:txBody>
      </p:sp>
      <p:sp>
        <p:nvSpPr>
          <p:cNvPr id="35" name="CasellaDiTesto 34"/>
          <p:cNvSpPr txBox="1"/>
          <p:nvPr/>
        </p:nvSpPr>
        <p:spPr>
          <a:xfrm>
            <a:off x="7927429" y="1538412"/>
            <a:ext cx="1095172" cy="307777"/>
          </a:xfrm>
          <a:prstGeom prst="rect">
            <a:avLst/>
          </a:prstGeom>
          <a:noFill/>
        </p:spPr>
        <p:txBody>
          <a:bodyPr wrap="none" rtlCol="0">
            <a:spAutoFit/>
          </a:bodyPr>
          <a:lstStyle/>
          <a:p>
            <a:r>
              <a:rPr lang="en-US" sz="1400" b="1" smtClean="0">
                <a:solidFill>
                  <a:srgbClr val="800000"/>
                </a:solidFill>
                <a:latin typeface="Symbol" charset="2"/>
                <a:cs typeface="Symbol" charset="2"/>
              </a:rPr>
              <a:t>s</a:t>
            </a:r>
            <a:r>
              <a:rPr lang="en-US" sz="1400" b="1" baseline="-25000" smtClean="0">
                <a:solidFill>
                  <a:srgbClr val="800000"/>
                </a:solidFill>
                <a:latin typeface="+mn-lt"/>
                <a:cs typeface="Symbol" charset="2"/>
              </a:rPr>
              <a:t>W</a:t>
            </a:r>
            <a:r>
              <a:rPr lang="en-US" sz="1400" b="1" smtClean="0">
                <a:solidFill>
                  <a:srgbClr val="800000"/>
                </a:solidFill>
                <a:latin typeface="+mn-lt"/>
                <a:cs typeface="Symbol" charset="2"/>
              </a:rPr>
              <a:t>=10 MeV</a:t>
            </a:r>
            <a:endParaRPr lang="en-US" sz="1400" b="1">
              <a:solidFill>
                <a:srgbClr val="800000"/>
              </a:solidFill>
              <a:latin typeface="+mn-lt"/>
              <a:cs typeface="Symbol" charset="2"/>
            </a:endParaRPr>
          </a:p>
        </p:txBody>
      </p:sp>
      <p:sp>
        <p:nvSpPr>
          <p:cNvPr id="28" name="CasellaDiTesto 27"/>
          <p:cNvSpPr txBox="1"/>
          <p:nvPr/>
        </p:nvSpPr>
        <p:spPr>
          <a:xfrm>
            <a:off x="6631285" y="746324"/>
            <a:ext cx="1377732" cy="415498"/>
          </a:xfrm>
          <a:prstGeom prst="rect">
            <a:avLst/>
          </a:prstGeom>
          <a:solidFill>
            <a:srgbClr val="3465C8"/>
          </a:solidFill>
        </p:spPr>
        <p:txBody>
          <a:bodyPr wrap="none" rtlCol="0">
            <a:spAutoFit/>
          </a:bodyPr>
          <a:lstStyle/>
          <a:p>
            <a:r>
              <a:rPr lang="en-US" b="1" smtClean="0">
                <a:solidFill>
                  <a:schemeClr val="bg1"/>
                </a:solidFill>
                <a:latin typeface="+mn-lt"/>
                <a:cs typeface="Symbol" charset="2"/>
              </a:rPr>
              <a:t>Resolution</a:t>
            </a:r>
            <a:r>
              <a:rPr lang="en-US" smtClean="0"/>
              <a:t> </a:t>
            </a:r>
            <a:endParaRPr lang="en-US"/>
          </a:p>
        </p:txBody>
      </p:sp>
      <p:sp>
        <p:nvSpPr>
          <p:cNvPr id="37" name="CasellaDiTesto 36"/>
          <p:cNvSpPr txBox="1"/>
          <p:nvPr/>
        </p:nvSpPr>
        <p:spPr>
          <a:xfrm>
            <a:off x="6415261" y="2762548"/>
            <a:ext cx="1864613" cy="415498"/>
          </a:xfrm>
          <a:prstGeom prst="rect">
            <a:avLst/>
          </a:prstGeom>
          <a:solidFill>
            <a:srgbClr val="3465C8"/>
          </a:solidFill>
        </p:spPr>
        <p:txBody>
          <a:bodyPr wrap="none" rtlCol="0">
            <a:spAutoFit/>
          </a:bodyPr>
          <a:lstStyle/>
          <a:p>
            <a:r>
              <a:rPr lang="en-US" b="1" smtClean="0">
                <a:solidFill>
                  <a:schemeClr val="bg1"/>
                </a:solidFill>
                <a:latin typeface="+mn-lt"/>
                <a:cs typeface="Symbol" charset="2"/>
              </a:rPr>
              <a:t>Exclusivity cuts</a:t>
            </a:r>
            <a:r>
              <a:rPr lang="en-US" smtClean="0"/>
              <a:t> </a:t>
            </a:r>
            <a:endParaRPr lang="en-US"/>
          </a:p>
        </p:txBody>
      </p:sp>
      <p:sp>
        <p:nvSpPr>
          <p:cNvPr id="29" name="CasellaDiTesto 28"/>
          <p:cNvSpPr txBox="1"/>
          <p:nvPr/>
        </p:nvSpPr>
        <p:spPr>
          <a:xfrm>
            <a:off x="6559277" y="3914676"/>
            <a:ext cx="924352" cy="646331"/>
          </a:xfrm>
          <a:prstGeom prst="rect">
            <a:avLst/>
          </a:prstGeom>
          <a:noFill/>
        </p:spPr>
        <p:txBody>
          <a:bodyPr wrap="none" rtlCol="0">
            <a:spAutoFit/>
          </a:bodyPr>
          <a:lstStyle/>
          <a:p>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0</a:t>
            </a:r>
            <a:r>
              <a:rPr lang="en-US" sz="1800" smtClean="0">
                <a:solidFill>
                  <a:srgbClr val="00C301"/>
                </a:solidFill>
                <a:latin typeface="+mn-lt"/>
                <a:cs typeface="Symbol" charset="2"/>
              </a:rPr>
              <a:t>p</a:t>
            </a:r>
          </a:p>
          <a:p>
            <a:r>
              <a:rPr lang="en-US" sz="1800" smtClean="0">
                <a:solidFill>
                  <a:srgbClr val="00C301"/>
                </a:solidFill>
                <a:latin typeface="+mn-lt"/>
                <a:cs typeface="Symbol" charset="2"/>
              </a:rPr>
              <a:t>bkg</a:t>
            </a:r>
            <a:endParaRPr lang="en-US" sz="1800">
              <a:solidFill>
                <a:srgbClr val="00C301"/>
              </a:solidFill>
              <a:latin typeface="Symbol" charset="2"/>
              <a:cs typeface="Symbol" charset="2"/>
            </a:endParaRPr>
          </a:p>
        </p:txBody>
      </p:sp>
      <p:sp>
        <p:nvSpPr>
          <p:cNvPr id="39" name="CasellaDiTesto 38"/>
          <p:cNvSpPr txBox="1"/>
          <p:nvPr/>
        </p:nvSpPr>
        <p:spPr>
          <a:xfrm>
            <a:off x="9079557" y="3698652"/>
            <a:ext cx="924352" cy="646331"/>
          </a:xfrm>
          <a:prstGeom prst="rect">
            <a:avLst/>
          </a:prstGeom>
          <a:noFill/>
        </p:spPr>
        <p:txBody>
          <a:bodyPr wrap="none" rtlCol="0">
            <a:spAutoFit/>
          </a:bodyPr>
          <a:lstStyle/>
          <a:p>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a:t>
            </a:r>
            <a:r>
              <a:rPr lang="en-US" sz="1800" smtClean="0">
                <a:solidFill>
                  <a:srgbClr val="00C301"/>
                </a:solidFill>
                <a:latin typeface="Symbol" charset="2"/>
                <a:cs typeface="Symbol" charset="2"/>
              </a:rPr>
              <a:t>p</a:t>
            </a:r>
            <a:r>
              <a:rPr lang="en-US" sz="1800" baseline="30000" smtClean="0">
                <a:solidFill>
                  <a:srgbClr val="00C301"/>
                </a:solidFill>
                <a:latin typeface="Symbol" charset="2"/>
                <a:cs typeface="Symbol" charset="2"/>
              </a:rPr>
              <a:t>0</a:t>
            </a:r>
            <a:r>
              <a:rPr lang="en-US" sz="1800" smtClean="0">
                <a:solidFill>
                  <a:srgbClr val="00C301"/>
                </a:solidFill>
                <a:latin typeface="+mn-lt"/>
                <a:cs typeface="Symbol" charset="2"/>
              </a:rPr>
              <a:t>p</a:t>
            </a:r>
          </a:p>
          <a:p>
            <a:r>
              <a:rPr lang="en-US" sz="1800" smtClean="0">
                <a:solidFill>
                  <a:srgbClr val="00C301"/>
                </a:solidFill>
                <a:latin typeface="+mn-lt"/>
                <a:cs typeface="Symbol" charset="2"/>
              </a:rPr>
              <a:t>bkg</a:t>
            </a:r>
            <a:endParaRPr lang="en-US" sz="1800">
              <a:solidFill>
                <a:srgbClr val="00C301"/>
              </a:solidFill>
              <a:latin typeface="Symbol" charset="2"/>
              <a:cs typeface="Symbol" charset="2"/>
            </a:endParaRPr>
          </a:p>
        </p:txBody>
      </p:sp>
      <p:sp>
        <p:nvSpPr>
          <p:cNvPr id="36" name="CasellaDiTesto 35"/>
          <p:cNvSpPr txBox="1"/>
          <p:nvPr/>
        </p:nvSpPr>
        <p:spPr>
          <a:xfrm>
            <a:off x="6271245" y="3122588"/>
            <a:ext cx="1315973" cy="415498"/>
          </a:xfrm>
          <a:prstGeom prst="rect">
            <a:avLst/>
          </a:prstGeom>
          <a:noFill/>
        </p:spPr>
        <p:txBody>
          <a:bodyPr wrap="none" rtlCol="0">
            <a:spAutoFit/>
          </a:bodyPr>
          <a:lstStyle/>
          <a:p>
            <a:r>
              <a:rPr lang="en-US" dirty="0" smtClean="0">
                <a:latin typeface="+mn-lt"/>
                <a:cs typeface="Symbol" charset="2"/>
              </a:rPr>
              <a:t>missing</a:t>
            </a:r>
            <a:r>
              <a:rPr lang="en-US" dirty="0" smtClean="0">
                <a:latin typeface="Symbol" charset="2"/>
                <a:cs typeface="Symbol" charset="2"/>
              </a:rPr>
              <a:t> p</a:t>
            </a:r>
            <a:r>
              <a:rPr lang="en-US" baseline="30000" dirty="0" smtClean="0">
                <a:latin typeface="Symbol" charset="2"/>
                <a:cs typeface="Symbol" charset="2"/>
              </a:rPr>
              <a:t>+</a:t>
            </a:r>
            <a:endParaRPr lang="en-US" dirty="0">
              <a:latin typeface="Symbol" charset="2"/>
              <a:cs typeface="Symbol" charset="2"/>
            </a:endParaRPr>
          </a:p>
        </p:txBody>
      </p:sp>
      <p:sp>
        <p:nvSpPr>
          <p:cNvPr id="41" name="CasellaDiTesto 40"/>
          <p:cNvSpPr txBox="1"/>
          <p:nvPr/>
        </p:nvSpPr>
        <p:spPr>
          <a:xfrm>
            <a:off x="8647509" y="2978572"/>
            <a:ext cx="1313180" cy="415498"/>
          </a:xfrm>
          <a:prstGeom prst="rect">
            <a:avLst/>
          </a:prstGeom>
          <a:noFill/>
        </p:spPr>
        <p:txBody>
          <a:bodyPr wrap="none" rtlCol="0">
            <a:spAutoFit/>
          </a:bodyPr>
          <a:lstStyle/>
          <a:p>
            <a:r>
              <a:rPr lang="en-US" dirty="0" smtClean="0">
                <a:latin typeface="+mn-lt"/>
                <a:cs typeface="Symbol" charset="2"/>
              </a:rPr>
              <a:t>missing</a:t>
            </a:r>
            <a:r>
              <a:rPr lang="en-US" dirty="0" smtClean="0">
                <a:latin typeface="Symbol" charset="2"/>
                <a:cs typeface="Symbol" charset="2"/>
              </a:rPr>
              <a:t> p</a:t>
            </a:r>
            <a:r>
              <a:rPr lang="en-US" baseline="30000" dirty="0">
                <a:latin typeface="Symbol" charset="2"/>
                <a:cs typeface="Symbol" charset="2"/>
              </a:rPr>
              <a:t>-</a:t>
            </a:r>
            <a:endParaRPr lang="en-US" dirty="0">
              <a:latin typeface="Symbol" charset="2"/>
              <a:cs typeface="Symbol" charset="2"/>
            </a:endParaRPr>
          </a:p>
        </p:txBody>
      </p:sp>
      <p:cxnSp>
        <p:nvCxnSpPr>
          <p:cNvPr id="42" name="Connettore 2 41"/>
          <p:cNvCxnSpPr/>
          <p:nvPr/>
        </p:nvCxnSpPr>
        <p:spPr bwMode="auto">
          <a:xfrm>
            <a:off x="7063333" y="4346724"/>
            <a:ext cx="216024" cy="288032"/>
          </a:xfrm>
          <a:prstGeom prst="straightConnector1">
            <a:avLst/>
          </a:prstGeom>
          <a:solidFill>
            <a:schemeClr val="accent1"/>
          </a:solidFill>
          <a:ln w="9525" cap="flat" cmpd="sng" algn="ctr">
            <a:solidFill>
              <a:srgbClr val="00C30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Connettore 2 43"/>
          <p:cNvCxnSpPr/>
          <p:nvPr/>
        </p:nvCxnSpPr>
        <p:spPr bwMode="auto">
          <a:xfrm>
            <a:off x="9583613" y="4202708"/>
            <a:ext cx="216024" cy="288032"/>
          </a:xfrm>
          <a:prstGeom prst="straightConnector1">
            <a:avLst/>
          </a:prstGeom>
          <a:solidFill>
            <a:schemeClr val="accent1"/>
          </a:solidFill>
          <a:ln w="9525" cap="flat" cmpd="sng" algn="ctr">
            <a:solidFill>
              <a:srgbClr val="00C30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395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p:cNvSpPr txBox="1"/>
          <p:nvPr/>
        </p:nvSpPr>
        <p:spPr>
          <a:xfrm>
            <a:off x="-28534" y="674316"/>
            <a:ext cx="10369152" cy="461665"/>
          </a:xfrm>
          <a:prstGeom prst="rect">
            <a:avLst/>
          </a:prstGeom>
          <a:solidFill>
            <a:schemeClr val="bg1"/>
          </a:solidFill>
        </p:spPr>
        <p:txBody>
          <a:bodyPr wrap="square" rtlCol="0">
            <a:spAutoFit/>
          </a:bodyPr>
          <a:lstStyle/>
          <a:p>
            <a:r>
              <a:rPr lang="en-US" sz="2400" b="1" dirty="0" smtClean="0">
                <a:solidFill>
                  <a:srgbClr val="800000"/>
                </a:solidFill>
                <a:latin typeface="+mn-lt"/>
                <a:cs typeface="Arial Black"/>
              </a:rPr>
              <a:t>Results for </a:t>
            </a:r>
            <a:r>
              <a:rPr lang="en-US" sz="2400" b="1" dirty="0" smtClean="0">
                <a:solidFill>
                  <a:srgbClr val="000090"/>
                </a:solidFill>
                <a:latin typeface="+mn-lt"/>
                <a:cs typeface="Arial Black"/>
              </a:rPr>
              <a:t>e p       e’ K</a:t>
            </a:r>
            <a:r>
              <a:rPr lang="en-US" sz="2400" b="1" baseline="30000" dirty="0" smtClean="0">
                <a:solidFill>
                  <a:srgbClr val="000090"/>
                </a:solidFill>
                <a:latin typeface="+mn-lt"/>
                <a:cs typeface="Arial Black"/>
              </a:rPr>
              <a:t>+</a:t>
            </a:r>
            <a:r>
              <a:rPr lang="en-US" sz="2400" b="1" dirty="0" smtClean="0">
                <a:solidFill>
                  <a:srgbClr val="000090"/>
                </a:solidFill>
                <a:latin typeface="+mn-lt"/>
                <a:cs typeface="Arial Black"/>
              </a:rPr>
              <a:t> </a:t>
            </a:r>
            <a:r>
              <a:rPr lang="en-US" sz="2400" b="1" dirty="0" smtClean="0">
                <a:solidFill>
                  <a:srgbClr val="000090"/>
                </a:solidFill>
                <a:latin typeface="Symbol" charset="2"/>
                <a:cs typeface="Symbol" charset="2"/>
              </a:rPr>
              <a:t>L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smtClean="0">
                <a:solidFill>
                  <a:srgbClr val="000090"/>
                </a:solidFill>
                <a:latin typeface="+mn-lt"/>
                <a:cs typeface="Arial Black"/>
              </a:rPr>
              <a:t>K</a:t>
            </a:r>
            <a:r>
              <a:rPr lang="en-US" sz="2400" b="1" baseline="30000" dirty="0" smtClean="0">
                <a:solidFill>
                  <a:srgbClr val="000090"/>
                </a:solidFill>
                <a:latin typeface="+mn-lt"/>
                <a:cs typeface="Arial Black"/>
              </a:rPr>
              <a:t>+</a:t>
            </a:r>
            <a:r>
              <a:rPr lang="en-US" sz="2400" b="1" dirty="0" smtClean="0">
                <a:solidFill>
                  <a:srgbClr val="000090"/>
                </a:solidFill>
                <a:latin typeface="+mn-lt"/>
                <a:cs typeface="Arial Black"/>
              </a:rPr>
              <a:t> </a:t>
            </a:r>
            <a:r>
              <a:rPr lang="en-US" sz="2400" b="1" dirty="0" err="1" smtClean="0">
                <a:solidFill>
                  <a:srgbClr val="000090"/>
                </a:solidFill>
                <a:latin typeface="+mn-lt"/>
                <a:cs typeface="Arial Black"/>
              </a:rPr>
              <a:t>p</a:t>
            </a:r>
            <a:r>
              <a:rPr lang="en-US" sz="2400" b="1" dirty="0" err="1" smtClean="0">
                <a:solidFill>
                  <a:srgbClr val="000090"/>
                </a:solidFill>
                <a:latin typeface="Symbol" charset="2"/>
                <a:cs typeface="Symbol" charset="2"/>
              </a:rPr>
              <a:t>p</a:t>
            </a:r>
            <a:r>
              <a:rPr lang="en-US" sz="2400" b="1" baseline="30000" dirty="0" smtClean="0">
                <a:solidFill>
                  <a:srgbClr val="000090"/>
                </a:solidFill>
                <a:latin typeface="Symbol" charset="2"/>
                <a:cs typeface="Symbol" charset="2"/>
              </a:rPr>
              <a:t>-</a:t>
            </a:r>
            <a:r>
              <a:rPr lang="en-US" sz="2400" b="1" dirty="0" smtClean="0">
                <a:solidFill>
                  <a:srgbClr val="000090"/>
                </a:solidFill>
                <a:latin typeface="Symbol" charset="2"/>
                <a:cs typeface="Symbol" charset="2"/>
              </a:rPr>
              <a:t>   </a:t>
            </a:r>
            <a:r>
              <a:rPr lang="en-US" sz="2400" b="1" dirty="0" smtClean="0">
                <a:solidFill>
                  <a:srgbClr val="800000"/>
                </a:solidFill>
                <a:latin typeface="+mn-lt"/>
                <a:cs typeface="Symbol" charset="2"/>
              </a:rPr>
              <a:t>and</a:t>
            </a:r>
            <a:r>
              <a:rPr lang="en-US" sz="2400" b="1" dirty="0" smtClean="0">
                <a:solidFill>
                  <a:srgbClr val="800000"/>
                </a:solidFill>
                <a:latin typeface="Symbol" charset="2"/>
                <a:cs typeface="Symbol" charset="2"/>
              </a:rPr>
              <a:t>  </a:t>
            </a:r>
            <a:r>
              <a:rPr lang="en-US" sz="2400" b="1" dirty="0" smtClean="0">
                <a:solidFill>
                  <a:srgbClr val="000090"/>
                </a:solidFill>
                <a:latin typeface="+mn-lt"/>
                <a:cs typeface="Arial Black"/>
              </a:rPr>
              <a:t>e </a:t>
            </a:r>
            <a:r>
              <a:rPr lang="en-US" sz="2400" b="1" dirty="0">
                <a:solidFill>
                  <a:srgbClr val="000090"/>
                </a:solidFill>
                <a:latin typeface="+mn-lt"/>
                <a:cs typeface="Arial Black"/>
              </a:rPr>
              <a:t>p      </a:t>
            </a:r>
            <a:r>
              <a:rPr lang="en-US" sz="2400" b="1" dirty="0" smtClean="0">
                <a:solidFill>
                  <a:srgbClr val="000090"/>
                </a:solidFill>
                <a:latin typeface="+mn-lt"/>
                <a:cs typeface="Arial Black"/>
              </a:rPr>
              <a:t> e</a:t>
            </a:r>
            <a:r>
              <a:rPr lang="en-US" sz="2400" b="1" dirty="0">
                <a:solidFill>
                  <a:srgbClr val="000090"/>
                </a:solidFill>
                <a:latin typeface="+mn-lt"/>
                <a:cs typeface="Arial Black"/>
              </a:rPr>
              <a:t>’ </a:t>
            </a:r>
            <a:r>
              <a:rPr lang="en-US" sz="2400" b="1" dirty="0" smtClean="0">
                <a:solidFill>
                  <a:srgbClr val="000090"/>
                </a:solidFill>
                <a:latin typeface="+mn-lt"/>
                <a:cs typeface="Arial Black"/>
              </a:rPr>
              <a:t>K</a:t>
            </a:r>
            <a:r>
              <a:rPr lang="en-US" sz="2400" b="1" baseline="30000" dirty="0" smtClean="0">
                <a:solidFill>
                  <a:srgbClr val="000090"/>
                </a:solidFill>
                <a:latin typeface="+mn-lt"/>
                <a:cs typeface="Arial Black"/>
              </a:rPr>
              <a:t>+</a:t>
            </a:r>
            <a:r>
              <a:rPr lang="en-US" sz="2400" b="1" dirty="0" smtClean="0">
                <a:solidFill>
                  <a:srgbClr val="000090"/>
                </a:solidFill>
                <a:cs typeface="Arial Black"/>
              </a:rPr>
              <a:t> </a:t>
            </a:r>
            <a:r>
              <a:rPr lang="en-US" sz="2400" b="1" dirty="0" smtClean="0">
                <a:solidFill>
                  <a:srgbClr val="000090"/>
                </a:solidFill>
                <a:latin typeface="Symbol" charset="2"/>
                <a:cs typeface="Symbol" charset="2"/>
              </a:rPr>
              <a:t>S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err="1">
                <a:solidFill>
                  <a:srgbClr val="000090"/>
                </a:solidFill>
                <a:latin typeface="+mn-lt"/>
                <a:cs typeface="Arial Black"/>
              </a:rPr>
              <a:t>K</a:t>
            </a:r>
            <a:r>
              <a:rPr lang="en-US" sz="2400" b="1" baseline="30000" dirty="0" err="1" smtClean="0">
                <a:solidFill>
                  <a:srgbClr val="000090"/>
                </a:solidFill>
                <a:latin typeface="+mn-lt"/>
                <a:cs typeface="Arial Black"/>
              </a:rPr>
              <a:t>+</a:t>
            </a:r>
            <a:r>
              <a:rPr lang="en-US" sz="2400" b="1" dirty="0" err="1" smtClean="0">
                <a:solidFill>
                  <a:srgbClr val="000090"/>
                </a:solidFill>
                <a:latin typeface="Symbol" charset="2"/>
                <a:cs typeface="Symbol" charset="2"/>
              </a:rPr>
              <a:t>Lg</a:t>
            </a:r>
            <a:r>
              <a:rPr lang="en-US" sz="2400" b="1" dirty="0" smtClean="0">
                <a:solidFill>
                  <a:srgbClr val="000090"/>
                </a:solidFill>
                <a:latin typeface="Symbol" charset="2"/>
                <a:cs typeface="Symbol" charset="2"/>
              </a:rPr>
              <a:t>      </a:t>
            </a:r>
            <a:r>
              <a:rPr lang="en-US" sz="2400" b="1" dirty="0" smtClean="0">
                <a:solidFill>
                  <a:srgbClr val="000090"/>
                </a:solidFill>
                <a:latin typeface="+mn-lt"/>
                <a:cs typeface="Arial Black"/>
              </a:rPr>
              <a:t>e</a:t>
            </a:r>
            <a:r>
              <a:rPr lang="en-US" sz="2400" b="1" dirty="0">
                <a:solidFill>
                  <a:srgbClr val="000090"/>
                </a:solidFill>
                <a:latin typeface="+mn-lt"/>
                <a:cs typeface="Arial Black"/>
              </a:rPr>
              <a:t>’ </a:t>
            </a:r>
            <a:r>
              <a:rPr lang="en-US" sz="2400" b="1" dirty="0" err="1">
                <a:solidFill>
                  <a:srgbClr val="000090"/>
                </a:solidFill>
                <a:latin typeface="+mn-lt"/>
                <a:cs typeface="Arial Black"/>
              </a:rPr>
              <a:t>K</a:t>
            </a:r>
            <a:r>
              <a:rPr lang="en-US" sz="2400" b="1" baseline="30000" dirty="0" err="1" smtClean="0">
                <a:solidFill>
                  <a:srgbClr val="000090"/>
                </a:solidFill>
                <a:cs typeface="Arial Black"/>
              </a:rPr>
              <a:t>+</a:t>
            </a:r>
            <a:r>
              <a:rPr lang="en-US" sz="2400" b="1" dirty="0" err="1" smtClean="0">
                <a:solidFill>
                  <a:srgbClr val="000090"/>
                </a:solidFill>
                <a:cs typeface="Arial Black"/>
              </a:rPr>
              <a:t>p</a:t>
            </a:r>
            <a:r>
              <a:rPr lang="en-US" sz="2400" b="1" dirty="0" err="1" smtClean="0">
                <a:solidFill>
                  <a:srgbClr val="000090"/>
                </a:solidFill>
                <a:latin typeface="Symbol" charset="2"/>
                <a:cs typeface="Symbol" charset="2"/>
              </a:rPr>
              <a:t>p</a:t>
            </a:r>
            <a:r>
              <a:rPr lang="en-US" sz="2400" b="1" baseline="30000" dirty="0" err="1" smtClean="0">
                <a:solidFill>
                  <a:srgbClr val="000090"/>
                </a:solidFill>
                <a:latin typeface="Symbol" charset="2"/>
                <a:cs typeface="Symbol" charset="2"/>
              </a:rPr>
              <a:t>-</a:t>
            </a:r>
            <a:r>
              <a:rPr lang="en-US" sz="2400" b="1" dirty="0" err="1" smtClean="0">
                <a:solidFill>
                  <a:srgbClr val="000090"/>
                </a:solidFill>
                <a:latin typeface="Symbol" charset="2"/>
                <a:cs typeface="Symbol" charset="2"/>
              </a:rPr>
              <a:t>g</a:t>
            </a:r>
            <a:endParaRPr lang="en-US" sz="2400" b="1" dirty="0">
              <a:solidFill>
                <a:srgbClr val="000090"/>
              </a:solidFill>
              <a:latin typeface="Symbol" charset="2"/>
              <a:cs typeface="Symbol" charset="2"/>
            </a:endParaRPr>
          </a:p>
        </p:txBody>
      </p:sp>
      <p:sp>
        <p:nvSpPr>
          <p:cNvPr id="2" name="Title 1"/>
          <p:cNvSpPr>
            <a:spLocks noGrp="1"/>
          </p:cNvSpPr>
          <p:nvPr>
            <p:ph type="title"/>
          </p:nvPr>
        </p:nvSpPr>
        <p:spPr>
          <a:xfrm>
            <a:off x="150565" y="1"/>
            <a:ext cx="10081120" cy="763102"/>
          </a:xfrm>
        </p:spPr>
        <p:txBody>
          <a:bodyPr>
            <a:normAutofit fontScale="90000"/>
          </a:bodyPr>
          <a:lstStyle/>
          <a:p>
            <a:r>
              <a:rPr lang="en-US" sz="3600" dirty="0">
                <a:solidFill>
                  <a:srgbClr val="000090"/>
                </a:solidFill>
                <a:latin typeface="Calibri" pitchFamily="34" charset="0"/>
              </a:rPr>
              <a:t>Simulation and </a:t>
            </a:r>
            <a:r>
              <a:rPr lang="en-US" sz="3600" b="1" dirty="0" smtClean="0">
                <a:solidFill>
                  <a:srgbClr val="000090"/>
                </a:solidFill>
                <a:latin typeface="Calibri" pitchFamily="34" charset="0"/>
              </a:rPr>
              <a:t>FASTMC</a:t>
            </a:r>
            <a:r>
              <a:rPr lang="en-US" sz="3600" dirty="0" smtClean="0">
                <a:solidFill>
                  <a:srgbClr val="000090"/>
                </a:solidFill>
                <a:latin typeface="Calibri" pitchFamily="34" charset="0"/>
              </a:rPr>
              <a:t> reconstruction of events </a:t>
            </a:r>
            <a:r>
              <a:rPr lang="en-US" sz="3600" dirty="0">
                <a:solidFill>
                  <a:srgbClr val="000090"/>
                </a:solidFill>
                <a:latin typeface="Calibri" pitchFamily="34" charset="0"/>
              </a:rPr>
              <a:t>in </a:t>
            </a:r>
            <a:r>
              <a:rPr lang="en-US" sz="3600" b="1" dirty="0" smtClean="0">
                <a:solidFill>
                  <a:srgbClr val="000090"/>
                </a:solidFill>
                <a:latin typeface="Calibri" pitchFamily="34" charset="0"/>
              </a:rPr>
              <a:t>CLAS12</a:t>
            </a:r>
            <a:endParaRPr lang="en-US" sz="3600" b="1" dirty="0">
              <a:solidFill>
                <a:srgbClr val="000090"/>
              </a:solidFill>
              <a:latin typeface="Calibri" pitchFamily="34" charset="0"/>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137467"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bwMode="auto">
          <a:xfrm>
            <a:off x="1950765"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nettore 2 19"/>
          <p:cNvCxnSpPr/>
          <p:nvPr/>
        </p:nvCxnSpPr>
        <p:spPr bwMode="auto">
          <a:xfrm>
            <a:off x="3246909"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2 24"/>
          <p:cNvCxnSpPr/>
          <p:nvPr/>
        </p:nvCxnSpPr>
        <p:spPr bwMode="auto">
          <a:xfrm>
            <a:off x="6127229"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ttore 2 25"/>
          <p:cNvCxnSpPr/>
          <p:nvPr/>
        </p:nvCxnSpPr>
        <p:spPr bwMode="auto">
          <a:xfrm>
            <a:off x="7423373"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2 26"/>
          <p:cNvCxnSpPr/>
          <p:nvPr/>
        </p:nvCxnSpPr>
        <p:spPr bwMode="auto">
          <a:xfrm>
            <a:off x="8791525" y="962348"/>
            <a:ext cx="360040" cy="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ttangolo 9"/>
          <p:cNvSpPr/>
          <p:nvPr/>
        </p:nvSpPr>
        <p:spPr bwMode="auto">
          <a:xfrm>
            <a:off x="1446709" y="746324"/>
            <a:ext cx="3384376" cy="36004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8" name="Rettangolo 27"/>
          <p:cNvSpPr/>
          <p:nvPr/>
        </p:nvSpPr>
        <p:spPr bwMode="auto">
          <a:xfrm>
            <a:off x="5479157" y="746324"/>
            <a:ext cx="4759078" cy="36004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nvGrpSpPr>
          <p:cNvPr id="11" name="Gruppo 10"/>
          <p:cNvGrpSpPr/>
          <p:nvPr/>
        </p:nvGrpSpPr>
        <p:grpSpPr>
          <a:xfrm>
            <a:off x="222574" y="1394396"/>
            <a:ext cx="6552728" cy="2304256"/>
            <a:chOff x="0" y="1322388"/>
            <a:chExt cx="7301925" cy="2932808"/>
          </a:xfrm>
        </p:grpSpPr>
        <p:pic>
          <p:nvPicPr>
            <p:cNvPr id="5" name="Immagine 4" descr="Schermata 2016-06-16 alle 16.47.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2388"/>
              <a:ext cx="1857591" cy="2932808"/>
            </a:xfrm>
            <a:prstGeom prst="rect">
              <a:avLst/>
            </a:prstGeom>
          </p:spPr>
        </p:pic>
        <p:pic>
          <p:nvPicPr>
            <p:cNvPr id="6" name="Immagine 5" descr="Schermata 2016-06-16 alle 16.48.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749" y="1322388"/>
              <a:ext cx="1884992" cy="2906563"/>
            </a:xfrm>
            <a:prstGeom prst="rect">
              <a:avLst/>
            </a:prstGeom>
          </p:spPr>
        </p:pic>
        <p:pic>
          <p:nvPicPr>
            <p:cNvPr id="8" name="Immagine 7" descr="Schermata 2016-06-16 alle 16.50.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957" y="1322388"/>
              <a:ext cx="1839038" cy="2880320"/>
            </a:xfrm>
            <a:prstGeom prst="rect">
              <a:avLst/>
            </a:prstGeom>
          </p:spPr>
        </p:pic>
        <p:pic>
          <p:nvPicPr>
            <p:cNvPr id="9" name="Immagine 8" descr="Schermata 2016-06-16 alle 16.51.2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156" y="1322388"/>
              <a:ext cx="1822769" cy="2880320"/>
            </a:xfrm>
            <a:prstGeom prst="rect">
              <a:avLst/>
            </a:prstGeom>
          </p:spPr>
        </p:pic>
      </p:grpSp>
      <p:pic>
        <p:nvPicPr>
          <p:cNvPr id="12" name="Immagine 11" descr="Schermata 2016-06-16 alle 16.53.3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81" y="5282828"/>
            <a:ext cx="6480720" cy="1604377"/>
          </a:xfrm>
          <a:prstGeom prst="rect">
            <a:avLst/>
          </a:prstGeom>
        </p:spPr>
      </p:pic>
      <p:pic>
        <p:nvPicPr>
          <p:cNvPr id="13" name="Immagine 12" descr="Schermata 2016-06-16 alle 16.53.2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581" y="3842668"/>
            <a:ext cx="6480720" cy="1494290"/>
          </a:xfrm>
          <a:prstGeom prst="rect">
            <a:avLst/>
          </a:prstGeom>
        </p:spPr>
      </p:pic>
      <p:pic>
        <p:nvPicPr>
          <p:cNvPr id="17" name="Immagine 16" descr="Schermata 2016-06-16 alle 17.41.4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7309" y="5570860"/>
            <a:ext cx="3534941" cy="792088"/>
          </a:xfrm>
          <a:prstGeom prst="rect">
            <a:avLst/>
          </a:prstGeom>
        </p:spPr>
      </p:pic>
      <p:pic>
        <p:nvPicPr>
          <p:cNvPr id="29" name="Immagine 28" descr="Schermata 2016-06-16 alle 17.41.2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79357" y="3842668"/>
            <a:ext cx="2664296" cy="893564"/>
          </a:xfrm>
          <a:prstGeom prst="rect">
            <a:avLst/>
          </a:prstGeom>
        </p:spPr>
      </p:pic>
      <p:pic>
        <p:nvPicPr>
          <p:cNvPr id="31" name="Immagine 30" descr="Schermata 2016-06-16 alle 17.40.50.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7417" y="1754436"/>
            <a:ext cx="3189651" cy="788764"/>
          </a:xfrm>
          <a:prstGeom prst="rect">
            <a:avLst/>
          </a:prstGeom>
        </p:spPr>
      </p:pic>
      <p:sp>
        <p:nvSpPr>
          <p:cNvPr id="33" name="CasellaDiTesto 32"/>
          <p:cNvSpPr txBox="1"/>
          <p:nvPr/>
        </p:nvSpPr>
        <p:spPr>
          <a:xfrm>
            <a:off x="1230685" y="1034356"/>
            <a:ext cx="5019323" cy="415498"/>
          </a:xfrm>
          <a:prstGeom prst="rect">
            <a:avLst/>
          </a:prstGeom>
          <a:noFill/>
        </p:spPr>
        <p:txBody>
          <a:bodyPr wrap="none" rtlCol="0">
            <a:spAutoFit/>
          </a:bodyPr>
          <a:lstStyle/>
          <a:p>
            <a:r>
              <a:rPr lang="en-US" b="1" dirty="0" smtClean="0">
                <a:latin typeface="Symbol" charset="2"/>
                <a:cs typeface="Symbol" charset="2"/>
              </a:rPr>
              <a:t>f </a:t>
            </a:r>
            <a:r>
              <a:rPr lang="en-US" b="1" dirty="0" err="1" smtClean="0">
                <a:latin typeface="+mn-lt"/>
                <a:cs typeface="Symbol" charset="2"/>
              </a:rPr>
              <a:t>vs</a:t>
            </a:r>
            <a:r>
              <a:rPr lang="en-US" b="1" dirty="0" smtClean="0">
                <a:latin typeface="Symbol" charset="2"/>
                <a:cs typeface="Symbol" charset="2"/>
              </a:rPr>
              <a:t> q </a:t>
            </a:r>
            <a:r>
              <a:rPr lang="en-US" b="1" dirty="0" smtClean="0">
                <a:latin typeface="+mn-lt"/>
                <a:cs typeface="Symbol" charset="2"/>
              </a:rPr>
              <a:t>angular acceptance for final particles</a:t>
            </a:r>
            <a:endParaRPr lang="en-US" b="1" dirty="0">
              <a:latin typeface="+mn-lt"/>
              <a:cs typeface="Symbol" charset="2"/>
            </a:endParaRPr>
          </a:p>
        </p:txBody>
      </p:sp>
      <p:sp>
        <p:nvSpPr>
          <p:cNvPr id="34" name="CasellaDiTesto 33"/>
          <p:cNvSpPr txBox="1"/>
          <p:nvPr/>
        </p:nvSpPr>
        <p:spPr>
          <a:xfrm>
            <a:off x="5767189" y="1970460"/>
            <a:ext cx="441146" cy="415498"/>
          </a:xfrm>
          <a:prstGeom prst="rect">
            <a:avLst/>
          </a:prstGeom>
          <a:noFill/>
        </p:spPr>
        <p:txBody>
          <a:bodyPr wrap="none" rtlCol="0">
            <a:spAutoFit/>
          </a:bodyPr>
          <a:lstStyle/>
          <a:p>
            <a:r>
              <a:rPr lang="en-US" b="1" dirty="0" smtClean="0">
                <a:solidFill>
                  <a:srgbClr val="800000"/>
                </a:solidFill>
                <a:latin typeface="Symbol" charset="2"/>
                <a:cs typeface="Symbol" charset="2"/>
              </a:rPr>
              <a:t>p</a:t>
            </a:r>
            <a:r>
              <a:rPr lang="en-US" b="1" baseline="30000" dirty="0" smtClean="0">
                <a:solidFill>
                  <a:srgbClr val="800000"/>
                </a:solidFill>
                <a:latin typeface="Symbol" charset="2"/>
                <a:cs typeface="Symbol" charset="2"/>
              </a:rPr>
              <a:t>-</a:t>
            </a:r>
            <a:endParaRPr lang="en-US" b="1" dirty="0">
              <a:solidFill>
                <a:srgbClr val="800000"/>
              </a:solidFill>
              <a:latin typeface="Symbol" charset="2"/>
              <a:cs typeface="Symbol" charset="2"/>
            </a:endParaRPr>
          </a:p>
        </p:txBody>
      </p:sp>
      <p:sp>
        <p:nvSpPr>
          <p:cNvPr id="35" name="CasellaDiTesto 34"/>
          <p:cNvSpPr txBox="1"/>
          <p:nvPr/>
        </p:nvSpPr>
        <p:spPr>
          <a:xfrm>
            <a:off x="1086669" y="1970460"/>
            <a:ext cx="415498" cy="415498"/>
          </a:xfrm>
          <a:prstGeom prst="rect">
            <a:avLst/>
          </a:prstGeom>
          <a:noFill/>
        </p:spPr>
        <p:txBody>
          <a:bodyPr wrap="none" rtlCol="0">
            <a:spAutoFit/>
          </a:bodyPr>
          <a:lstStyle/>
          <a:p>
            <a:r>
              <a:rPr lang="en-US" b="1" dirty="0" smtClean="0">
                <a:solidFill>
                  <a:schemeClr val="bg1"/>
                </a:solidFill>
                <a:latin typeface="+mn-lt"/>
                <a:cs typeface="Symbol" charset="2"/>
              </a:rPr>
              <a:t>e</a:t>
            </a:r>
            <a:r>
              <a:rPr lang="en-US" b="1" baseline="30000" dirty="0" smtClean="0">
                <a:solidFill>
                  <a:schemeClr val="bg1"/>
                </a:solidFill>
                <a:latin typeface="Symbol" charset="2"/>
                <a:cs typeface="Symbol" charset="2"/>
              </a:rPr>
              <a:t>-</a:t>
            </a:r>
            <a:endParaRPr lang="en-US" b="1" dirty="0">
              <a:solidFill>
                <a:schemeClr val="bg1"/>
              </a:solidFill>
              <a:latin typeface="Symbol" charset="2"/>
              <a:cs typeface="Symbol" charset="2"/>
            </a:endParaRPr>
          </a:p>
        </p:txBody>
      </p:sp>
      <p:sp>
        <p:nvSpPr>
          <p:cNvPr id="36" name="CasellaDiTesto 35"/>
          <p:cNvSpPr txBox="1"/>
          <p:nvPr/>
        </p:nvSpPr>
        <p:spPr>
          <a:xfrm>
            <a:off x="2814861" y="1970460"/>
            <a:ext cx="430476" cy="415498"/>
          </a:xfrm>
          <a:prstGeom prst="rect">
            <a:avLst/>
          </a:prstGeom>
          <a:noFill/>
        </p:spPr>
        <p:txBody>
          <a:bodyPr wrap="none" rtlCol="0">
            <a:spAutoFit/>
          </a:bodyPr>
          <a:lstStyle/>
          <a:p>
            <a:r>
              <a:rPr lang="en-US" b="1" dirty="0" smtClean="0">
                <a:solidFill>
                  <a:schemeClr val="bg1"/>
                </a:solidFill>
                <a:latin typeface="+mn-lt"/>
                <a:cs typeface="Symbol" charset="2"/>
              </a:rPr>
              <a:t>K</a:t>
            </a:r>
            <a:r>
              <a:rPr lang="en-US" b="1" baseline="30000" dirty="0">
                <a:solidFill>
                  <a:schemeClr val="bg1"/>
                </a:solidFill>
                <a:latin typeface="Symbol" charset="2"/>
                <a:cs typeface="Symbol" charset="2"/>
              </a:rPr>
              <a:t>+</a:t>
            </a:r>
            <a:endParaRPr lang="en-US" b="1" dirty="0">
              <a:solidFill>
                <a:schemeClr val="bg1"/>
              </a:solidFill>
              <a:latin typeface="Symbol" charset="2"/>
              <a:cs typeface="Symbol" charset="2"/>
            </a:endParaRPr>
          </a:p>
        </p:txBody>
      </p:sp>
      <p:sp>
        <p:nvSpPr>
          <p:cNvPr id="37" name="CasellaDiTesto 36"/>
          <p:cNvSpPr txBox="1"/>
          <p:nvPr/>
        </p:nvSpPr>
        <p:spPr>
          <a:xfrm>
            <a:off x="4759077" y="1898452"/>
            <a:ext cx="329180" cy="415498"/>
          </a:xfrm>
          <a:prstGeom prst="rect">
            <a:avLst/>
          </a:prstGeom>
          <a:noFill/>
        </p:spPr>
        <p:txBody>
          <a:bodyPr wrap="none" rtlCol="0">
            <a:spAutoFit/>
          </a:bodyPr>
          <a:lstStyle/>
          <a:p>
            <a:r>
              <a:rPr lang="en-US" b="1" dirty="0" smtClean="0">
                <a:solidFill>
                  <a:schemeClr val="bg1"/>
                </a:solidFill>
                <a:latin typeface="+mn-lt"/>
                <a:cs typeface="Symbol" charset="2"/>
              </a:rPr>
              <a:t>p</a:t>
            </a:r>
            <a:endParaRPr lang="en-US" b="1" dirty="0">
              <a:solidFill>
                <a:schemeClr val="bg1"/>
              </a:solidFill>
              <a:latin typeface="Symbol" charset="2"/>
              <a:cs typeface="Symbol" charset="2"/>
            </a:endParaRPr>
          </a:p>
        </p:txBody>
      </p:sp>
      <p:sp>
        <p:nvSpPr>
          <p:cNvPr id="38" name="Rectangle 7"/>
          <p:cNvSpPr/>
          <p:nvPr/>
        </p:nvSpPr>
        <p:spPr>
          <a:xfrm>
            <a:off x="582613" y="4346724"/>
            <a:ext cx="1080120" cy="338554"/>
          </a:xfrm>
          <a:prstGeom prst="rect">
            <a:avLst/>
          </a:prstGeom>
          <a:noFill/>
          <a:ln>
            <a:noFill/>
          </a:ln>
        </p:spPr>
        <p:txBody>
          <a:bodyPr wrap="square">
            <a:spAutoFit/>
          </a:bodyPr>
          <a:lstStyle/>
          <a:p>
            <a:pPr algn="ctr"/>
            <a:r>
              <a:rPr lang="en-US" sz="1600" b="1" dirty="0" smtClean="0">
                <a:solidFill>
                  <a:srgbClr val="FFFFFF"/>
                </a:solidFill>
                <a:latin typeface="Calibri" pitchFamily="34" charset="0"/>
              </a:rPr>
              <a:t>W </a:t>
            </a:r>
            <a:r>
              <a:rPr lang="en-US" sz="1600" b="1" dirty="0" err="1" smtClean="0">
                <a:solidFill>
                  <a:srgbClr val="FFFFFF"/>
                </a:solidFill>
                <a:latin typeface="Calibri" pitchFamily="34" charset="0"/>
              </a:rPr>
              <a:t>vs</a:t>
            </a:r>
            <a:r>
              <a:rPr lang="it-IT" sz="1600" b="1" dirty="0" smtClean="0">
                <a:solidFill>
                  <a:srgbClr val="FFFFFF"/>
                </a:solidFill>
              </a:rPr>
              <a:t> </a:t>
            </a:r>
            <a:r>
              <a:rPr lang="en-US" sz="1600" b="1" dirty="0" smtClean="0">
                <a:solidFill>
                  <a:srgbClr val="FFFFFF"/>
                </a:solidFill>
                <a:latin typeface="Calibri" pitchFamily="34" charset="0"/>
              </a:rPr>
              <a:t>Q</a:t>
            </a:r>
            <a:r>
              <a:rPr lang="en-US" sz="1600" b="1" baseline="30000" dirty="0" smtClean="0">
                <a:solidFill>
                  <a:srgbClr val="FFFFFF"/>
                </a:solidFill>
                <a:latin typeface="Calibri" pitchFamily="34" charset="0"/>
              </a:rPr>
              <a:t>2</a:t>
            </a:r>
            <a:endParaRPr lang="it-IT" sz="1600" b="1" dirty="0">
              <a:solidFill>
                <a:srgbClr val="FFFFFF"/>
              </a:solidFill>
            </a:endParaRPr>
          </a:p>
        </p:txBody>
      </p:sp>
      <p:sp>
        <p:nvSpPr>
          <p:cNvPr id="39" name="Rectangle 7"/>
          <p:cNvSpPr/>
          <p:nvPr/>
        </p:nvSpPr>
        <p:spPr>
          <a:xfrm>
            <a:off x="582613" y="5714876"/>
            <a:ext cx="1080120" cy="338554"/>
          </a:xfrm>
          <a:prstGeom prst="rect">
            <a:avLst/>
          </a:prstGeom>
          <a:noFill/>
          <a:ln>
            <a:noFill/>
          </a:ln>
        </p:spPr>
        <p:txBody>
          <a:bodyPr wrap="square">
            <a:spAutoFit/>
          </a:bodyPr>
          <a:lstStyle/>
          <a:p>
            <a:pPr algn="ctr"/>
            <a:r>
              <a:rPr lang="en-US" sz="1600" b="1" dirty="0" smtClean="0">
                <a:solidFill>
                  <a:srgbClr val="FFFFFF"/>
                </a:solidFill>
                <a:latin typeface="Calibri" pitchFamily="34" charset="0"/>
              </a:rPr>
              <a:t>W </a:t>
            </a:r>
            <a:r>
              <a:rPr lang="en-US" sz="1600" b="1" dirty="0" err="1" smtClean="0">
                <a:solidFill>
                  <a:srgbClr val="FFFFFF"/>
                </a:solidFill>
                <a:latin typeface="Calibri" pitchFamily="34" charset="0"/>
              </a:rPr>
              <a:t>vs</a:t>
            </a:r>
            <a:r>
              <a:rPr lang="it-IT" sz="1600" b="1" dirty="0" smtClean="0">
                <a:solidFill>
                  <a:srgbClr val="FFFFFF"/>
                </a:solidFill>
              </a:rPr>
              <a:t> </a:t>
            </a:r>
            <a:r>
              <a:rPr lang="en-US" sz="1600" b="1" dirty="0" smtClean="0">
                <a:solidFill>
                  <a:srgbClr val="FFFFFF"/>
                </a:solidFill>
                <a:latin typeface="Calibri" pitchFamily="34" charset="0"/>
              </a:rPr>
              <a:t>Q</a:t>
            </a:r>
            <a:r>
              <a:rPr lang="en-US" sz="1600" b="1" baseline="30000" dirty="0" smtClean="0">
                <a:solidFill>
                  <a:srgbClr val="FFFFFF"/>
                </a:solidFill>
                <a:latin typeface="Calibri" pitchFamily="34" charset="0"/>
              </a:rPr>
              <a:t>2</a:t>
            </a:r>
            <a:endParaRPr lang="it-IT" sz="1600" b="1" dirty="0">
              <a:solidFill>
                <a:srgbClr val="FFFFFF"/>
              </a:solidFill>
            </a:endParaRPr>
          </a:p>
        </p:txBody>
      </p:sp>
      <p:sp>
        <p:nvSpPr>
          <p:cNvPr id="32" name="CasellaDiTesto 31"/>
          <p:cNvSpPr txBox="1"/>
          <p:nvPr/>
        </p:nvSpPr>
        <p:spPr>
          <a:xfrm>
            <a:off x="7135341" y="1394396"/>
            <a:ext cx="3168514" cy="415498"/>
          </a:xfrm>
          <a:prstGeom prst="rect">
            <a:avLst/>
          </a:prstGeom>
          <a:solidFill>
            <a:srgbClr val="FFFFFF"/>
          </a:solidFill>
        </p:spPr>
        <p:txBody>
          <a:bodyPr wrap="square" rtlCol="0">
            <a:spAutoFit/>
          </a:bodyPr>
          <a:lstStyle/>
          <a:p>
            <a:r>
              <a:rPr lang="en-US" b="1" dirty="0" smtClean="0">
                <a:solidFill>
                  <a:srgbClr val="800000"/>
                </a:solidFill>
                <a:latin typeface="+mn-lt"/>
              </a:rPr>
              <a:t>Minimum measurable Q</a:t>
            </a:r>
            <a:r>
              <a:rPr lang="en-US" b="1" baseline="30000" dirty="0" smtClean="0">
                <a:solidFill>
                  <a:srgbClr val="800000"/>
                </a:solidFill>
                <a:latin typeface="+mn-lt"/>
              </a:rPr>
              <a:t>2</a:t>
            </a:r>
            <a:endParaRPr lang="en-US" b="1" dirty="0">
              <a:solidFill>
                <a:srgbClr val="800000"/>
              </a:solidFill>
              <a:latin typeface="+mn-lt"/>
            </a:endParaRPr>
          </a:p>
        </p:txBody>
      </p:sp>
      <p:sp>
        <p:nvSpPr>
          <p:cNvPr id="41" name="CasellaDiTesto 40"/>
          <p:cNvSpPr txBox="1"/>
          <p:nvPr/>
        </p:nvSpPr>
        <p:spPr>
          <a:xfrm>
            <a:off x="582613" y="4634756"/>
            <a:ext cx="1244151" cy="338554"/>
          </a:xfrm>
          <a:prstGeom prst="rect">
            <a:avLst/>
          </a:prstGeom>
          <a:noFill/>
        </p:spPr>
        <p:txBody>
          <a:bodyPr wrap="none" rtlCol="0">
            <a:spAutoFit/>
          </a:bodyPr>
          <a:lstStyle/>
          <a:p>
            <a:r>
              <a:rPr lang="it-IT" sz="1600" b="1" dirty="0" err="1" smtClean="0">
                <a:solidFill>
                  <a:srgbClr val="FFFFFF"/>
                </a:solidFill>
                <a:latin typeface="+mn-lt"/>
              </a:rPr>
              <a:t>Ee</a:t>
            </a:r>
            <a:r>
              <a:rPr lang="it-IT" sz="1600" b="1" dirty="0" smtClean="0">
                <a:solidFill>
                  <a:srgbClr val="FFFFFF"/>
                </a:solidFill>
                <a:latin typeface="+mn-lt"/>
              </a:rPr>
              <a:t> = 6.6 </a:t>
            </a:r>
            <a:r>
              <a:rPr lang="it-IT" sz="1600" b="1" dirty="0" err="1" smtClean="0">
                <a:solidFill>
                  <a:srgbClr val="FFFFFF"/>
                </a:solidFill>
                <a:latin typeface="+mn-lt"/>
              </a:rPr>
              <a:t>GeV</a:t>
            </a:r>
            <a:endParaRPr lang="it-IT" sz="1600" b="1" dirty="0">
              <a:solidFill>
                <a:srgbClr val="FFFFFF"/>
              </a:solidFill>
              <a:latin typeface="+mn-lt"/>
            </a:endParaRPr>
          </a:p>
        </p:txBody>
      </p:sp>
      <p:sp>
        <p:nvSpPr>
          <p:cNvPr id="45" name="CasellaDiTesto 44"/>
          <p:cNvSpPr txBox="1"/>
          <p:nvPr/>
        </p:nvSpPr>
        <p:spPr>
          <a:xfrm>
            <a:off x="654621" y="6074916"/>
            <a:ext cx="1244151" cy="338554"/>
          </a:xfrm>
          <a:prstGeom prst="rect">
            <a:avLst/>
          </a:prstGeom>
          <a:noFill/>
        </p:spPr>
        <p:txBody>
          <a:bodyPr wrap="none" rtlCol="0">
            <a:spAutoFit/>
          </a:bodyPr>
          <a:lstStyle/>
          <a:p>
            <a:r>
              <a:rPr lang="it-IT" sz="1600" b="1" dirty="0" err="1" smtClean="0">
                <a:solidFill>
                  <a:srgbClr val="FFFFFF"/>
                </a:solidFill>
                <a:latin typeface="+mn-lt"/>
              </a:rPr>
              <a:t>Ee</a:t>
            </a:r>
            <a:r>
              <a:rPr lang="it-IT" sz="1600" b="1" dirty="0" smtClean="0">
                <a:solidFill>
                  <a:srgbClr val="FFFFFF"/>
                </a:solidFill>
                <a:latin typeface="+mn-lt"/>
              </a:rPr>
              <a:t> = 8.8 </a:t>
            </a:r>
            <a:r>
              <a:rPr lang="it-IT" sz="1600" b="1" dirty="0" err="1" smtClean="0">
                <a:solidFill>
                  <a:srgbClr val="FFFFFF"/>
                </a:solidFill>
                <a:latin typeface="+mn-lt"/>
              </a:rPr>
              <a:t>GeV</a:t>
            </a:r>
            <a:endParaRPr lang="it-IT" sz="1600" b="1" dirty="0">
              <a:solidFill>
                <a:srgbClr val="FFFFFF"/>
              </a:solidFill>
              <a:latin typeface="+mn-lt"/>
            </a:endParaRPr>
          </a:p>
        </p:txBody>
      </p:sp>
      <p:sp>
        <p:nvSpPr>
          <p:cNvPr id="46" name="CasellaDiTesto 45"/>
          <p:cNvSpPr txBox="1"/>
          <p:nvPr/>
        </p:nvSpPr>
        <p:spPr>
          <a:xfrm>
            <a:off x="7279357" y="3122588"/>
            <a:ext cx="2664296" cy="738664"/>
          </a:xfrm>
          <a:prstGeom prst="rect">
            <a:avLst/>
          </a:prstGeom>
          <a:solidFill>
            <a:srgbClr val="FFFFFF"/>
          </a:solidFill>
        </p:spPr>
        <p:txBody>
          <a:bodyPr wrap="square" rtlCol="0">
            <a:spAutoFit/>
          </a:bodyPr>
          <a:lstStyle/>
          <a:p>
            <a:r>
              <a:rPr lang="en-US" b="1" dirty="0" smtClean="0">
                <a:solidFill>
                  <a:srgbClr val="800000"/>
                </a:solidFill>
                <a:latin typeface="+mn-lt"/>
              </a:rPr>
              <a:t>Production rates </a:t>
            </a:r>
          </a:p>
          <a:p>
            <a:r>
              <a:rPr lang="en-US" b="1" dirty="0" smtClean="0">
                <a:solidFill>
                  <a:srgbClr val="800000"/>
                </a:solidFill>
                <a:latin typeface="+mn-lt"/>
              </a:rPr>
              <a:t>L=10</a:t>
            </a:r>
            <a:r>
              <a:rPr lang="en-US" b="1" baseline="30000" dirty="0" smtClean="0">
                <a:solidFill>
                  <a:srgbClr val="800000"/>
                </a:solidFill>
                <a:latin typeface="+mn-lt"/>
              </a:rPr>
              <a:t>35</a:t>
            </a:r>
            <a:r>
              <a:rPr lang="en-US" b="1" dirty="0" smtClean="0">
                <a:solidFill>
                  <a:srgbClr val="800000"/>
                </a:solidFill>
                <a:latin typeface="+mn-lt"/>
              </a:rPr>
              <a:t>cm</a:t>
            </a:r>
            <a:r>
              <a:rPr lang="en-US" b="1" baseline="30000" dirty="0" smtClean="0">
                <a:solidFill>
                  <a:srgbClr val="800000"/>
                </a:solidFill>
                <a:latin typeface="+mn-lt"/>
              </a:rPr>
              <a:t>-2</a:t>
            </a:r>
            <a:r>
              <a:rPr lang="en-US" b="1" dirty="0" smtClean="0">
                <a:solidFill>
                  <a:srgbClr val="800000"/>
                </a:solidFill>
                <a:latin typeface="+mn-lt"/>
              </a:rPr>
              <a:t>s</a:t>
            </a:r>
            <a:r>
              <a:rPr lang="en-US" b="1" baseline="30000" dirty="0" smtClean="0">
                <a:solidFill>
                  <a:srgbClr val="800000"/>
                </a:solidFill>
                <a:latin typeface="+mn-lt"/>
              </a:rPr>
              <a:t>-1</a:t>
            </a:r>
            <a:endParaRPr lang="en-US" b="1" dirty="0">
              <a:solidFill>
                <a:srgbClr val="800000"/>
              </a:solidFill>
              <a:latin typeface="+mn-lt"/>
            </a:endParaRPr>
          </a:p>
        </p:txBody>
      </p:sp>
      <p:sp>
        <p:nvSpPr>
          <p:cNvPr id="47" name="CasellaDiTesto 46"/>
          <p:cNvSpPr txBox="1"/>
          <p:nvPr/>
        </p:nvSpPr>
        <p:spPr>
          <a:xfrm>
            <a:off x="6847309" y="4850780"/>
            <a:ext cx="3534941" cy="738664"/>
          </a:xfrm>
          <a:prstGeom prst="rect">
            <a:avLst/>
          </a:prstGeom>
          <a:solidFill>
            <a:schemeClr val="bg1"/>
          </a:solidFill>
        </p:spPr>
        <p:txBody>
          <a:bodyPr wrap="square" rtlCol="0">
            <a:spAutoFit/>
          </a:bodyPr>
          <a:lstStyle/>
          <a:p>
            <a:r>
              <a:rPr lang="en-US" b="1" dirty="0" smtClean="0">
                <a:solidFill>
                  <a:srgbClr val="800000"/>
                </a:solidFill>
                <a:latin typeface="+mn-lt"/>
              </a:rPr>
              <a:t>Reconstructed events rates </a:t>
            </a:r>
          </a:p>
          <a:p>
            <a:r>
              <a:rPr lang="en-US" b="1" dirty="0" smtClean="0">
                <a:solidFill>
                  <a:srgbClr val="800000"/>
                </a:solidFill>
                <a:latin typeface="+mn-lt"/>
              </a:rPr>
              <a:t>L=10</a:t>
            </a:r>
            <a:r>
              <a:rPr lang="en-US" b="1" baseline="30000" dirty="0" smtClean="0">
                <a:solidFill>
                  <a:srgbClr val="800000"/>
                </a:solidFill>
                <a:latin typeface="+mn-lt"/>
              </a:rPr>
              <a:t>35</a:t>
            </a:r>
            <a:r>
              <a:rPr lang="en-US" b="1" dirty="0" smtClean="0">
                <a:solidFill>
                  <a:srgbClr val="800000"/>
                </a:solidFill>
                <a:latin typeface="+mn-lt"/>
              </a:rPr>
              <a:t>cm</a:t>
            </a:r>
            <a:r>
              <a:rPr lang="en-US" b="1" baseline="30000" dirty="0" smtClean="0">
                <a:solidFill>
                  <a:srgbClr val="800000"/>
                </a:solidFill>
                <a:latin typeface="+mn-lt"/>
              </a:rPr>
              <a:t>-2</a:t>
            </a:r>
            <a:r>
              <a:rPr lang="en-US" b="1" dirty="0" smtClean="0">
                <a:solidFill>
                  <a:srgbClr val="800000"/>
                </a:solidFill>
                <a:latin typeface="+mn-lt"/>
              </a:rPr>
              <a:t>s</a:t>
            </a:r>
            <a:r>
              <a:rPr lang="en-US" b="1" baseline="30000" dirty="0" smtClean="0">
                <a:solidFill>
                  <a:srgbClr val="800000"/>
                </a:solidFill>
                <a:latin typeface="+mn-lt"/>
              </a:rPr>
              <a:t>-1 </a:t>
            </a:r>
            <a:r>
              <a:rPr lang="en-US" dirty="0" smtClean="0">
                <a:solidFill>
                  <a:srgbClr val="800000"/>
                </a:solidFill>
                <a:latin typeface="+mn-lt"/>
              </a:rPr>
              <a:t>(</a:t>
            </a:r>
            <a:r>
              <a:rPr lang="en-US" dirty="0" smtClean="0">
                <a:solidFill>
                  <a:srgbClr val="800000"/>
                </a:solidFill>
                <a:latin typeface="Symbol" charset="2"/>
                <a:cs typeface="Symbol" charset="2"/>
              </a:rPr>
              <a:t>L </a:t>
            </a:r>
            <a:r>
              <a:rPr lang="en-US" dirty="0" smtClean="0">
                <a:solidFill>
                  <a:srgbClr val="800000"/>
                </a:solidFill>
                <a:latin typeface="+mn-lt"/>
              </a:rPr>
              <a:t>  </a:t>
            </a:r>
            <a:r>
              <a:rPr lang="en-US" dirty="0" err="1" smtClean="0">
                <a:solidFill>
                  <a:srgbClr val="800000"/>
                </a:solidFill>
                <a:latin typeface="+mn-lt"/>
              </a:rPr>
              <a:t>p</a:t>
            </a:r>
            <a:r>
              <a:rPr lang="en-US" dirty="0" err="1" smtClean="0">
                <a:solidFill>
                  <a:srgbClr val="800000"/>
                </a:solidFill>
                <a:latin typeface="Symbol" charset="2"/>
                <a:cs typeface="Symbol" charset="2"/>
              </a:rPr>
              <a:t>p</a:t>
            </a:r>
            <a:r>
              <a:rPr lang="en-US" baseline="30000" dirty="0" smtClean="0">
                <a:solidFill>
                  <a:srgbClr val="800000"/>
                </a:solidFill>
                <a:latin typeface="+mn-lt"/>
              </a:rPr>
              <a:t>-</a:t>
            </a:r>
            <a:r>
              <a:rPr lang="en-US" dirty="0" smtClean="0">
                <a:solidFill>
                  <a:srgbClr val="800000"/>
                </a:solidFill>
                <a:latin typeface="+mn-lt"/>
              </a:rPr>
              <a:t> BR=64%)</a:t>
            </a:r>
            <a:endParaRPr lang="en-US" b="1" dirty="0">
              <a:solidFill>
                <a:srgbClr val="800000"/>
              </a:solidFill>
              <a:latin typeface="+mn-lt"/>
            </a:endParaRPr>
          </a:p>
        </p:txBody>
      </p:sp>
      <p:sp>
        <p:nvSpPr>
          <p:cNvPr id="48" name="CasellaDiTesto 47"/>
          <p:cNvSpPr txBox="1"/>
          <p:nvPr/>
        </p:nvSpPr>
        <p:spPr>
          <a:xfrm>
            <a:off x="2670845" y="3554636"/>
            <a:ext cx="2431441" cy="338554"/>
          </a:xfrm>
          <a:prstGeom prst="rect">
            <a:avLst/>
          </a:prstGeom>
          <a:solidFill>
            <a:srgbClr val="3465C8"/>
          </a:solidFill>
        </p:spPr>
        <p:txBody>
          <a:bodyPr wrap="none" rtlCol="0">
            <a:spAutoFit/>
          </a:bodyPr>
          <a:lstStyle/>
          <a:p>
            <a:r>
              <a:rPr lang="en-US" sz="1600" b="1" dirty="0" smtClean="0">
                <a:solidFill>
                  <a:srgbClr val="FFFFFF"/>
                </a:solidFill>
                <a:latin typeface="+mn-lt"/>
                <a:cs typeface="Symbol" charset="2"/>
              </a:rPr>
              <a:t>K</a:t>
            </a:r>
            <a:r>
              <a:rPr lang="en-US" sz="1600" b="1" baseline="30000" dirty="0" smtClean="0">
                <a:solidFill>
                  <a:srgbClr val="FFFFFF"/>
                </a:solidFill>
                <a:latin typeface="+mn-lt"/>
                <a:cs typeface="Symbol" charset="2"/>
              </a:rPr>
              <a:t>+ </a:t>
            </a:r>
            <a:r>
              <a:rPr lang="en-US" sz="1600" b="1" dirty="0" smtClean="0">
                <a:solidFill>
                  <a:srgbClr val="FFFFFF"/>
                </a:solidFill>
                <a:latin typeface="+mn-lt"/>
                <a:cs typeface="Symbol" charset="2"/>
              </a:rPr>
              <a:t>missing</a:t>
            </a:r>
            <a:r>
              <a:rPr lang="en-US" sz="1600" b="1" dirty="0" smtClean="0">
                <a:solidFill>
                  <a:srgbClr val="FFFFFF"/>
                </a:solidFill>
                <a:latin typeface="Symbol" charset="2"/>
                <a:cs typeface="Symbol" charset="2"/>
              </a:rPr>
              <a:t> </a:t>
            </a:r>
            <a:r>
              <a:rPr lang="en-US" sz="1600" b="1" dirty="0" smtClean="0">
                <a:solidFill>
                  <a:srgbClr val="FFFFFF"/>
                </a:solidFill>
                <a:latin typeface="+mn-lt"/>
                <a:cs typeface="Symbol" charset="2"/>
              </a:rPr>
              <a:t>mass resolution</a:t>
            </a:r>
            <a:endParaRPr lang="en-US" sz="1600" b="1" dirty="0">
              <a:solidFill>
                <a:srgbClr val="FFFFFF"/>
              </a:solidFill>
              <a:latin typeface="Symbol" charset="2"/>
              <a:cs typeface="Symbol" charset="2"/>
            </a:endParaRPr>
          </a:p>
        </p:txBody>
      </p:sp>
      <p:sp>
        <p:nvSpPr>
          <p:cNvPr id="49" name="CasellaDiTesto 48"/>
          <p:cNvSpPr txBox="1"/>
          <p:nvPr/>
        </p:nvSpPr>
        <p:spPr>
          <a:xfrm>
            <a:off x="2742853" y="4418732"/>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=11 MeV</a:t>
            </a:r>
            <a:endParaRPr lang="en-US" sz="1200" b="1" dirty="0">
              <a:latin typeface="+mn-lt"/>
              <a:cs typeface="Symbol" charset="2"/>
            </a:endParaRPr>
          </a:p>
        </p:txBody>
      </p:sp>
      <p:cxnSp>
        <p:nvCxnSpPr>
          <p:cNvPr id="50" name="Connettore 2 49"/>
          <p:cNvCxnSpPr/>
          <p:nvPr/>
        </p:nvCxnSpPr>
        <p:spPr bwMode="auto">
          <a:xfrm>
            <a:off x="8719517" y="5426844"/>
            <a:ext cx="144016"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2" name="CasellaDiTesto 51"/>
          <p:cNvSpPr txBox="1"/>
          <p:nvPr/>
        </p:nvSpPr>
        <p:spPr>
          <a:xfrm>
            <a:off x="3750965" y="4418732"/>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=10 MeV</a:t>
            </a:r>
            <a:endParaRPr lang="en-US" sz="1200" b="1" dirty="0">
              <a:latin typeface="+mn-lt"/>
              <a:cs typeface="Symbol" charset="2"/>
            </a:endParaRPr>
          </a:p>
        </p:txBody>
      </p:sp>
      <p:sp>
        <p:nvSpPr>
          <p:cNvPr id="53" name="CasellaDiTesto 52"/>
          <p:cNvSpPr txBox="1"/>
          <p:nvPr/>
        </p:nvSpPr>
        <p:spPr>
          <a:xfrm>
            <a:off x="2742853" y="5642868"/>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=15 MeV</a:t>
            </a:r>
            <a:endParaRPr lang="en-US" sz="1200" b="1" dirty="0">
              <a:latin typeface="+mn-lt"/>
              <a:cs typeface="Symbol" charset="2"/>
            </a:endParaRPr>
          </a:p>
        </p:txBody>
      </p:sp>
      <p:sp>
        <p:nvSpPr>
          <p:cNvPr id="54" name="CasellaDiTesto 53"/>
          <p:cNvSpPr txBox="1"/>
          <p:nvPr/>
        </p:nvSpPr>
        <p:spPr>
          <a:xfrm>
            <a:off x="3750965" y="5642868"/>
            <a:ext cx="864339" cy="276999"/>
          </a:xfrm>
          <a:prstGeom prst="rect">
            <a:avLst/>
          </a:prstGeom>
          <a:noFill/>
        </p:spPr>
        <p:txBody>
          <a:bodyPr wrap="none" rtlCol="0">
            <a:spAutoFit/>
          </a:bodyPr>
          <a:lstStyle/>
          <a:p>
            <a:r>
              <a:rPr lang="en-US" sz="1200" b="1" dirty="0" smtClean="0">
                <a:latin typeface="Symbol" charset="2"/>
                <a:cs typeface="Symbol" charset="2"/>
              </a:rPr>
              <a:t>s</a:t>
            </a:r>
            <a:r>
              <a:rPr lang="en-US" sz="1200" b="1" dirty="0" smtClean="0">
                <a:latin typeface="+mn-lt"/>
                <a:cs typeface="Symbol" charset="2"/>
              </a:rPr>
              <a:t>=13 MeV</a:t>
            </a:r>
            <a:endParaRPr lang="en-US" sz="1200" b="1" dirty="0">
              <a:latin typeface="+mn-lt"/>
              <a:cs typeface="Symbol" charset="2"/>
            </a:endParaRPr>
          </a:p>
        </p:txBody>
      </p:sp>
    </p:spTree>
    <p:extLst>
      <p:ext uri="{BB962C8B-B14F-4D97-AF65-F5344CB8AC3E}">
        <p14:creationId xmlns:p14="http://schemas.microsoft.com/office/powerpoint/2010/main" val="179157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2834629" y="2546524"/>
              <a:ext cx="575941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Data Analysis and Quasi-data</a:t>
              </a:r>
              <a:endParaRPr lang="en-GB" sz="3100" b="1" dirty="0">
                <a:solidFill>
                  <a:srgbClr val="FF0000"/>
                </a:solidFill>
                <a:latin typeface="Arial" charset="0"/>
                <a:cs typeface="Arial" charset="0"/>
              </a:endParaRPr>
            </a:p>
          </p:txBody>
        </p:sp>
      </p:grpSp>
      <p:sp>
        <p:nvSpPr>
          <p:cNvPr id="6" name="CasellaDiTesto 5"/>
          <p:cNvSpPr txBox="1"/>
          <p:nvPr/>
        </p:nvSpPr>
        <p:spPr>
          <a:xfrm>
            <a:off x="1734741" y="3626644"/>
            <a:ext cx="8136904" cy="2677656"/>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Adding the Hybrid Baryons at the amplitude level</a:t>
            </a:r>
            <a:endParaRPr lang="en-US" sz="2400" b="1" dirty="0" smtClean="0">
              <a:solidFill>
                <a:srgbClr val="800000"/>
              </a:solidFill>
              <a:latin typeface="Symbol" charset="2"/>
              <a:cs typeface="Symbol" charset="2"/>
            </a:endParaRPr>
          </a:p>
          <a:p>
            <a:pPr marL="457200" indent="-457200">
              <a:buAutoNum type="arabicPeriod"/>
            </a:pPr>
            <a:endParaRPr lang="en-US" sz="2400" b="1" dirty="0">
              <a:solidFill>
                <a:srgbClr val="800000"/>
              </a:solidFill>
              <a:latin typeface="Symbol" charset="2"/>
              <a:cs typeface="Symbol" charset="2"/>
            </a:endParaRPr>
          </a:p>
          <a:p>
            <a:pPr marL="457200" indent="-457200">
              <a:buFontTx/>
              <a:buAutoNum type="arabicPeriod"/>
            </a:pPr>
            <a:r>
              <a:rPr lang="en-US" sz="2400" b="1" dirty="0" smtClean="0">
                <a:solidFill>
                  <a:srgbClr val="800000"/>
                </a:solidFill>
                <a:latin typeface="+mn-lt"/>
                <a:cs typeface="Arial Black"/>
              </a:rPr>
              <a:t>Statistical Sensitivity to </a:t>
            </a:r>
            <a:r>
              <a:rPr lang="en-US" sz="2400" b="1" dirty="0">
                <a:solidFill>
                  <a:srgbClr val="800000"/>
                </a:solidFill>
                <a:latin typeface="+mn-lt"/>
                <a:cs typeface="Arial Black"/>
              </a:rPr>
              <a:t>Hybrid </a:t>
            </a:r>
            <a:r>
              <a:rPr lang="en-US" sz="2400" b="1" dirty="0" smtClean="0">
                <a:solidFill>
                  <a:srgbClr val="800000"/>
                </a:solidFill>
                <a:latin typeface="+mn-lt"/>
                <a:cs typeface="Arial Black"/>
              </a:rPr>
              <a:t>Baryons </a:t>
            </a:r>
            <a:r>
              <a:rPr lang="en-US" sz="2400" b="1" dirty="0" err="1" smtClean="0">
                <a:solidFill>
                  <a:srgbClr val="800000"/>
                </a:solidFill>
                <a:latin typeface="+mn-lt"/>
                <a:cs typeface="Arial Black"/>
              </a:rPr>
              <a:t>electrocouplings</a:t>
            </a:r>
            <a:r>
              <a:rPr lang="en-US" sz="2400" b="1" dirty="0" smtClean="0">
                <a:solidFill>
                  <a:srgbClr val="800000"/>
                </a:solidFill>
                <a:latin typeface="+mn-lt"/>
                <a:cs typeface="Arial Black"/>
              </a:rPr>
              <a:t>: threshold values</a:t>
            </a:r>
          </a:p>
          <a:p>
            <a:r>
              <a:rPr lang="en-US" sz="2400" b="1" dirty="0" smtClean="0">
                <a:solidFill>
                  <a:srgbClr val="800000"/>
                </a:solidFill>
                <a:latin typeface="+mn-lt"/>
                <a:cs typeface="Arial Black"/>
              </a:rPr>
              <a:t> </a:t>
            </a:r>
          </a:p>
          <a:p>
            <a:pPr marL="457200" indent="-457200">
              <a:buFont typeface="+mj-lt"/>
              <a:buAutoNum type="arabicPeriod" startAt="3"/>
            </a:pPr>
            <a:r>
              <a:rPr lang="en-US" sz="2400" b="1" dirty="0" smtClean="0">
                <a:solidFill>
                  <a:srgbClr val="800000"/>
                </a:solidFill>
                <a:latin typeface="+mn-lt"/>
                <a:cs typeface="Arial Black"/>
              </a:rPr>
              <a:t>Extraction of Legendre moments</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spTree>
    <p:extLst>
      <p:ext uri="{BB962C8B-B14F-4D97-AF65-F5344CB8AC3E}">
        <p14:creationId xmlns:p14="http://schemas.microsoft.com/office/powerpoint/2010/main" val="291094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38597" y="1610420"/>
            <a:ext cx="9577064" cy="4503797"/>
          </a:xfrm>
          <a:prstGeom prst="rect">
            <a:avLst/>
          </a:prstGeom>
        </p:spPr>
        <p:txBody>
          <a:bodyPr wrap="square">
            <a:spAutoFit/>
          </a:bodyPr>
          <a:lstStyle/>
          <a:p>
            <a:pPr marL="457200" indent="-457200">
              <a:buFont typeface="Arial"/>
              <a:buChar char="•"/>
            </a:pPr>
            <a:r>
              <a:rPr lang="en-US" sz="2000" dirty="0" smtClean="0">
                <a:latin typeface="Calibri" pitchFamily="34" charset="0"/>
              </a:rPr>
              <a:t>Both reaction models are available at the Amplitude level.</a:t>
            </a:r>
          </a:p>
          <a:p>
            <a:pPr marL="457200" indent="-457200">
              <a:buFont typeface="Arial"/>
              <a:buChar char="•"/>
            </a:pPr>
            <a:r>
              <a:rPr lang="en-US" sz="2000" dirty="0" err="1" smtClean="0">
                <a:latin typeface="Calibri" charset="0"/>
                <a:ea typeface="Calibri" charset="0"/>
                <a:cs typeface="Calibri" charset="0"/>
              </a:rPr>
              <a:t>Breit</a:t>
            </a:r>
            <a:r>
              <a:rPr lang="en-US" sz="2000" dirty="0" smtClean="0">
                <a:latin typeface="Calibri" charset="0"/>
                <a:ea typeface="Calibri" charset="0"/>
                <a:cs typeface="Calibri" charset="0"/>
              </a:rPr>
              <a:t>-Wigner </a:t>
            </a:r>
            <a:r>
              <a:rPr lang="en-US" sz="2000" dirty="0" err="1" smtClean="0">
                <a:latin typeface="Calibri" charset="0"/>
                <a:ea typeface="Calibri" charset="0"/>
                <a:cs typeface="Calibri" charset="0"/>
              </a:rPr>
              <a:t>ansatz</a:t>
            </a:r>
            <a:r>
              <a:rPr lang="en-US" sz="2000" dirty="0" smtClean="0">
                <a:latin typeface="Calibri" charset="0"/>
                <a:ea typeface="Calibri" charset="0"/>
                <a:cs typeface="Calibri" charset="0"/>
              </a:rPr>
              <a:t> for the hybrid amplitude:</a:t>
            </a:r>
          </a:p>
          <a:p>
            <a:pPr marL="457200" indent="-457200">
              <a:buFont typeface="Arial"/>
              <a:buChar char="•"/>
            </a:pPr>
            <a:endParaRPr lang="en-US" sz="2000" dirty="0" smtClean="0">
              <a:latin typeface="Calibri" charset="0"/>
              <a:ea typeface="Calibri" charset="0"/>
              <a:cs typeface="Calibri" charset="0"/>
            </a:endParaRPr>
          </a:p>
          <a:p>
            <a:pPr marL="457200" indent="-457200">
              <a:buFont typeface="Arial"/>
              <a:buChar char="•"/>
            </a:pPr>
            <a:endParaRPr lang="en-US" sz="2000" dirty="0" smtClean="0">
              <a:latin typeface="Calibri" charset="0"/>
              <a:ea typeface="Calibri" charset="0"/>
              <a:cs typeface="Calibri" charset="0"/>
            </a:endParaRPr>
          </a:p>
          <a:p>
            <a:pPr marL="457200" indent="-457200">
              <a:buFont typeface="Arial"/>
              <a:buChar char="•"/>
            </a:pPr>
            <a:endParaRPr lang="en-US" sz="2000" dirty="0" smtClean="0">
              <a:latin typeface="Calibri" charset="0"/>
              <a:ea typeface="Calibri" charset="0"/>
              <a:cs typeface="Calibri" charset="0"/>
            </a:endParaRPr>
          </a:p>
          <a:p>
            <a:endParaRPr lang="en-US" sz="2000" dirty="0" smtClean="0">
              <a:latin typeface="Calibri" charset="0"/>
              <a:ea typeface="Calibri" charset="0"/>
              <a:cs typeface="Calibri" charset="0"/>
            </a:endParaRPr>
          </a:p>
          <a:p>
            <a:pPr marL="457200" indent="-457200">
              <a:buFont typeface="Arial"/>
              <a:buChar char="•"/>
            </a:pPr>
            <a:r>
              <a:rPr lang="en-US" sz="2000" dirty="0" smtClean="0">
                <a:latin typeface="Calibri" pitchFamily="34" charset="0"/>
              </a:rPr>
              <a:t>The electromagnetic transition amplitudes are connected to the </a:t>
            </a:r>
            <a:r>
              <a:rPr lang="en-US" sz="2000" dirty="0" smtClean="0">
                <a:latin typeface="Symbol" charset="2"/>
                <a:cs typeface="Symbol" charset="2"/>
              </a:rPr>
              <a:t>g</a:t>
            </a:r>
            <a:r>
              <a:rPr lang="en-US" sz="2000" baseline="30000" dirty="0" smtClean="0">
                <a:latin typeface="Symbol" charset="2"/>
                <a:cs typeface="Symbol" charset="2"/>
              </a:rPr>
              <a:t>*</a:t>
            </a:r>
            <a:r>
              <a:rPr lang="en-US" sz="2000" dirty="0" smtClean="0">
                <a:latin typeface="Symbol" charset="2"/>
                <a:cs typeface="Symbol" charset="2"/>
              </a:rPr>
              <a:t>NN</a:t>
            </a:r>
            <a:r>
              <a:rPr lang="en-US" sz="2000" baseline="30000" dirty="0" smtClean="0">
                <a:latin typeface="Symbol" charset="2"/>
                <a:cs typeface="Symbol" charset="2"/>
              </a:rPr>
              <a:t>*</a:t>
            </a:r>
            <a:r>
              <a:rPr lang="en-US" sz="2000" dirty="0" smtClean="0">
                <a:latin typeface="Calibri" pitchFamily="34" charset="0"/>
              </a:rPr>
              <a:t> </a:t>
            </a:r>
            <a:r>
              <a:rPr lang="en-US" sz="2000" dirty="0" err="1" smtClean="0">
                <a:latin typeface="Calibri" pitchFamily="34" charset="0"/>
              </a:rPr>
              <a:t>electrocouplings</a:t>
            </a:r>
            <a:r>
              <a:rPr lang="en-US" sz="2000" dirty="0" smtClean="0">
                <a:latin typeface="Calibri" pitchFamily="34" charset="0"/>
              </a:rPr>
              <a:t> A</a:t>
            </a:r>
            <a:r>
              <a:rPr lang="en-US" sz="2000" baseline="-25000" dirty="0" smtClean="0">
                <a:latin typeface="Calibri" pitchFamily="34" charset="0"/>
              </a:rPr>
              <a:t>1/2, 3/2 </a:t>
            </a:r>
            <a:r>
              <a:rPr lang="en-US" sz="2000" dirty="0" smtClean="0">
                <a:latin typeface="Calibri" pitchFamily="34" charset="0"/>
              </a:rPr>
              <a:t>and</a:t>
            </a:r>
            <a:r>
              <a:rPr lang="en-US" sz="2000" baseline="-25000" dirty="0" smtClean="0">
                <a:latin typeface="Calibri" pitchFamily="34" charset="0"/>
              </a:rPr>
              <a:t> </a:t>
            </a:r>
            <a:r>
              <a:rPr lang="en-US" sz="2000" dirty="0" smtClean="0">
                <a:latin typeface="Calibri" pitchFamily="34" charset="0"/>
              </a:rPr>
              <a:t>S</a:t>
            </a:r>
            <a:r>
              <a:rPr lang="en-US" sz="2000" baseline="-25000" dirty="0" smtClean="0">
                <a:latin typeface="Calibri" pitchFamily="34" charset="0"/>
              </a:rPr>
              <a:t>1/2</a:t>
            </a: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endParaRPr lang="en-US" sz="2000" baseline="-25000" dirty="0" smtClean="0">
              <a:latin typeface="Calibri" pitchFamily="34" charset="0"/>
            </a:endParaRPr>
          </a:p>
          <a:p>
            <a:pPr marL="457200" indent="-457200">
              <a:buFont typeface="Arial"/>
              <a:buChar char="•"/>
            </a:pPr>
            <a:r>
              <a:rPr lang="en-US" sz="2000" baseline="-25000" dirty="0" smtClean="0">
                <a:latin typeface="Calibri" pitchFamily="34" charset="0"/>
              </a:rPr>
              <a:t> </a:t>
            </a:r>
            <a:r>
              <a:rPr lang="en-US" sz="2000" dirty="0" smtClean="0">
                <a:latin typeface="Calibri"/>
              </a:rPr>
              <a:t>Add the </a:t>
            </a:r>
            <a:r>
              <a:rPr lang="en-US" sz="2000" dirty="0" smtClean="0">
                <a:solidFill>
                  <a:srgbClr val="FF0000"/>
                </a:solidFill>
                <a:latin typeface="Calibri"/>
              </a:rPr>
              <a:t>hybrid baryon contribution </a:t>
            </a:r>
            <a:r>
              <a:rPr lang="en-US" sz="2000" dirty="0" smtClean="0">
                <a:latin typeface="Calibri"/>
              </a:rPr>
              <a:t>to the </a:t>
            </a:r>
            <a:r>
              <a:rPr lang="en-US" sz="2000" dirty="0" smtClean="0">
                <a:solidFill>
                  <a:srgbClr val="0070C0"/>
                </a:solidFill>
                <a:latin typeface="Calibri"/>
              </a:rPr>
              <a:t>JM/RPR-2001 model </a:t>
            </a:r>
            <a:r>
              <a:rPr lang="en-US" sz="2000" dirty="0" smtClean="0">
                <a:latin typeface="Calibri"/>
              </a:rPr>
              <a:t>at the amplitude level:</a:t>
            </a:r>
            <a:endParaRPr lang="en-US" sz="2000" baseline="-25000" dirty="0" smtClean="0">
              <a:latin typeface="Calibri" pitchFamily="34" charset="0"/>
            </a:endParaRPr>
          </a:p>
        </p:txBody>
      </p:sp>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dirty="0" smtClean="0"/>
              <a:t>CLAS Collaboration Meeting- </a:t>
            </a:r>
            <a:r>
              <a:rPr lang="en-US" dirty="0" err="1" smtClean="0"/>
              <a:t>JLab</a:t>
            </a:r>
            <a:r>
              <a:rPr lang="en-US" dirty="0" smtClean="0"/>
              <a:t>  June 16-18                          Annalisa </a:t>
            </a:r>
            <a:r>
              <a:rPr lang="en-US" dirty="0" err="1" smtClean="0"/>
              <a:t>D’Angelo</a:t>
            </a:r>
            <a:r>
              <a:rPr lang="en-US" dirty="0" smtClean="0"/>
              <a:t> – A Search for hybrid Baryons  in Hall B with CLAS12</a:t>
            </a:r>
            <a:endParaRPr lang="en-US" dirty="0"/>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smtClean="0">
                <a:solidFill>
                  <a:srgbClr val="800000"/>
                </a:solidFill>
                <a:latin typeface="+mn-lt"/>
                <a:cs typeface="Arial Black"/>
              </a:rPr>
              <a:t>e p        e’ p </a:t>
            </a:r>
            <a:r>
              <a:rPr lang="en-US" sz="2400" b="1" smtClean="0">
                <a:solidFill>
                  <a:srgbClr val="800000"/>
                </a:solidFill>
                <a:latin typeface="Symbol" charset="2"/>
                <a:cs typeface="Symbol" charset="2"/>
              </a:rPr>
              <a:t>p p</a:t>
            </a:r>
          </a:p>
          <a:p>
            <a:endParaRPr lang="en-US" sz="2400" b="1">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a:solidFill>
                  <a:srgbClr val="800000"/>
                </a:solidFill>
                <a:latin typeface="+mn-lt"/>
                <a:cs typeface="Arial Black"/>
              </a:rPr>
              <a:t>e p        e’ </a:t>
            </a:r>
            <a:r>
              <a:rPr lang="en-US" sz="2400" b="1" smtClean="0">
                <a:solidFill>
                  <a:srgbClr val="800000"/>
                </a:solidFill>
                <a:latin typeface="+mn-lt"/>
                <a:cs typeface="Arial Black"/>
              </a:rPr>
              <a:t>KY</a:t>
            </a:r>
            <a:endParaRPr lang="en-US" sz="2400" b="1">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grpSp>
        <p:nvGrpSpPr>
          <p:cNvPr id="4" name="Gruppo 3"/>
          <p:cNvGrpSpPr/>
          <p:nvPr/>
        </p:nvGrpSpPr>
        <p:grpSpPr>
          <a:xfrm>
            <a:off x="582613" y="2258492"/>
            <a:ext cx="7416824" cy="1133716"/>
            <a:chOff x="1230685" y="2690540"/>
            <a:chExt cx="7920880" cy="1363987"/>
          </a:xfrm>
        </p:grpSpPr>
        <p:pic>
          <p:nvPicPr>
            <p:cNvPr id="21" name="Immagine 20"/>
            <p:cNvPicPr>
              <a:picLocks noChangeAspect="1"/>
            </p:cNvPicPr>
            <p:nvPr/>
          </p:nvPicPr>
          <p:blipFill rotWithShape="1">
            <a:blip r:embed="rId3">
              <a:extLst>
                <a:ext uri="{28A0092B-C50C-407E-A947-70E740481C1C}">
                  <a14:useLocalDpi xmlns:a14="http://schemas.microsoft.com/office/drawing/2010/main" val="0"/>
                </a:ext>
              </a:extLst>
            </a:blip>
            <a:srcRect l="4326" t="44960" r="9052" b="37400"/>
            <a:stretch/>
          </p:blipFill>
          <p:spPr>
            <a:xfrm>
              <a:off x="1230685" y="2690540"/>
              <a:ext cx="7920880" cy="1008112"/>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1230685" y="3554636"/>
              <a:ext cx="7920880" cy="499891"/>
            </a:xfrm>
            <a:prstGeom prst="rect">
              <a:avLst/>
            </a:prstGeom>
            <a:solidFill>
              <a:schemeClr val="bg1"/>
            </a:solidFill>
          </p:spPr>
          <p:txBody>
            <a:bodyPr wrap="square" rtlCol="0">
              <a:spAutoFit/>
            </a:bodyPr>
            <a:lstStyle/>
            <a:p>
              <a:r>
                <a:rPr lang="en-US" smtClean="0">
                  <a:latin typeface="Symbol" charset="2"/>
                  <a:ea typeface="Symbol" charset="2"/>
                  <a:cs typeface="Symbol" charset="2"/>
                </a:rPr>
                <a:t>lg</a:t>
              </a:r>
              <a:r>
                <a:rPr lang="en-US" smtClean="0"/>
                <a:t>, </a:t>
              </a:r>
              <a:r>
                <a:rPr lang="en-US" smtClean="0">
                  <a:latin typeface="Symbol" charset="2"/>
                  <a:ea typeface="Symbol" charset="2"/>
                  <a:cs typeface="Symbol" charset="2"/>
                </a:rPr>
                <a:t>l</a:t>
              </a:r>
              <a:r>
                <a:rPr lang="en-US" baseline="-25000" smtClean="0"/>
                <a:t>N</a:t>
              </a:r>
              <a:r>
                <a:rPr lang="en-US" smtClean="0"/>
                <a:t>, </a:t>
              </a:r>
              <a:r>
                <a:rPr lang="en-US" smtClean="0">
                  <a:latin typeface="Symbol" charset="2"/>
                  <a:ea typeface="Symbol" charset="2"/>
                  <a:cs typeface="Symbol" charset="2"/>
                </a:rPr>
                <a:t>l</a:t>
              </a:r>
              <a:r>
                <a:rPr lang="en-US" baseline="-25000" smtClean="0"/>
                <a:t>Y</a:t>
              </a:r>
              <a:r>
                <a:rPr lang="en-US" smtClean="0"/>
                <a:t> </a:t>
              </a:r>
              <a:r>
                <a:rPr lang="en-US" smtClean="0">
                  <a:latin typeface="Calibri" charset="0"/>
                  <a:ea typeface="Calibri" charset="0"/>
                  <a:cs typeface="Calibri" charset="0"/>
                </a:rPr>
                <a:t>= photon, nucleon and hyperon helicities </a:t>
              </a:r>
              <a:endParaRPr lang="en-US">
                <a:latin typeface="Calibri" charset="0"/>
                <a:ea typeface="Calibri" charset="0"/>
                <a:cs typeface="Calibri" charset="0"/>
              </a:endParaRPr>
            </a:p>
          </p:txBody>
        </p:sp>
      </p:grpSp>
      <p:pic>
        <p:nvPicPr>
          <p:cNvPr id="22" name="Picture 10"/>
          <p:cNvPicPr>
            <a:picLocks noChangeAspect="1" noChangeArrowheads="1"/>
          </p:cNvPicPr>
          <p:nvPr/>
        </p:nvPicPr>
        <p:blipFill rotWithShape="1">
          <a:blip r:embed="rId4"/>
          <a:srcRect l="4734" b="8590"/>
          <a:stretch/>
        </p:blipFill>
        <p:spPr bwMode="auto">
          <a:xfrm>
            <a:off x="582613" y="4202708"/>
            <a:ext cx="9003706" cy="1397539"/>
          </a:xfrm>
          <a:prstGeom prst="rect">
            <a:avLst/>
          </a:prstGeom>
          <a:noFill/>
          <a:ln w="9525">
            <a:solidFill>
              <a:srgbClr val="800000"/>
            </a:solidFill>
            <a:miter lim="800000"/>
            <a:headEnd/>
            <a:tailEnd/>
          </a:ln>
          <a:effectLst/>
        </p:spPr>
      </p:pic>
      <p:sp>
        <p:nvSpPr>
          <p:cNvPr id="6" name="Ovale 5"/>
          <p:cNvSpPr/>
          <p:nvPr/>
        </p:nvSpPr>
        <p:spPr bwMode="auto">
          <a:xfrm>
            <a:off x="5911205" y="2186484"/>
            <a:ext cx="2160240" cy="576064"/>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8" name="Freccia circolare a sinistra 7"/>
          <p:cNvSpPr/>
          <p:nvPr/>
        </p:nvSpPr>
        <p:spPr bwMode="auto">
          <a:xfrm>
            <a:off x="8215461" y="2762548"/>
            <a:ext cx="360040" cy="1368152"/>
          </a:xfrm>
          <a:prstGeom prst="curvedLeftArrow">
            <a:avLst/>
          </a:prstGeom>
          <a:solidFill>
            <a:srgbClr val="800000"/>
          </a:solid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pic>
        <p:nvPicPr>
          <p:cNvPr id="25" name="Immagine 24"/>
          <p:cNvPicPr/>
          <p:nvPr/>
        </p:nvPicPr>
        <p:blipFill>
          <a:blip r:embed="rId5"/>
          <a:stretch>
            <a:fillRect/>
          </a:stretch>
        </p:blipFill>
        <p:spPr>
          <a:xfrm>
            <a:off x="5263133" y="6074916"/>
            <a:ext cx="2808312" cy="648072"/>
          </a:xfrm>
          <a:prstGeom prst="rect">
            <a:avLst/>
          </a:prstGeom>
          <a:ln>
            <a:noFill/>
          </a:ln>
          <a:effectLst>
            <a:outerShdw blurRad="292100" dist="139700" dir="2700000" algn="tl" rotWithShape="0">
              <a:srgbClr val="333333">
                <a:alpha val="65000"/>
              </a:srgbClr>
            </a:outerShdw>
          </a:effectLst>
        </p:spPr>
      </p:pic>
      <p:pic>
        <p:nvPicPr>
          <p:cNvPr id="26" name="Immagine 25"/>
          <p:cNvPicPr>
            <a:picLocks noChangeAspect="1"/>
          </p:cNvPicPr>
          <p:nvPr/>
        </p:nvPicPr>
        <p:blipFill rotWithShape="1">
          <a:blip r:embed="rId6">
            <a:extLst>
              <a:ext uri="{28A0092B-C50C-407E-A947-70E740481C1C}">
                <a14:useLocalDpi xmlns:a14="http://schemas.microsoft.com/office/drawing/2010/main" val="0"/>
              </a:ext>
            </a:extLst>
          </a:blip>
          <a:srcRect l="16926" t="50000" r="1377" b="31100"/>
          <a:stretch/>
        </p:blipFill>
        <p:spPr>
          <a:xfrm>
            <a:off x="222573" y="6146924"/>
            <a:ext cx="3168352" cy="458098"/>
          </a:xfrm>
          <a:prstGeom prst="rect">
            <a:avLst/>
          </a:prstGeom>
          <a:ln>
            <a:noFill/>
          </a:ln>
          <a:effectLst>
            <a:outerShdw blurRad="292100" dist="139700" dir="2700000" algn="tl" rotWithShape="0">
              <a:srgbClr val="333333">
                <a:alpha val="65000"/>
              </a:srgbClr>
            </a:outerShdw>
          </a:effectLst>
        </p:spPr>
      </p:pic>
      <p:sp>
        <p:nvSpPr>
          <p:cNvPr id="13" name="Ovale 12"/>
          <p:cNvSpPr/>
          <p:nvPr/>
        </p:nvSpPr>
        <p:spPr bwMode="auto">
          <a:xfrm>
            <a:off x="1374701" y="6074916"/>
            <a:ext cx="1008112" cy="648072"/>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14" name="CasellaDiTesto 13"/>
          <p:cNvSpPr txBox="1"/>
          <p:nvPr/>
        </p:nvSpPr>
        <p:spPr>
          <a:xfrm>
            <a:off x="8384303" y="1898452"/>
            <a:ext cx="2046654" cy="1061829"/>
          </a:xfrm>
          <a:prstGeom prst="rect">
            <a:avLst/>
          </a:prstGeom>
          <a:noFill/>
        </p:spPr>
        <p:txBody>
          <a:bodyPr wrap="none" rtlCol="0">
            <a:spAutoFit/>
          </a:bodyPr>
          <a:lstStyle/>
          <a:p>
            <a:r>
              <a:rPr lang="it-IT" dirty="0" err="1" smtClean="0">
                <a:latin typeface="+mn-lt"/>
              </a:rPr>
              <a:t>Mr</a:t>
            </a:r>
            <a:r>
              <a:rPr lang="it-IT" dirty="0" smtClean="0">
                <a:latin typeface="+mn-lt"/>
              </a:rPr>
              <a:t> ~ 2.1-2.3 </a:t>
            </a:r>
            <a:r>
              <a:rPr lang="it-IT" dirty="0" err="1" smtClean="0">
                <a:latin typeface="+mn-lt"/>
              </a:rPr>
              <a:t>GeV</a:t>
            </a:r>
            <a:endParaRPr lang="it-IT" dirty="0" smtClean="0">
              <a:latin typeface="+mn-lt"/>
            </a:endParaRPr>
          </a:p>
          <a:p>
            <a:r>
              <a:rPr lang="it-IT" dirty="0" smtClean="0">
                <a:latin typeface="Symbol" charset="2"/>
                <a:cs typeface="Symbol" charset="2"/>
              </a:rPr>
              <a:t>G</a:t>
            </a:r>
            <a:r>
              <a:rPr lang="it-IT" dirty="0" smtClean="0">
                <a:latin typeface="+mn-lt"/>
              </a:rPr>
              <a:t>r  </a:t>
            </a:r>
            <a:r>
              <a:rPr lang="it-IT" dirty="0">
                <a:latin typeface="+mn-lt"/>
              </a:rPr>
              <a:t>~ </a:t>
            </a:r>
            <a:r>
              <a:rPr lang="it-IT" dirty="0" smtClean="0">
                <a:latin typeface="+mn-lt"/>
              </a:rPr>
              <a:t>0.2-0.3 </a:t>
            </a:r>
            <a:r>
              <a:rPr lang="it-IT" dirty="0" err="1" smtClean="0">
                <a:latin typeface="+mn-lt"/>
              </a:rPr>
              <a:t>GeV</a:t>
            </a:r>
            <a:endParaRPr lang="it-IT" dirty="0" smtClean="0">
              <a:latin typeface="+mn-lt"/>
            </a:endParaRPr>
          </a:p>
          <a:p>
            <a:r>
              <a:rPr lang="it-IT" dirty="0" err="1" smtClean="0">
                <a:latin typeface="+mn-lt"/>
              </a:rPr>
              <a:t>J</a:t>
            </a:r>
            <a:r>
              <a:rPr lang="it-IT" baseline="30000" dirty="0" err="1" smtClean="0">
                <a:latin typeface="+mn-lt"/>
              </a:rPr>
              <a:t>p</a:t>
            </a:r>
            <a:r>
              <a:rPr lang="it-IT" baseline="30000" dirty="0" smtClean="0">
                <a:latin typeface="+mn-lt"/>
              </a:rPr>
              <a:t> </a:t>
            </a:r>
            <a:r>
              <a:rPr lang="it-IT" dirty="0" smtClean="0">
                <a:latin typeface="+mn-lt"/>
              </a:rPr>
              <a:t>= 1/2 </a:t>
            </a:r>
            <a:r>
              <a:rPr lang="it-IT" baseline="30000" dirty="0" smtClean="0">
                <a:latin typeface="+mn-lt"/>
              </a:rPr>
              <a:t>+</a:t>
            </a:r>
            <a:r>
              <a:rPr lang="it-IT" dirty="0" smtClean="0">
                <a:latin typeface="+mn-lt"/>
              </a:rPr>
              <a:t>, 3/2</a:t>
            </a:r>
            <a:r>
              <a:rPr lang="it-IT" baseline="30000" dirty="0" smtClean="0">
                <a:latin typeface="+mn-lt"/>
              </a:rPr>
              <a:t>+</a:t>
            </a:r>
            <a:endParaRPr lang="it-IT" dirty="0">
              <a:latin typeface="+mn-lt"/>
            </a:endParaRPr>
          </a:p>
        </p:txBody>
      </p:sp>
      <p:cxnSp>
        <p:nvCxnSpPr>
          <p:cNvPr id="23" name="Connettore 2 22"/>
          <p:cNvCxnSpPr/>
          <p:nvPr/>
        </p:nvCxnSpPr>
        <p:spPr bwMode="auto">
          <a:xfrm>
            <a:off x="3678957" y="6506964"/>
            <a:ext cx="122413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CasellaDiTesto 23"/>
          <p:cNvSpPr txBox="1"/>
          <p:nvPr/>
        </p:nvSpPr>
        <p:spPr>
          <a:xfrm>
            <a:off x="3390925" y="6074916"/>
            <a:ext cx="1910292" cy="415498"/>
          </a:xfrm>
          <a:prstGeom prst="rect">
            <a:avLst/>
          </a:prstGeom>
          <a:noFill/>
        </p:spPr>
        <p:txBody>
          <a:bodyPr wrap="none" rtlCol="0">
            <a:spAutoFit/>
          </a:bodyPr>
          <a:lstStyle/>
          <a:p>
            <a:r>
              <a:rPr lang="en-US" dirty="0" err="1" smtClean="0">
                <a:latin typeface="+mn-lt"/>
              </a:rPr>
              <a:t>hadronic</a:t>
            </a:r>
            <a:r>
              <a:rPr lang="en-US" dirty="0" smtClean="0">
                <a:latin typeface="+mn-lt"/>
              </a:rPr>
              <a:t> tensor</a:t>
            </a:r>
            <a:endParaRPr lang="en-US" dirty="0">
              <a:latin typeface="+mn-lt"/>
            </a:endParaRPr>
          </a:p>
        </p:txBody>
      </p:sp>
      <p:sp>
        <p:nvSpPr>
          <p:cNvPr id="32" name="CasellaDiTesto 31"/>
          <p:cNvSpPr txBox="1"/>
          <p:nvPr/>
        </p:nvSpPr>
        <p:spPr>
          <a:xfrm>
            <a:off x="8575501" y="6146924"/>
            <a:ext cx="1492716" cy="415498"/>
          </a:xfrm>
          <a:prstGeom prst="rect">
            <a:avLst/>
          </a:prstGeom>
          <a:noFill/>
        </p:spPr>
        <p:txBody>
          <a:bodyPr wrap="none" rtlCol="0">
            <a:spAutoFit/>
          </a:bodyPr>
          <a:lstStyle/>
          <a:p>
            <a:r>
              <a:rPr lang="en-US" dirty="0" smtClean="0">
                <a:latin typeface="+mn-lt"/>
              </a:rPr>
              <a:t>observables</a:t>
            </a:r>
            <a:endParaRPr lang="en-US" dirty="0">
              <a:latin typeface="+mn-lt"/>
            </a:endParaRPr>
          </a:p>
        </p:txBody>
      </p:sp>
      <p:cxnSp>
        <p:nvCxnSpPr>
          <p:cNvPr id="35" name="Connettore 2 34"/>
          <p:cNvCxnSpPr/>
          <p:nvPr/>
        </p:nvCxnSpPr>
        <p:spPr bwMode="auto">
          <a:xfrm>
            <a:off x="8071445" y="6362948"/>
            <a:ext cx="50405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2765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150565" y="1682428"/>
            <a:ext cx="8233296" cy="1867759"/>
            <a:chOff x="150565" y="1754436"/>
            <a:chExt cx="8233296" cy="1867759"/>
          </a:xfrm>
        </p:grpSpPr>
        <p:pic>
          <p:nvPicPr>
            <p:cNvPr id="39" name="Immagine 38"/>
            <p:cNvPicPr/>
            <p:nvPr/>
          </p:nvPicPr>
          <p:blipFill rotWithShape="1">
            <a:blip r:embed="rId3"/>
            <a:srcRect t="48766"/>
            <a:stretch/>
          </p:blipFill>
          <p:spPr>
            <a:xfrm>
              <a:off x="4255021" y="2546524"/>
              <a:ext cx="4128840" cy="1075671"/>
            </a:xfrm>
            <a:prstGeom prst="rect">
              <a:avLst/>
            </a:prstGeom>
          </p:spPr>
        </p:pic>
        <p:pic>
          <p:nvPicPr>
            <p:cNvPr id="42" name="Immagine 41"/>
            <p:cNvPicPr/>
            <p:nvPr/>
          </p:nvPicPr>
          <p:blipFill rotWithShape="1">
            <a:blip r:embed="rId3"/>
            <a:srcRect l="-861" t="-37062" r="861" b="48554"/>
            <a:stretch/>
          </p:blipFill>
          <p:spPr>
            <a:xfrm>
              <a:off x="150565" y="1754436"/>
              <a:ext cx="4128840" cy="1858235"/>
            </a:xfrm>
            <a:prstGeom prst="rect">
              <a:avLst/>
            </a:prstGeom>
          </p:spPr>
        </p:pic>
      </p:grpSp>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smtClean="0">
                <a:solidFill>
                  <a:srgbClr val="800000"/>
                </a:solidFill>
                <a:latin typeface="+mn-lt"/>
                <a:cs typeface="Arial Black"/>
              </a:rPr>
              <a:t>e p        e’ p </a:t>
            </a:r>
            <a:r>
              <a:rPr lang="en-US" sz="2400" b="1" smtClean="0">
                <a:solidFill>
                  <a:srgbClr val="800000"/>
                </a:solidFill>
                <a:latin typeface="Symbol" charset="2"/>
                <a:cs typeface="Symbol" charset="2"/>
              </a:rPr>
              <a:t>p p</a:t>
            </a:r>
          </a:p>
          <a:p>
            <a:endParaRPr lang="en-US" sz="2400" b="1">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a:solidFill>
                  <a:srgbClr val="800000"/>
                </a:solidFill>
                <a:latin typeface="+mn-lt"/>
                <a:cs typeface="Arial Black"/>
              </a:rPr>
              <a:t>e p        e’ </a:t>
            </a:r>
            <a:r>
              <a:rPr lang="en-US" sz="2400" b="1" smtClean="0">
                <a:solidFill>
                  <a:srgbClr val="800000"/>
                </a:solidFill>
                <a:latin typeface="+mn-lt"/>
                <a:cs typeface="Arial Black"/>
              </a:rPr>
              <a:t>KY</a:t>
            </a:r>
            <a:endParaRPr lang="en-US" sz="2400" b="1">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pic>
        <p:nvPicPr>
          <p:cNvPr id="25" name="Immagine 24"/>
          <p:cNvPicPr/>
          <p:nvPr/>
        </p:nvPicPr>
        <p:blipFill>
          <a:blip r:embed="rId4"/>
          <a:stretch>
            <a:fillRect/>
          </a:stretch>
        </p:blipFill>
        <p:spPr>
          <a:xfrm>
            <a:off x="5983213" y="1682428"/>
            <a:ext cx="2808312" cy="648072"/>
          </a:xfrm>
          <a:prstGeom prst="rect">
            <a:avLst/>
          </a:prstGeom>
          <a:ln>
            <a:noFill/>
          </a:ln>
          <a:effectLst>
            <a:outerShdw blurRad="292100" dist="139700" dir="2700000" algn="tl" rotWithShape="0">
              <a:srgbClr val="333333">
                <a:alpha val="65000"/>
              </a:srgbClr>
            </a:outerShdw>
          </a:effectLst>
        </p:spPr>
      </p:pic>
      <p:pic>
        <p:nvPicPr>
          <p:cNvPr id="26" name="Immagine 25"/>
          <p:cNvPicPr>
            <a:picLocks noChangeAspect="1"/>
          </p:cNvPicPr>
          <p:nvPr/>
        </p:nvPicPr>
        <p:blipFill rotWithShape="1">
          <a:blip r:embed="rId5">
            <a:extLst>
              <a:ext uri="{28A0092B-C50C-407E-A947-70E740481C1C}">
                <a14:useLocalDpi xmlns:a14="http://schemas.microsoft.com/office/drawing/2010/main" val="0"/>
              </a:ext>
            </a:extLst>
          </a:blip>
          <a:srcRect l="16926" t="50000" r="1377" b="31100"/>
          <a:stretch/>
        </p:blipFill>
        <p:spPr>
          <a:xfrm>
            <a:off x="798637" y="1754436"/>
            <a:ext cx="3168352" cy="458098"/>
          </a:xfrm>
          <a:prstGeom prst="rect">
            <a:avLst/>
          </a:prstGeom>
          <a:ln>
            <a:noFill/>
          </a:ln>
          <a:effectLst>
            <a:outerShdw blurRad="292100" dist="139700" dir="2700000" algn="tl" rotWithShape="0">
              <a:srgbClr val="333333">
                <a:alpha val="65000"/>
              </a:srgbClr>
            </a:outerShdw>
          </a:effectLst>
        </p:spPr>
      </p:pic>
      <p:sp>
        <p:nvSpPr>
          <p:cNvPr id="13" name="Ovale 12"/>
          <p:cNvSpPr/>
          <p:nvPr/>
        </p:nvSpPr>
        <p:spPr bwMode="auto">
          <a:xfrm>
            <a:off x="3030885" y="1682428"/>
            <a:ext cx="1008112" cy="648072"/>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cxnSp>
        <p:nvCxnSpPr>
          <p:cNvPr id="23" name="Connettore 2 22"/>
          <p:cNvCxnSpPr/>
          <p:nvPr/>
        </p:nvCxnSpPr>
        <p:spPr bwMode="auto">
          <a:xfrm>
            <a:off x="4327029" y="2186484"/>
            <a:ext cx="122413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CasellaDiTesto 23"/>
          <p:cNvSpPr txBox="1"/>
          <p:nvPr/>
        </p:nvSpPr>
        <p:spPr>
          <a:xfrm>
            <a:off x="4038997" y="1682428"/>
            <a:ext cx="1910292" cy="415498"/>
          </a:xfrm>
          <a:prstGeom prst="rect">
            <a:avLst/>
          </a:prstGeom>
          <a:noFill/>
        </p:spPr>
        <p:txBody>
          <a:bodyPr wrap="none" rtlCol="0">
            <a:spAutoFit/>
          </a:bodyPr>
          <a:lstStyle/>
          <a:p>
            <a:r>
              <a:rPr lang="en-US" smtClean="0">
                <a:latin typeface="+mn-lt"/>
              </a:rPr>
              <a:t>hadronic tensor</a:t>
            </a:r>
            <a:endParaRPr lang="en-US">
              <a:latin typeface="+mn-lt"/>
            </a:endParaRPr>
          </a:p>
        </p:txBody>
      </p:sp>
      <p:pic>
        <p:nvPicPr>
          <p:cNvPr id="33" name="Immagine 32"/>
          <p:cNvPicPr>
            <a:picLocks noChangeAspect="1"/>
          </p:cNvPicPr>
          <p:nvPr/>
        </p:nvPicPr>
        <p:blipFill rotWithShape="1">
          <a:blip r:embed="rId6">
            <a:extLst>
              <a:ext uri="{28A0092B-C50C-407E-A947-70E740481C1C}">
                <a14:useLocalDpi xmlns:a14="http://schemas.microsoft.com/office/drawing/2010/main" val="0"/>
              </a:ext>
            </a:extLst>
          </a:blip>
          <a:srcRect l="7476" t="17240" r="5901" b="71420"/>
          <a:stretch/>
        </p:blipFill>
        <p:spPr>
          <a:xfrm>
            <a:off x="150565" y="3626644"/>
            <a:ext cx="8280920" cy="677530"/>
          </a:xfrm>
          <a:prstGeom prst="rect">
            <a:avLst/>
          </a:prstGeom>
        </p:spPr>
      </p:pic>
      <p:pic>
        <p:nvPicPr>
          <p:cNvPr id="36" name="Immagine 35"/>
          <p:cNvPicPr>
            <a:picLocks noChangeAspect="1"/>
          </p:cNvPicPr>
          <p:nvPr/>
        </p:nvPicPr>
        <p:blipFill rotWithShape="1">
          <a:blip r:embed="rId6">
            <a:extLst>
              <a:ext uri="{28A0092B-C50C-407E-A947-70E740481C1C}">
                <a14:useLocalDpi xmlns:a14="http://schemas.microsoft.com/office/drawing/2010/main" val="0"/>
              </a:ext>
            </a:extLst>
          </a:blip>
          <a:srcRect l="32675" t="33620" r="31100" b="48740"/>
          <a:stretch/>
        </p:blipFill>
        <p:spPr>
          <a:xfrm>
            <a:off x="294581" y="4346724"/>
            <a:ext cx="2376264" cy="723210"/>
          </a:xfrm>
          <a:prstGeom prst="rect">
            <a:avLst/>
          </a:prstGeom>
          <a:ln>
            <a:solidFill>
              <a:srgbClr val="000090"/>
            </a:solidFill>
          </a:ln>
        </p:spPr>
      </p:pic>
      <p:sp>
        <p:nvSpPr>
          <p:cNvPr id="38" name="Rettangolo 37"/>
          <p:cNvSpPr/>
          <p:nvPr/>
        </p:nvSpPr>
        <p:spPr>
          <a:xfrm>
            <a:off x="150565" y="3626644"/>
            <a:ext cx="8281936" cy="736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o 15"/>
          <p:cNvGrpSpPr/>
          <p:nvPr/>
        </p:nvGrpSpPr>
        <p:grpSpPr>
          <a:xfrm>
            <a:off x="1230685" y="5138812"/>
            <a:ext cx="8208912" cy="1787748"/>
            <a:chOff x="294581" y="4994796"/>
            <a:chExt cx="8208912" cy="1787748"/>
          </a:xfrm>
        </p:grpSpPr>
        <p:pic>
          <p:nvPicPr>
            <p:cNvPr id="12" name="Immagine 11" descr="Schermata 2016-06-16 alle 20.52.1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81" y="4994796"/>
              <a:ext cx="4327029" cy="1777413"/>
            </a:xfrm>
            <a:prstGeom prst="rect">
              <a:avLst/>
            </a:prstGeom>
          </p:spPr>
        </p:pic>
        <p:pic>
          <p:nvPicPr>
            <p:cNvPr id="15" name="Immagine 14" descr="Schermata 2016-06-16 alle 20.52.2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3053" y="4994796"/>
              <a:ext cx="3960440" cy="1787748"/>
            </a:xfrm>
            <a:prstGeom prst="rect">
              <a:avLst/>
            </a:prstGeom>
          </p:spPr>
        </p:pic>
      </p:grpSp>
      <p:sp>
        <p:nvSpPr>
          <p:cNvPr id="17" name="Rettangolo 16"/>
          <p:cNvSpPr/>
          <p:nvPr/>
        </p:nvSpPr>
        <p:spPr bwMode="auto">
          <a:xfrm>
            <a:off x="150565" y="2474516"/>
            <a:ext cx="8208912" cy="108012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nvGrpSpPr>
          <p:cNvPr id="45" name="Gruppo 44"/>
          <p:cNvGrpSpPr/>
          <p:nvPr/>
        </p:nvGrpSpPr>
        <p:grpSpPr>
          <a:xfrm>
            <a:off x="8503493" y="2546524"/>
            <a:ext cx="1806749" cy="1948862"/>
            <a:chOff x="8553391" y="2546524"/>
            <a:chExt cx="1806749" cy="1948862"/>
          </a:xfrm>
        </p:grpSpPr>
        <p:pic>
          <p:nvPicPr>
            <p:cNvPr id="27" name="Immagine 26"/>
            <p:cNvPicPr>
              <a:picLocks noChangeAspect="1"/>
            </p:cNvPicPr>
            <p:nvPr/>
          </p:nvPicPr>
          <p:blipFill rotWithShape="1">
            <a:blip r:embed="rId9">
              <a:extLst>
                <a:ext uri="{28A0092B-C50C-407E-A947-70E740481C1C}">
                  <a14:useLocalDpi xmlns:a14="http://schemas.microsoft.com/office/drawing/2010/main" val="0"/>
                </a:ext>
              </a:extLst>
            </a:blip>
            <a:srcRect l="9428" t="11447" r="12624" b="13553"/>
            <a:stretch/>
          </p:blipFill>
          <p:spPr>
            <a:xfrm>
              <a:off x="8575501" y="2546524"/>
              <a:ext cx="1749052" cy="727753"/>
            </a:xfrm>
            <a:prstGeom prst="rect">
              <a:avLst/>
            </a:prstGeom>
            <a:noFill/>
          </p:spPr>
        </p:pic>
        <p:grpSp>
          <p:nvGrpSpPr>
            <p:cNvPr id="44" name="Gruppo 43"/>
            <p:cNvGrpSpPr/>
            <p:nvPr/>
          </p:nvGrpSpPr>
          <p:grpSpPr>
            <a:xfrm>
              <a:off x="8553391" y="2546524"/>
              <a:ext cx="1806749" cy="1948862"/>
              <a:chOff x="8575501" y="2330500"/>
              <a:chExt cx="1806749" cy="1948862"/>
            </a:xfrm>
          </p:grpSpPr>
          <p:pic>
            <p:nvPicPr>
              <p:cNvPr id="29" name="Immagine 28"/>
              <p:cNvPicPr>
                <a:picLocks noChangeAspect="1"/>
              </p:cNvPicPr>
              <p:nvPr/>
            </p:nvPicPr>
            <p:blipFill rotWithShape="1">
              <a:blip r:embed="rId10">
                <a:extLst>
                  <a:ext uri="{28A0092B-C50C-407E-A947-70E740481C1C}">
                    <a14:useLocalDpi xmlns:a14="http://schemas.microsoft.com/office/drawing/2010/main" val="0"/>
                  </a:ext>
                </a:extLst>
              </a:blip>
              <a:srcRect l="1644" t="7630" r="2163" b="4352"/>
              <a:stretch/>
            </p:blipFill>
            <p:spPr>
              <a:xfrm>
                <a:off x="8589200" y="3050580"/>
                <a:ext cx="1793050" cy="651432"/>
              </a:xfrm>
              <a:prstGeom prst="rect">
                <a:avLst/>
              </a:prstGeom>
            </p:spPr>
          </p:pic>
          <p:pic>
            <p:nvPicPr>
              <p:cNvPr id="37" name="Immagine 36"/>
              <p:cNvPicPr>
                <a:picLocks noChangeAspect="1"/>
              </p:cNvPicPr>
              <p:nvPr/>
            </p:nvPicPr>
            <p:blipFill rotWithShape="1">
              <a:blip r:embed="rId6">
                <a:extLst>
                  <a:ext uri="{28A0092B-C50C-407E-A947-70E740481C1C}">
                    <a14:useLocalDpi xmlns:a14="http://schemas.microsoft.com/office/drawing/2010/main" val="0"/>
                  </a:ext>
                </a:extLst>
              </a:blip>
              <a:srcRect l="38587" t="74338" r="37001" b="13062"/>
              <a:stretch/>
            </p:blipFill>
            <p:spPr>
              <a:xfrm>
                <a:off x="8582050" y="3698652"/>
                <a:ext cx="1800200" cy="580710"/>
              </a:xfrm>
              <a:prstGeom prst="rect">
                <a:avLst/>
              </a:prstGeom>
            </p:spPr>
          </p:pic>
          <p:sp>
            <p:nvSpPr>
              <p:cNvPr id="19" name="Rettangolo 18"/>
              <p:cNvSpPr/>
              <p:nvPr/>
            </p:nvSpPr>
            <p:spPr bwMode="auto">
              <a:xfrm>
                <a:off x="8575501" y="2330500"/>
                <a:ext cx="1806749" cy="194421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grpSp>
      <p:sp>
        <p:nvSpPr>
          <p:cNvPr id="20" name="Rettangolo 19"/>
          <p:cNvSpPr/>
          <p:nvPr/>
        </p:nvSpPr>
        <p:spPr bwMode="auto">
          <a:xfrm>
            <a:off x="1230685" y="5138812"/>
            <a:ext cx="8215461" cy="18002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46" name="CasellaDiTesto 45"/>
          <p:cNvSpPr txBox="1"/>
          <p:nvPr/>
        </p:nvSpPr>
        <p:spPr>
          <a:xfrm>
            <a:off x="4903093" y="4346724"/>
            <a:ext cx="3545975" cy="738664"/>
          </a:xfrm>
          <a:prstGeom prst="rect">
            <a:avLst/>
          </a:prstGeom>
          <a:noFill/>
        </p:spPr>
        <p:txBody>
          <a:bodyPr wrap="none" rtlCol="0">
            <a:spAutoFit/>
          </a:bodyPr>
          <a:lstStyle/>
          <a:p>
            <a:r>
              <a:rPr lang="en-US" dirty="0" smtClean="0">
                <a:latin typeface="+mn-lt"/>
              </a:rPr>
              <a:t>black points: model  (A)</a:t>
            </a:r>
          </a:p>
          <a:p>
            <a:r>
              <a:rPr lang="en-US" dirty="0" smtClean="0">
                <a:solidFill>
                  <a:srgbClr val="0000FF"/>
                </a:solidFill>
                <a:latin typeface="+mn-lt"/>
              </a:rPr>
              <a:t>blue points: model + hybrid (B)</a:t>
            </a:r>
          </a:p>
        </p:txBody>
      </p:sp>
      <p:sp>
        <p:nvSpPr>
          <p:cNvPr id="47" name="CasellaDiTesto 46"/>
          <p:cNvSpPr txBox="1"/>
          <p:nvPr/>
        </p:nvSpPr>
        <p:spPr>
          <a:xfrm>
            <a:off x="3174901" y="4490740"/>
            <a:ext cx="1660449" cy="415498"/>
          </a:xfrm>
          <a:prstGeom prst="rect">
            <a:avLst/>
          </a:prstGeom>
          <a:noFill/>
        </p:spPr>
        <p:txBody>
          <a:bodyPr wrap="none" rtlCol="0">
            <a:spAutoFit/>
          </a:bodyPr>
          <a:lstStyle/>
          <a:p>
            <a:r>
              <a:rPr lang="en-US" dirty="0" smtClean="0">
                <a:latin typeface="+mn-lt"/>
              </a:rPr>
              <a:t>cross section: </a:t>
            </a:r>
            <a:endParaRPr lang="en-US" dirty="0">
              <a:latin typeface="+mn-lt"/>
            </a:endParaRPr>
          </a:p>
        </p:txBody>
      </p:sp>
    </p:spTree>
    <p:extLst>
      <p:ext uri="{BB962C8B-B14F-4D97-AF65-F5344CB8AC3E}">
        <p14:creationId xmlns:p14="http://schemas.microsoft.com/office/powerpoint/2010/main" val="2922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4701" y="746324"/>
            <a:ext cx="2592288" cy="830997"/>
          </a:xfrm>
          <a:prstGeom prst="rect">
            <a:avLst/>
          </a:prstGeom>
          <a:noFill/>
        </p:spPr>
        <p:txBody>
          <a:bodyPr wrap="square" rtlCol="0">
            <a:spAutoFit/>
          </a:bodyPr>
          <a:lstStyle/>
          <a:p>
            <a:r>
              <a:rPr lang="en-US" sz="2400" b="1" dirty="0" smtClean="0">
                <a:solidFill>
                  <a:srgbClr val="800000"/>
                </a:solidFill>
                <a:latin typeface="+mn-lt"/>
                <a:cs typeface="Arial Black"/>
              </a:rPr>
              <a:t>e p        e’ p </a:t>
            </a:r>
            <a:r>
              <a:rPr lang="en-US" sz="2400" b="1" dirty="0" smtClean="0">
                <a:solidFill>
                  <a:srgbClr val="800000"/>
                </a:solidFill>
                <a:latin typeface="Symbol" charset="2"/>
                <a:cs typeface="Symbol" charset="2"/>
              </a:rPr>
              <a:t>p p</a:t>
            </a:r>
          </a:p>
          <a:p>
            <a:endParaRPr lang="en-US" sz="2400" b="1" dirty="0">
              <a:solidFill>
                <a:srgbClr val="800000"/>
              </a:solidFill>
              <a:latin typeface="+mn-lt"/>
              <a:cs typeface="Arial Black"/>
            </a:endParaRPr>
          </a:p>
        </p:txBody>
      </p: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p:txBody>
      </p:sp>
      <p:cxnSp>
        <p:nvCxnSpPr>
          <p:cNvPr id="7" name="Connettore 2 6"/>
          <p:cNvCxnSpPr/>
          <p:nvPr/>
        </p:nvCxnSpPr>
        <p:spPr bwMode="auto">
          <a:xfrm>
            <a:off x="1878757" y="1034356"/>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CasellaDiTesto 9"/>
          <p:cNvSpPr txBox="1"/>
          <p:nvPr/>
        </p:nvSpPr>
        <p:spPr>
          <a:xfrm>
            <a:off x="870645" y="1178372"/>
            <a:ext cx="3147673" cy="415498"/>
          </a:xfrm>
          <a:prstGeom prst="rect">
            <a:avLst/>
          </a:prstGeom>
          <a:noFill/>
        </p:spPr>
        <p:txBody>
          <a:bodyPr wrap="none" rtlCol="0">
            <a:spAutoFit/>
          </a:bodyPr>
          <a:lstStyle/>
          <a:p>
            <a:r>
              <a:rPr lang="en-US" b="1" smtClean="0">
                <a:solidFill>
                  <a:srgbClr val="800000"/>
                </a:solidFill>
                <a:latin typeface="+mn-lt"/>
              </a:rPr>
              <a:t>JLab - Moskow (JM) model</a:t>
            </a:r>
            <a:endParaRPr lang="en-US" b="1">
              <a:solidFill>
                <a:srgbClr val="800000"/>
              </a:solidFill>
              <a:latin typeface="+mn-lt"/>
            </a:endParaRPr>
          </a:p>
        </p:txBody>
      </p: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366589" y="1610420"/>
            <a:ext cx="7702148" cy="2677656"/>
          </a:xfrm>
          <a:prstGeom prst="rect">
            <a:avLst/>
          </a:prstGeom>
          <a:noFill/>
        </p:spPr>
        <p:txBody>
          <a:bodyPr wrap="none" rtlCol="0">
            <a:spAutoFit/>
          </a:bodyPr>
          <a:lstStyle/>
          <a:p>
            <a:r>
              <a:rPr lang="en-US" sz="3200" dirty="0" smtClean="0">
                <a:latin typeface="+mn-lt"/>
              </a:rPr>
              <a:t>Sensitivity Studies and statistical significance:</a:t>
            </a:r>
          </a:p>
          <a:p>
            <a:pPr marL="457200" indent="-457200">
              <a:buAutoNum type="arabicPeriod"/>
            </a:pPr>
            <a:r>
              <a:rPr lang="en-US" sz="2400" b="1" dirty="0" smtClean="0">
                <a:solidFill>
                  <a:srgbClr val="000090"/>
                </a:solidFill>
                <a:latin typeface="+mn-lt"/>
              </a:rPr>
              <a:t>Threshold values for hybrid baryons </a:t>
            </a:r>
            <a:r>
              <a:rPr lang="en-US" sz="2400" b="1" dirty="0" err="1" smtClean="0">
                <a:solidFill>
                  <a:srgbClr val="000090"/>
                </a:solidFill>
                <a:latin typeface="+mn-lt"/>
              </a:rPr>
              <a:t>electrocouplings</a:t>
            </a:r>
            <a:endParaRPr lang="en-US" sz="2400" b="1" dirty="0" smtClean="0">
              <a:solidFill>
                <a:srgbClr val="000090"/>
              </a:solidFill>
              <a:latin typeface="+mn-lt"/>
            </a:endParaRPr>
          </a:p>
          <a:p>
            <a:pPr marL="457200" indent="-457200">
              <a:buAutoNum type="arabicPeriod"/>
            </a:pPr>
            <a:endParaRPr lang="en-US" sz="2400" b="1" dirty="0">
              <a:solidFill>
                <a:srgbClr val="000090"/>
              </a:solidFill>
              <a:latin typeface="+mn-lt"/>
            </a:endParaRPr>
          </a:p>
          <a:p>
            <a:pPr marL="457200" indent="-457200">
              <a:buAutoNum type="arabicPeriod"/>
            </a:pPr>
            <a:r>
              <a:rPr lang="en-US" sz="2400" b="1" dirty="0" smtClean="0">
                <a:solidFill>
                  <a:srgbClr val="000090"/>
                </a:solidFill>
                <a:latin typeface="+mn-lt"/>
              </a:rPr>
              <a:t> </a:t>
            </a:r>
          </a:p>
          <a:p>
            <a:endParaRPr lang="en-US" sz="3200" dirty="0" smtClean="0">
              <a:latin typeface="+mn-lt"/>
            </a:endParaRPr>
          </a:p>
          <a:p>
            <a:r>
              <a:rPr lang="en-US" sz="2400" dirty="0" smtClean="0">
                <a:latin typeface="+mn-lt"/>
              </a:rPr>
              <a:t>Fixing</a:t>
            </a:r>
            <a:r>
              <a:rPr lang="en-US" sz="3200" dirty="0" smtClean="0">
                <a:latin typeface="+mn-lt"/>
              </a:rPr>
              <a:t> </a:t>
            </a:r>
            <a:r>
              <a:rPr lang="it-IT" sz="2400" b="1" dirty="0" err="1">
                <a:latin typeface="+mn-lt"/>
              </a:rPr>
              <a:t>Mr</a:t>
            </a:r>
            <a:r>
              <a:rPr lang="it-IT" sz="2400" b="1" dirty="0">
                <a:latin typeface="+mn-lt"/>
              </a:rPr>
              <a:t> </a:t>
            </a:r>
            <a:r>
              <a:rPr lang="it-IT" sz="2400" b="1" dirty="0" smtClean="0">
                <a:latin typeface="+mn-lt"/>
              </a:rPr>
              <a:t>=2.2 </a:t>
            </a:r>
            <a:r>
              <a:rPr lang="it-IT" sz="2400" b="1" dirty="0" err="1" smtClean="0">
                <a:latin typeface="+mn-lt"/>
              </a:rPr>
              <a:t>GeV</a:t>
            </a:r>
            <a:r>
              <a:rPr lang="it-IT" sz="2400" b="1" dirty="0" smtClean="0">
                <a:latin typeface="+mn-lt"/>
              </a:rPr>
              <a:t>, </a:t>
            </a:r>
            <a:r>
              <a:rPr lang="it-IT" sz="2400" b="1" dirty="0" smtClean="0">
                <a:latin typeface="Symbol" charset="2"/>
                <a:cs typeface="Symbol" charset="2"/>
              </a:rPr>
              <a:t>G</a:t>
            </a:r>
            <a:r>
              <a:rPr lang="it-IT" sz="2400" b="1" dirty="0" smtClean="0">
                <a:latin typeface="+mn-lt"/>
              </a:rPr>
              <a:t>r =0.25 </a:t>
            </a:r>
            <a:r>
              <a:rPr lang="it-IT" sz="2400" b="1" dirty="0" err="1" smtClean="0">
                <a:latin typeface="+mn-lt"/>
              </a:rPr>
              <a:t>GeV</a:t>
            </a:r>
            <a:r>
              <a:rPr lang="it-IT" sz="2400" b="1" dirty="0">
                <a:latin typeface="+mn-lt"/>
              </a:rPr>
              <a:t> </a:t>
            </a:r>
            <a:r>
              <a:rPr lang="it-IT" sz="2400" b="1" dirty="0" smtClean="0">
                <a:latin typeface="+mn-lt"/>
              </a:rPr>
              <a:t> </a:t>
            </a:r>
            <a:r>
              <a:rPr lang="it-IT" sz="2000" dirty="0" smtClean="0">
                <a:latin typeface="+mn-lt"/>
              </a:rPr>
              <a:t>and </a:t>
            </a:r>
            <a:r>
              <a:rPr lang="en-US" sz="2400" dirty="0">
                <a:latin typeface="+mn-lt"/>
              </a:rPr>
              <a:t>v</a:t>
            </a:r>
            <a:r>
              <a:rPr lang="en-US" sz="2400" dirty="0" smtClean="0">
                <a:latin typeface="+mn-lt"/>
              </a:rPr>
              <a:t>arying </a:t>
            </a:r>
            <a:r>
              <a:rPr lang="it-IT" sz="2400" dirty="0" smtClean="0">
                <a:latin typeface="+mn-lt"/>
              </a:rPr>
              <a:t>A</a:t>
            </a:r>
            <a:r>
              <a:rPr lang="it-IT" sz="2400" baseline="-25000" dirty="0" smtClean="0">
                <a:latin typeface="+mn-lt"/>
              </a:rPr>
              <a:t>1</a:t>
            </a:r>
            <a:r>
              <a:rPr lang="it-IT" sz="2400" baseline="-25000" dirty="0">
                <a:latin typeface="+mn-lt"/>
              </a:rPr>
              <a:t>/</a:t>
            </a:r>
            <a:r>
              <a:rPr lang="it-IT" sz="2400" baseline="-25000" dirty="0" smtClean="0">
                <a:latin typeface="+mn-lt"/>
              </a:rPr>
              <a:t>2, 3/2</a:t>
            </a:r>
            <a:endParaRPr lang="en-US" sz="2400" dirty="0">
              <a:latin typeface="+mn-lt"/>
            </a:endParaRPr>
          </a:p>
        </p:txBody>
      </p:sp>
      <p:pic>
        <p:nvPicPr>
          <p:cNvPr id="4" name="Immagine 3" descr="Schermata 2016-06-16 alle 21.1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7" y="2618532"/>
            <a:ext cx="5364054" cy="1123495"/>
          </a:xfrm>
          <a:prstGeom prst="rect">
            <a:avLst/>
          </a:prstGeom>
          <a:ln>
            <a:noFill/>
          </a:ln>
          <a:effectLst>
            <a:outerShdw blurRad="292100" dist="139700" dir="2700000" algn="tl" rotWithShape="0">
              <a:srgbClr val="333333">
                <a:alpha val="65000"/>
              </a:srgbClr>
            </a:outerShdw>
          </a:effectLst>
        </p:spPr>
      </p:pic>
      <p:pic>
        <p:nvPicPr>
          <p:cNvPr id="6" name="Immagine 5" descr="Schermata 2016-06-16 alle 21.22.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389" y="3770660"/>
            <a:ext cx="2628694" cy="1325776"/>
          </a:xfrm>
          <a:prstGeom prst="rect">
            <a:avLst/>
          </a:prstGeom>
          <a:ln>
            <a:noFill/>
          </a:ln>
          <a:effectLst>
            <a:outerShdw blurRad="292100" dist="139700" dir="2700000" algn="tl" rotWithShape="0">
              <a:srgbClr val="333333">
                <a:alpha val="65000"/>
              </a:srgbClr>
            </a:outerShdw>
          </a:effectLst>
        </p:spPr>
      </p:pic>
      <p:pic>
        <p:nvPicPr>
          <p:cNvPr id="8" name="Immagine 7" descr="Schermata 2016-06-16 alle 21.22.4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1165" y="2546524"/>
            <a:ext cx="4647079" cy="1191096"/>
          </a:xfrm>
          <a:prstGeom prst="rect">
            <a:avLst/>
          </a:prstGeom>
          <a:ln>
            <a:noFill/>
          </a:ln>
          <a:effectLst>
            <a:outerShdw blurRad="292100" dist="139700" dir="2700000" algn="tl" rotWithShape="0">
              <a:srgbClr val="333333">
                <a:alpha val="65000"/>
              </a:srgbClr>
            </a:outerShdw>
          </a:effectLst>
        </p:spPr>
      </p:pic>
      <p:pic>
        <p:nvPicPr>
          <p:cNvPr id="11" name="Immagine 10" descr="Schermata 2016-06-16 alle 21.27.1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0765" y="4274716"/>
            <a:ext cx="2075557" cy="576133"/>
          </a:xfrm>
          <a:prstGeom prst="rect">
            <a:avLst/>
          </a:prstGeom>
          <a:ln>
            <a:noFill/>
          </a:ln>
          <a:effectLst>
            <a:outerShdw blurRad="292100" dist="139700" dir="2700000" algn="tl" rotWithShape="0">
              <a:srgbClr val="333333">
                <a:alpha val="65000"/>
              </a:srgbClr>
            </a:outerShdw>
          </a:effectLst>
        </p:spPr>
      </p:pic>
      <p:sp>
        <p:nvSpPr>
          <p:cNvPr id="9" name="Rettangolo 8"/>
          <p:cNvSpPr/>
          <p:nvPr/>
        </p:nvSpPr>
        <p:spPr>
          <a:xfrm>
            <a:off x="438597" y="4994796"/>
            <a:ext cx="3846025" cy="461665"/>
          </a:xfrm>
          <a:prstGeom prst="rect">
            <a:avLst/>
          </a:prstGeom>
        </p:spPr>
        <p:txBody>
          <a:bodyPr wrap="none">
            <a:spAutoFit/>
          </a:bodyPr>
          <a:lstStyle/>
          <a:p>
            <a:r>
              <a:rPr lang="en-US" sz="2400" b="1" dirty="0">
                <a:solidFill>
                  <a:srgbClr val="800000"/>
                </a:solidFill>
                <a:cs typeface="Arial Black"/>
              </a:rPr>
              <a:t>p </a:t>
            </a:r>
            <a:r>
              <a:rPr lang="en-US" sz="2400" b="1" dirty="0">
                <a:solidFill>
                  <a:srgbClr val="800000"/>
                </a:solidFill>
                <a:latin typeface="Symbol" charset="2"/>
                <a:cs typeface="Symbol" charset="2"/>
              </a:rPr>
              <a:t>p </a:t>
            </a:r>
            <a:r>
              <a:rPr lang="en-US" sz="2400" b="1" dirty="0" smtClean="0">
                <a:solidFill>
                  <a:srgbClr val="800000"/>
                </a:solidFill>
                <a:latin typeface="Symbol" charset="2"/>
                <a:cs typeface="Symbol" charset="2"/>
              </a:rPr>
              <a:t>p      </a:t>
            </a:r>
            <a:r>
              <a:rPr lang="it-IT" sz="2400" dirty="0" smtClean="0">
                <a:latin typeface="+mn-lt"/>
              </a:rPr>
              <a:t>S</a:t>
            </a:r>
            <a:r>
              <a:rPr lang="it-IT" sz="2400" baseline="-25000" dirty="0" smtClean="0">
                <a:latin typeface="+mn-lt"/>
              </a:rPr>
              <a:t>1</a:t>
            </a:r>
            <a:r>
              <a:rPr lang="it-IT" sz="2400" baseline="-25000" dirty="0">
                <a:latin typeface="+mn-lt"/>
              </a:rPr>
              <a:t>/2</a:t>
            </a:r>
            <a:r>
              <a:rPr lang="it-IT" sz="2400" dirty="0">
                <a:latin typeface="+mn-lt"/>
              </a:rPr>
              <a:t> = 0 </a:t>
            </a:r>
            <a:r>
              <a:rPr lang="it-IT" sz="2400" dirty="0" smtClean="0">
                <a:latin typeface="+mn-lt"/>
              </a:rPr>
              <a:t>x 10</a:t>
            </a:r>
            <a:r>
              <a:rPr lang="it-IT" sz="2400" baseline="30000" dirty="0">
                <a:latin typeface="+mn-lt"/>
              </a:rPr>
              <a:t>-3 </a:t>
            </a:r>
            <a:r>
              <a:rPr lang="it-IT" sz="2400" dirty="0">
                <a:latin typeface="+mn-lt"/>
              </a:rPr>
              <a:t>GeV</a:t>
            </a:r>
            <a:r>
              <a:rPr lang="it-IT" sz="2400" baseline="30000" dirty="0">
                <a:latin typeface="+mn-lt"/>
              </a:rPr>
              <a:t>-1/2</a:t>
            </a:r>
            <a:endParaRPr lang="it-IT" sz="2400" dirty="0">
              <a:latin typeface="+mn-lt"/>
            </a:endParaRPr>
          </a:p>
        </p:txBody>
      </p:sp>
      <p:sp>
        <p:nvSpPr>
          <p:cNvPr id="12" name="Rettangolo 11"/>
          <p:cNvSpPr/>
          <p:nvPr/>
        </p:nvSpPr>
        <p:spPr>
          <a:xfrm>
            <a:off x="5767189" y="4922788"/>
            <a:ext cx="710451" cy="400110"/>
          </a:xfrm>
          <a:prstGeom prst="rect">
            <a:avLst/>
          </a:prstGeom>
        </p:spPr>
        <p:txBody>
          <a:bodyPr wrap="none">
            <a:spAutoFit/>
          </a:bodyPr>
          <a:lstStyle/>
          <a:p>
            <a:r>
              <a:rPr lang="en-US" sz="2000" b="1" dirty="0" smtClean="0">
                <a:solidFill>
                  <a:srgbClr val="800000"/>
                </a:solidFill>
                <a:cs typeface="Arial Black"/>
              </a:rPr>
              <a:t>K</a:t>
            </a:r>
            <a:r>
              <a:rPr lang="en-US" sz="2000" b="1" baseline="30000" dirty="0" smtClean="0">
                <a:solidFill>
                  <a:srgbClr val="800000"/>
                </a:solidFill>
                <a:cs typeface="Arial Black"/>
              </a:rPr>
              <a:t>+</a:t>
            </a:r>
            <a:r>
              <a:rPr lang="en-US" sz="2000" b="1" dirty="0" smtClean="0">
                <a:solidFill>
                  <a:srgbClr val="800000"/>
                </a:solidFill>
                <a:cs typeface="Arial Black"/>
              </a:rPr>
              <a:t> </a:t>
            </a:r>
            <a:r>
              <a:rPr lang="en-US" sz="2000" b="1" dirty="0" smtClean="0">
                <a:solidFill>
                  <a:srgbClr val="800000"/>
                </a:solidFill>
                <a:latin typeface="Symbol" charset="2"/>
                <a:cs typeface="Symbol" charset="2"/>
              </a:rPr>
              <a:t>L</a:t>
            </a:r>
            <a:endParaRPr lang="en-US" sz="2000" b="1" dirty="0">
              <a:solidFill>
                <a:srgbClr val="800000"/>
              </a:solidFill>
              <a:latin typeface="Symbol" charset="2"/>
              <a:cs typeface="Symbol" charset="2"/>
            </a:endParaRPr>
          </a:p>
        </p:txBody>
      </p:sp>
      <p:pic>
        <p:nvPicPr>
          <p:cNvPr id="13" name="Immagine 12" descr="Schermata 2016-06-16 alle 21.33.5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589" y="5498852"/>
            <a:ext cx="4464496" cy="745562"/>
          </a:xfrm>
          <a:prstGeom prst="rect">
            <a:avLst/>
          </a:prstGeom>
          <a:ln w="38100" cmpd="sng">
            <a:solidFill>
              <a:srgbClr val="800000"/>
            </a:solidFill>
          </a:ln>
        </p:spPr>
      </p:pic>
      <p:pic>
        <p:nvPicPr>
          <p:cNvPr id="14" name="Immagine 13" descr="Schermata 2016-06-16 alle 21.33.3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7149" y="5354836"/>
            <a:ext cx="4137397" cy="1469567"/>
          </a:xfrm>
          <a:prstGeom prst="rect">
            <a:avLst/>
          </a:prstGeom>
          <a:ln w="38100" cmpd="sng">
            <a:solidFill>
              <a:srgbClr val="800000"/>
            </a:solidFill>
          </a:ln>
        </p:spPr>
      </p:pic>
      <p:sp>
        <p:nvSpPr>
          <p:cNvPr id="16" name="Rettangolo 15"/>
          <p:cNvSpPr/>
          <p:nvPr/>
        </p:nvSpPr>
        <p:spPr>
          <a:xfrm>
            <a:off x="5407149" y="5642868"/>
            <a:ext cx="1233481" cy="369332"/>
          </a:xfrm>
          <a:prstGeom prst="rect">
            <a:avLst/>
          </a:prstGeom>
        </p:spPr>
        <p:txBody>
          <a:bodyPr wrap="none">
            <a:spAutoFit/>
          </a:bodyPr>
          <a:lstStyle/>
          <a:p>
            <a:r>
              <a:rPr lang="it-IT" sz="1800" dirty="0">
                <a:solidFill>
                  <a:schemeClr val="tx1">
                    <a:lumMod val="50000"/>
                    <a:lumOff val="50000"/>
                  </a:schemeClr>
                </a:solidFill>
                <a:latin typeface="+mn-lt"/>
              </a:rPr>
              <a:t>10</a:t>
            </a:r>
            <a:r>
              <a:rPr lang="it-IT" sz="1800" baseline="30000" dirty="0">
                <a:solidFill>
                  <a:schemeClr val="tx1">
                    <a:lumMod val="50000"/>
                    <a:lumOff val="50000"/>
                  </a:schemeClr>
                </a:solidFill>
                <a:latin typeface="+mn-lt"/>
              </a:rPr>
              <a:t>-3 </a:t>
            </a:r>
            <a:r>
              <a:rPr lang="it-IT" sz="1800" dirty="0">
                <a:solidFill>
                  <a:schemeClr val="tx1">
                    <a:lumMod val="50000"/>
                    <a:lumOff val="50000"/>
                  </a:schemeClr>
                </a:solidFill>
                <a:latin typeface="+mn-lt"/>
              </a:rPr>
              <a:t>GeV</a:t>
            </a:r>
            <a:r>
              <a:rPr lang="it-IT" sz="1800" baseline="30000" dirty="0">
                <a:solidFill>
                  <a:schemeClr val="tx1">
                    <a:lumMod val="50000"/>
                    <a:lumOff val="50000"/>
                  </a:schemeClr>
                </a:solidFill>
                <a:latin typeface="+mn-lt"/>
              </a:rPr>
              <a:t>-1/2</a:t>
            </a:r>
            <a:endParaRPr lang="it-IT" sz="1800" dirty="0">
              <a:solidFill>
                <a:schemeClr val="tx1">
                  <a:lumMod val="50000"/>
                  <a:lumOff val="50000"/>
                </a:schemeClr>
              </a:solidFill>
              <a:latin typeface="+mn-lt"/>
            </a:endParaRPr>
          </a:p>
        </p:txBody>
      </p:sp>
      <p:sp>
        <p:nvSpPr>
          <p:cNvPr id="17" name="CasellaDiTesto 16"/>
          <p:cNvSpPr txBox="1"/>
          <p:nvPr/>
        </p:nvSpPr>
        <p:spPr>
          <a:xfrm>
            <a:off x="150565" y="6290940"/>
            <a:ext cx="5342478" cy="415498"/>
          </a:xfrm>
          <a:prstGeom prst="rect">
            <a:avLst/>
          </a:prstGeom>
          <a:noFill/>
        </p:spPr>
        <p:txBody>
          <a:bodyPr wrap="none" rtlCol="0">
            <a:spAutoFit/>
          </a:bodyPr>
          <a:lstStyle/>
          <a:p>
            <a:r>
              <a:rPr lang="it-IT" dirty="0" smtClean="0"/>
              <a:t> </a:t>
            </a:r>
            <a:r>
              <a:rPr lang="en-US" b="1" dirty="0" smtClean="0">
                <a:solidFill>
                  <a:srgbClr val="000090"/>
                </a:solidFill>
                <a:latin typeface="+mn-lt"/>
              </a:rPr>
              <a:t>lower or comparable with values for other N* </a:t>
            </a:r>
          </a:p>
        </p:txBody>
      </p:sp>
    </p:spTree>
    <p:extLst>
      <p:ext uri="{BB962C8B-B14F-4D97-AF65-F5344CB8AC3E}">
        <p14:creationId xmlns:p14="http://schemas.microsoft.com/office/powerpoint/2010/main" val="8069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3" name="Group 69"/>
          <p:cNvGrpSpPr>
            <a:grpSpLocks/>
          </p:cNvGrpSpPr>
          <p:nvPr/>
        </p:nvGrpSpPr>
        <p:grpSpPr bwMode="auto">
          <a:xfrm>
            <a:off x="1734741" y="2546524"/>
            <a:ext cx="6770093" cy="644737"/>
            <a:chOff x="1002" y="171"/>
            <a:chExt cx="3756" cy="384"/>
          </a:xfrm>
        </p:grpSpPr>
        <p:sp>
          <p:nvSpPr>
            <p:cNvPr id="4" name="Rectangle 70"/>
            <p:cNvSpPr>
              <a:spLocks noChangeArrowheads="1"/>
            </p:cNvSpPr>
            <p:nvPr/>
          </p:nvSpPr>
          <p:spPr bwMode="auto">
            <a:xfrm>
              <a:off x="1002" y="171"/>
              <a:ext cx="3756" cy="384"/>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798" y="194"/>
              <a:ext cx="2174"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Physics Motivation </a:t>
              </a:r>
              <a:endParaRPr lang="en-GB" sz="3100" b="1" dirty="0">
                <a:solidFill>
                  <a:srgbClr val="FF0000"/>
                </a:solidFill>
                <a:latin typeface="Arial" charset="0"/>
                <a:cs typeface="Arial" charset="0"/>
              </a:endParaRPr>
            </a:p>
          </p:txBody>
        </p:sp>
      </p:grpSp>
      <p:sp>
        <p:nvSpPr>
          <p:cNvPr id="6" name="CasellaDiTesto 5"/>
          <p:cNvSpPr txBox="1"/>
          <p:nvPr/>
        </p:nvSpPr>
        <p:spPr>
          <a:xfrm>
            <a:off x="3030885" y="3554636"/>
            <a:ext cx="4224233" cy="415498"/>
          </a:xfrm>
          <a:prstGeom prst="rect">
            <a:avLst/>
          </a:prstGeom>
          <a:noFill/>
        </p:spPr>
        <p:txBody>
          <a:bodyPr wrap="none" rtlCol="0">
            <a:spAutoFit/>
          </a:bodyPr>
          <a:lstStyle/>
          <a:p>
            <a:r>
              <a:rPr lang="en-US" dirty="0" smtClean="0">
                <a:solidFill>
                  <a:srgbClr val="800000"/>
                </a:solidFill>
                <a:latin typeface="Arial Black"/>
                <a:cs typeface="Arial Black"/>
              </a:rPr>
              <a:t>What do we want to learn ?</a:t>
            </a:r>
            <a:endParaRPr lang="en-US" dirty="0">
              <a:solidFill>
                <a:srgbClr val="800000"/>
              </a:solidFill>
              <a:latin typeface="Arial Black"/>
              <a:cs typeface="Arial Black"/>
            </a:endParaRPr>
          </a:p>
        </p:txBody>
      </p:sp>
    </p:spTree>
    <p:extLst>
      <p:ext uri="{BB962C8B-B14F-4D97-AF65-F5344CB8AC3E}">
        <p14:creationId xmlns:p14="http://schemas.microsoft.com/office/powerpoint/2010/main" val="32066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3908442" cy="1815882"/>
          </a:xfrm>
          <a:prstGeom prst="rect">
            <a:avLst/>
          </a:prstGeom>
          <a:noFill/>
        </p:spPr>
        <p:txBody>
          <a:bodyPr wrap="none" rtlCol="0">
            <a:spAutoFit/>
          </a:bodyPr>
          <a:lstStyle/>
          <a:p>
            <a:r>
              <a:rPr lang="en-US" sz="3200" dirty="0" smtClean="0">
                <a:latin typeface="+mn-lt"/>
              </a:rPr>
              <a:t>Sensitivity Studies and </a:t>
            </a:r>
          </a:p>
          <a:p>
            <a:r>
              <a:rPr lang="en-US" sz="3200" dirty="0" smtClean="0">
                <a:latin typeface="+mn-lt"/>
              </a:rPr>
              <a:t>statistical significance:</a:t>
            </a:r>
          </a:p>
          <a:p>
            <a:pPr marL="457200" indent="-457200">
              <a:buFont typeface="+mj-lt"/>
              <a:buAutoNum type="arabicPeriod" startAt="2"/>
            </a:pPr>
            <a:r>
              <a:rPr lang="en-US" sz="2400" b="1" dirty="0" smtClean="0">
                <a:solidFill>
                  <a:srgbClr val="000090"/>
                </a:solidFill>
                <a:latin typeface="+mn-lt"/>
              </a:rPr>
              <a:t>Legendre moments</a:t>
            </a:r>
          </a:p>
          <a:p>
            <a:r>
              <a:rPr lang="en-US" sz="2400" b="1" dirty="0" smtClean="0">
                <a:solidFill>
                  <a:srgbClr val="000090"/>
                </a:solidFill>
                <a:latin typeface="+mn-lt"/>
              </a:rPr>
              <a:t> </a:t>
            </a:r>
            <a:endParaRPr lang="en-US" sz="2400" dirty="0">
              <a:latin typeface="+mn-lt"/>
            </a:endParaRPr>
          </a:p>
        </p:txBody>
      </p:sp>
      <p:pic>
        <p:nvPicPr>
          <p:cNvPr id="15" name="Immagine 14" descr="Schermata 2016-06-16 alle 21.5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109" y="4202708"/>
            <a:ext cx="4876800" cy="1244600"/>
          </a:xfrm>
          <a:prstGeom prst="rect">
            <a:avLst/>
          </a:prstGeom>
          <a:ln>
            <a:solidFill>
              <a:srgbClr val="3366FF"/>
            </a:solidFill>
          </a:ln>
        </p:spPr>
      </p:pic>
      <p:pic>
        <p:nvPicPr>
          <p:cNvPr id="19" name="Immagine 18" descr="Schermata 2016-06-16 alle 21.53.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89" y="2258492"/>
            <a:ext cx="9943653" cy="1152009"/>
          </a:xfrm>
          <a:prstGeom prst="rect">
            <a:avLst/>
          </a:prstGeom>
          <a:ln>
            <a:solidFill>
              <a:srgbClr val="800000"/>
            </a:solidFill>
          </a:ln>
        </p:spPr>
      </p:pic>
      <p:pic>
        <p:nvPicPr>
          <p:cNvPr id="21" name="Immagine 20" descr="Schermata 2016-06-16 alle 21.54.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89" y="3482628"/>
            <a:ext cx="4234929" cy="2542593"/>
          </a:xfrm>
          <a:prstGeom prst="rect">
            <a:avLst/>
          </a:prstGeom>
          <a:ln>
            <a:solidFill>
              <a:srgbClr val="800000"/>
            </a:solidFill>
          </a:ln>
        </p:spPr>
      </p:pic>
      <p:sp>
        <p:nvSpPr>
          <p:cNvPr id="22" name="CasellaDiTesto 21"/>
          <p:cNvSpPr txBox="1"/>
          <p:nvPr/>
        </p:nvSpPr>
        <p:spPr>
          <a:xfrm>
            <a:off x="3966989" y="5570860"/>
            <a:ext cx="360040" cy="276999"/>
          </a:xfrm>
          <a:prstGeom prst="rect">
            <a:avLst/>
          </a:prstGeom>
          <a:noFill/>
        </p:spPr>
        <p:txBody>
          <a:bodyPr wrap="square" rtlCol="0">
            <a:spAutoFit/>
          </a:bodyPr>
          <a:lstStyle/>
          <a:p>
            <a:r>
              <a:rPr lang="it-IT" sz="1200" dirty="0" smtClean="0">
                <a:latin typeface="Times New Roman"/>
                <a:cs typeface="Times New Roman"/>
              </a:rPr>
              <a:t> 2 </a:t>
            </a:r>
            <a:endParaRPr lang="it-IT" sz="1200" dirty="0">
              <a:latin typeface="Times New Roman"/>
              <a:cs typeface="Times New Roman"/>
            </a:endParaRPr>
          </a:p>
        </p:txBody>
      </p:sp>
      <p:sp>
        <p:nvSpPr>
          <p:cNvPr id="23" name="Rettangolo 22"/>
          <p:cNvSpPr/>
          <p:nvPr/>
        </p:nvSpPr>
        <p:spPr>
          <a:xfrm>
            <a:off x="654621" y="6074916"/>
            <a:ext cx="9145016" cy="738664"/>
          </a:xfrm>
          <a:prstGeom prst="rect">
            <a:avLst/>
          </a:prstGeom>
          <a:solidFill>
            <a:srgbClr val="3465C8"/>
          </a:solidFill>
        </p:spPr>
        <p:txBody>
          <a:bodyPr wrap="square">
            <a:spAutoFit/>
          </a:bodyPr>
          <a:lstStyle/>
          <a:p>
            <a:pPr algn="just"/>
            <a:r>
              <a:rPr lang="en-US" b="1" smtClean="0">
                <a:solidFill>
                  <a:schemeClr val="bg1"/>
                </a:solidFill>
                <a:latin typeface="+mn-lt"/>
              </a:rPr>
              <a:t>The appearance of a structure in a single Legendre moment at the same value of W for each Q2 point is likely a signal from a resonance contribution</a:t>
            </a:r>
            <a:endParaRPr lang="en-US" b="1">
              <a:solidFill>
                <a:schemeClr val="bg1"/>
              </a:solidFill>
              <a:latin typeface="+mn-lt"/>
            </a:endParaRPr>
          </a:p>
        </p:txBody>
      </p:sp>
    </p:spTree>
    <p:extLst>
      <p:ext uri="{BB962C8B-B14F-4D97-AF65-F5344CB8AC3E}">
        <p14:creationId xmlns:p14="http://schemas.microsoft.com/office/powerpoint/2010/main" val="41639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3908442" cy="1815882"/>
          </a:xfrm>
          <a:prstGeom prst="rect">
            <a:avLst/>
          </a:prstGeom>
          <a:noFill/>
        </p:spPr>
        <p:txBody>
          <a:bodyPr wrap="none" rtlCol="0">
            <a:spAutoFit/>
          </a:bodyPr>
          <a:lstStyle/>
          <a:p>
            <a:r>
              <a:rPr lang="en-US" sz="3200" dirty="0" smtClean="0">
                <a:latin typeface="+mn-lt"/>
              </a:rPr>
              <a:t>Sensitivity Studies and </a:t>
            </a:r>
          </a:p>
          <a:p>
            <a:r>
              <a:rPr lang="en-US" sz="3200" dirty="0" smtClean="0">
                <a:latin typeface="+mn-lt"/>
              </a:rPr>
              <a:t>statistical significance:</a:t>
            </a:r>
          </a:p>
          <a:p>
            <a:pPr marL="457200" indent="-457200">
              <a:buFont typeface="+mj-lt"/>
              <a:buAutoNum type="arabicPeriod" startAt="2"/>
            </a:pPr>
            <a:r>
              <a:rPr lang="en-US" sz="2400" b="1" dirty="0" smtClean="0">
                <a:solidFill>
                  <a:srgbClr val="000090"/>
                </a:solidFill>
                <a:latin typeface="+mn-lt"/>
              </a:rPr>
              <a:t>Legendre moments:  LT </a:t>
            </a:r>
          </a:p>
          <a:p>
            <a:r>
              <a:rPr lang="en-US" sz="2400" b="1" dirty="0" smtClean="0">
                <a:solidFill>
                  <a:srgbClr val="000090"/>
                </a:solidFill>
                <a:latin typeface="+mn-lt"/>
              </a:rPr>
              <a:t> </a:t>
            </a:r>
            <a:endParaRPr lang="en-US" sz="2400" dirty="0">
              <a:latin typeface="+mn-lt"/>
            </a:endParaRPr>
          </a:p>
        </p:txBody>
      </p:sp>
      <p:sp>
        <p:nvSpPr>
          <p:cNvPr id="22" name="CasellaDiTesto 21"/>
          <p:cNvSpPr txBox="1"/>
          <p:nvPr/>
        </p:nvSpPr>
        <p:spPr>
          <a:xfrm>
            <a:off x="3966989" y="5570860"/>
            <a:ext cx="360040" cy="276999"/>
          </a:xfrm>
          <a:prstGeom prst="rect">
            <a:avLst/>
          </a:prstGeom>
          <a:noFill/>
        </p:spPr>
        <p:txBody>
          <a:bodyPr wrap="square" rtlCol="0">
            <a:spAutoFit/>
          </a:bodyPr>
          <a:lstStyle/>
          <a:p>
            <a:r>
              <a:rPr lang="it-IT" sz="1200" dirty="0" smtClean="0">
                <a:latin typeface="Times New Roman"/>
                <a:cs typeface="Times New Roman"/>
              </a:rPr>
              <a:t> 2 </a:t>
            </a:r>
            <a:endParaRPr lang="it-IT" sz="1200" dirty="0">
              <a:latin typeface="Times New Roman"/>
              <a:cs typeface="Times New Roman"/>
            </a:endParaRPr>
          </a:p>
        </p:txBody>
      </p:sp>
      <p:sp>
        <p:nvSpPr>
          <p:cNvPr id="23" name="Rettangolo 22"/>
          <p:cNvSpPr/>
          <p:nvPr/>
        </p:nvSpPr>
        <p:spPr>
          <a:xfrm>
            <a:off x="654621" y="6074916"/>
            <a:ext cx="9145016" cy="738664"/>
          </a:xfrm>
          <a:prstGeom prst="rect">
            <a:avLst/>
          </a:prstGeom>
          <a:solidFill>
            <a:srgbClr val="3465C8"/>
          </a:solidFill>
        </p:spPr>
        <p:txBody>
          <a:bodyPr wrap="square">
            <a:spAutoFit/>
          </a:bodyPr>
          <a:lstStyle/>
          <a:p>
            <a:pPr algn="ctr"/>
            <a:r>
              <a:rPr lang="en-US" b="1" dirty="0" smtClean="0">
                <a:solidFill>
                  <a:srgbClr val="FFFFFF"/>
                </a:solidFill>
                <a:latin typeface="Calibri" charset="0"/>
                <a:ea typeface="Calibri" charset="0"/>
                <a:cs typeface="Calibri" charset="0"/>
              </a:rPr>
              <a:t>Significant structures appear in most of the Legendre moments at the value of </a:t>
            </a:r>
          </a:p>
          <a:p>
            <a:pPr algn="ctr"/>
            <a:r>
              <a:rPr lang="en-US" b="1" dirty="0" smtClean="0">
                <a:solidFill>
                  <a:srgbClr val="FFFFFF"/>
                </a:solidFill>
                <a:latin typeface="Calibri" charset="0"/>
                <a:ea typeface="Calibri" charset="0"/>
                <a:cs typeface="Calibri" charset="0"/>
              </a:rPr>
              <a:t>W = 2.2 </a:t>
            </a:r>
            <a:r>
              <a:rPr lang="en-US" b="1" dirty="0" err="1" smtClean="0">
                <a:solidFill>
                  <a:srgbClr val="FFFFFF"/>
                </a:solidFill>
                <a:latin typeface="Calibri" charset="0"/>
                <a:ea typeface="Calibri" charset="0"/>
                <a:cs typeface="Calibri" charset="0"/>
              </a:rPr>
              <a:t>GeV</a:t>
            </a:r>
            <a:r>
              <a:rPr lang="en-US" b="1" dirty="0" smtClean="0">
                <a:solidFill>
                  <a:srgbClr val="FFFFFF"/>
                </a:solidFill>
                <a:latin typeface="Calibri" charset="0"/>
                <a:ea typeface="Calibri" charset="0"/>
                <a:cs typeface="Calibri" charset="0"/>
              </a:rPr>
              <a:t>, corresponding to the mass of the added hybrid baryon </a:t>
            </a:r>
            <a:endParaRPr lang="en-US" b="1" dirty="0">
              <a:solidFill>
                <a:srgbClr val="FFFFFF"/>
              </a:solidFill>
              <a:latin typeface="Calibri" charset="0"/>
              <a:ea typeface="Calibri" charset="0"/>
              <a:cs typeface="Calibri"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693" y="2186484"/>
            <a:ext cx="7848872" cy="3861964"/>
          </a:xfrm>
          <a:prstGeom prst="rect">
            <a:avLst/>
          </a:prstGeom>
          <a:ln>
            <a:noFill/>
          </a:ln>
          <a:effectLst>
            <a:outerShdw blurRad="292100" dist="139700" dir="2700000" algn="tl" rotWithShape="0">
              <a:srgbClr val="333333">
                <a:alpha val="65000"/>
              </a:srgbClr>
            </a:outerShdw>
          </a:effectLst>
        </p:spPr>
      </p:pic>
      <p:sp>
        <p:nvSpPr>
          <p:cNvPr id="17" name="CasellaDiTesto 16"/>
          <p:cNvSpPr txBox="1"/>
          <p:nvPr/>
        </p:nvSpPr>
        <p:spPr>
          <a:xfrm>
            <a:off x="6991325" y="4058692"/>
            <a:ext cx="2664296" cy="1754327"/>
          </a:xfrm>
          <a:prstGeom prst="rect">
            <a:avLst/>
          </a:prstGeom>
          <a:noFill/>
          <a:ln>
            <a:noFill/>
          </a:ln>
        </p:spPr>
        <p:txBody>
          <a:bodyPr wrap="square" rtlCol="0">
            <a:spAutoFit/>
          </a:bodyPr>
          <a:lstStyle/>
          <a:p>
            <a:pPr marL="285750" indent="-285750">
              <a:buFont typeface="Arial" charset="0"/>
              <a:buChar char="•"/>
            </a:pPr>
            <a:r>
              <a:rPr lang="it-IT" sz="1800" dirty="0" err="1">
                <a:latin typeface="Calibri" charset="0"/>
                <a:ea typeface="Calibri" charset="0"/>
                <a:cs typeface="Calibri" charset="0"/>
              </a:rPr>
              <a:t>J</a:t>
            </a:r>
            <a:r>
              <a:rPr lang="it-IT" sz="1800" dirty="0">
                <a:latin typeface="Calibri" charset="0"/>
                <a:ea typeface="Calibri" charset="0"/>
                <a:cs typeface="Calibri" charset="0"/>
              </a:rPr>
              <a:t> = ½</a:t>
            </a:r>
          </a:p>
          <a:p>
            <a:pPr marL="285750" indent="-285750">
              <a:buFont typeface="Arial" charset="0"/>
              <a:buChar char="•"/>
            </a:pPr>
            <a:r>
              <a:rPr lang="it-IT" sz="1800" dirty="0">
                <a:latin typeface="Calibri" charset="0"/>
                <a:ea typeface="Calibri" charset="0"/>
                <a:cs typeface="Calibri" charset="0"/>
              </a:rPr>
              <a:t>Regge + Res. </a:t>
            </a:r>
          </a:p>
          <a:p>
            <a:pPr marL="285750" indent="-285750">
              <a:buFont typeface="Arial" charset="0"/>
              <a:buChar char="•"/>
            </a:pPr>
            <a:r>
              <a:rPr lang="it-IT" sz="1800" dirty="0">
                <a:latin typeface="Calibri" charset="0"/>
                <a:ea typeface="Calibri" charset="0"/>
                <a:cs typeface="Calibri" charset="0"/>
              </a:rPr>
              <a:t>Q</a:t>
            </a:r>
            <a:r>
              <a:rPr lang="it-IT" sz="1800" baseline="30000" dirty="0">
                <a:latin typeface="Calibri" charset="0"/>
                <a:ea typeface="Calibri" charset="0"/>
                <a:cs typeface="Calibri" charset="0"/>
              </a:rPr>
              <a:t>2</a:t>
            </a:r>
            <a:r>
              <a:rPr lang="it-IT" sz="1800" dirty="0">
                <a:latin typeface="Calibri" charset="0"/>
                <a:ea typeface="Calibri" charset="0"/>
                <a:cs typeface="Calibri" charset="0"/>
              </a:rPr>
              <a:t> = </a:t>
            </a:r>
            <a:r>
              <a:rPr lang="it-IT" sz="1800" dirty="0" smtClean="0">
                <a:latin typeface="Calibri" charset="0"/>
                <a:ea typeface="Calibri" charset="0"/>
                <a:cs typeface="Calibri" charset="0"/>
              </a:rPr>
              <a:t>1 </a:t>
            </a:r>
            <a:r>
              <a:rPr lang="it-IT" sz="1800" dirty="0">
                <a:latin typeface="Calibri" charset="0"/>
                <a:ea typeface="Calibri" charset="0"/>
                <a:cs typeface="Calibri" charset="0"/>
              </a:rPr>
              <a:t>GeV</a:t>
            </a:r>
            <a:r>
              <a:rPr lang="it-IT" sz="1800" baseline="30000" dirty="0">
                <a:latin typeface="Calibri" charset="0"/>
                <a:ea typeface="Calibri" charset="0"/>
                <a:cs typeface="Calibri" charset="0"/>
              </a:rPr>
              <a:t>2</a:t>
            </a:r>
          </a:p>
          <a:p>
            <a:pPr marL="285750" indent="-285750">
              <a:buFont typeface="Arial" charset="0"/>
              <a:buChar char="•"/>
            </a:pPr>
            <a:r>
              <a:rPr lang="it-IT" sz="1800" dirty="0" err="1" smtClean="0">
                <a:latin typeface="Calibri" charset="0"/>
                <a:ea typeface="Calibri" charset="0"/>
                <a:cs typeface="Calibri" charset="0"/>
              </a:rPr>
              <a:t>M</a:t>
            </a:r>
            <a:r>
              <a:rPr lang="it-IT" sz="1800" baseline="-25000" dirty="0" err="1" smtClean="0">
                <a:latin typeface="Calibri" charset="0"/>
                <a:ea typeface="Calibri" charset="0"/>
                <a:cs typeface="Calibri" charset="0"/>
              </a:rPr>
              <a:t>res</a:t>
            </a:r>
            <a:r>
              <a:rPr lang="it-IT" sz="1800" dirty="0" smtClean="0">
                <a:latin typeface="Calibri" charset="0"/>
                <a:ea typeface="Calibri" charset="0"/>
                <a:cs typeface="Calibri" charset="0"/>
              </a:rPr>
              <a:t> </a:t>
            </a:r>
            <a:r>
              <a:rPr lang="it-IT" sz="1800" dirty="0">
                <a:latin typeface="Calibri" charset="0"/>
                <a:ea typeface="Calibri" charset="0"/>
                <a:cs typeface="Calibri" charset="0"/>
              </a:rPr>
              <a:t>= </a:t>
            </a:r>
            <a:r>
              <a:rPr lang="it-IT" sz="1800" dirty="0" smtClean="0">
                <a:latin typeface="Calibri" charset="0"/>
                <a:ea typeface="Calibri" charset="0"/>
                <a:cs typeface="Calibri" charset="0"/>
              </a:rPr>
              <a:t>2.2 </a:t>
            </a:r>
            <a:r>
              <a:rPr lang="it-IT" sz="1800" dirty="0" err="1" smtClean="0">
                <a:latin typeface="Calibri" charset="0"/>
                <a:ea typeface="Calibri" charset="0"/>
                <a:cs typeface="Calibri" charset="0"/>
              </a:rPr>
              <a:t>GeV</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A</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0.04 GeV</a:t>
            </a:r>
            <a:r>
              <a:rPr lang="it-IT" sz="1800" baseline="30000" dirty="0" smtClean="0">
                <a:latin typeface="Calibri" charset="0"/>
                <a:ea typeface="Calibri" charset="0"/>
                <a:cs typeface="Calibri" charset="0"/>
              </a:rPr>
              <a:t>-1/2</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S</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a:t>
            </a:r>
            <a:endParaRPr lang="it-IT" sz="1800" dirty="0">
              <a:latin typeface="Calibri" charset="0"/>
              <a:ea typeface="Calibri" charset="0"/>
              <a:cs typeface="Calibri" charset="0"/>
            </a:endParaRPr>
          </a:p>
        </p:txBody>
      </p:sp>
      <p:cxnSp>
        <p:nvCxnSpPr>
          <p:cNvPr id="8" name="Connettore 2 7"/>
          <p:cNvCxnSpPr/>
          <p:nvPr/>
        </p:nvCxnSpPr>
        <p:spPr bwMode="auto">
          <a:xfrm flipV="1">
            <a:off x="2238797" y="3266604"/>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Connettore 2 23"/>
          <p:cNvCxnSpPr/>
          <p:nvPr/>
        </p:nvCxnSpPr>
        <p:spPr bwMode="auto">
          <a:xfrm flipV="1">
            <a:off x="4255021" y="3194596"/>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2 24"/>
          <p:cNvCxnSpPr/>
          <p:nvPr/>
        </p:nvCxnSpPr>
        <p:spPr bwMode="auto">
          <a:xfrm flipV="1">
            <a:off x="6199237" y="3410620"/>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ttore 2 25"/>
          <p:cNvCxnSpPr/>
          <p:nvPr/>
        </p:nvCxnSpPr>
        <p:spPr bwMode="auto">
          <a:xfrm flipV="1">
            <a:off x="8287469" y="34826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2 26"/>
          <p:cNvCxnSpPr/>
          <p:nvPr/>
        </p:nvCxnSpPr>
        <p:spPr bwMode="auto">
          <a:xfrm flipV="1">
            <a:off x="2238797" y="52828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Connettore 2 27"/>
          <p:cNvCxnSpPr/>
          <p:nvPr/>
        </p:nvCxnSpPr>
        <p:spPr bwMode="auto">
          <a:xfrm flipV="1">
            <a:off x="4255021" y="5354836"/>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Connettore 2 28"/>
          <p:cNvCxnSpPr/>
          <p:nvPr/>
        </p:nvCxnSpPr>
        <p:spPr bwMode="auto">
          <a:xfrm flipV="1">
            <a:off x="6271245" y="5282828"/>
            <a:ext cx="0" cy="576064"/>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498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smtClean="0">
                <a:solidFill>
                  <a:srgbClr val="000090"/>
                </a:solidFill>
              </a:rPr>
              <a:t>Simulation of model + hybrid contribution</a:t>
            </a:r>
            <a:endParaRPr lang="en-US" sz="3200" b="1">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59277" y="674316"/>
            <a:ext cx="1774845" cy="461665"/>
          </a:xfrm>
          <a:prstGeom prst="rect">
            <a:avLst/>
          </a:prstGeom>
          <a:noFill/>
        </p:spPr>
        <p:txBody>
          <a:bodyPr wrap="none" rtlCol="0">
            <a:spAutoFit/>
          </a:bodyPr>
          <a:lstStyle/>
          <a:p>
            <a:r>
              <a:rPr lang="en-US" sz="2400" b="1" dirty="0">
                <a:solidFill>
                  <a:srgbClr val="800000"/>
                </a:solidFill>
                <a:latin typeface="+mn-lt"/>
                <a:cs typeface="Arial Black"/>
              </a:rPr>
              <a:t>e p        e’ </a:t>
            </a:r>
            <a:r>
              <a:rPr lang="en-US" sz="2400" b="1" dirty="0" smtClean="0">
                <a:solidFill>
                  <a:srgbClr val="800000"/>
                </a:solidFill>
                <a:latin typeface="+mn-lt"/>
                <a:cs typeface="Arial Black"/>
              </a:rPr>
              <a:t>KY</a:t>
            </a:r>
            <a:endParaRPr lang="en-US" sz="2400" b="1" dirty="0">
              <a:solidFill>
                <a:srgbClr val="800000"/>
              </a:solidFill>
              <a:latin typeface="+mn-lt"/>
              <a:cs typeface="Symbol" charset="2"/>
            </a:endParaRPr>
          </a:p>
        </p:txBody>
      </p:sp>
      <p:cxnSp>
        <p:nvCxnSpPr>
          <p:cNvPr id="31" name="Connettore 2 30"/>
          <p:cNvCxnSpPr/>
          <p:nvPr/>
        </p:nvCxnSpPr>
        <p:spPr bwMode="auto">
          <a:xfrm>
            <a:off x="7135341" y="96234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5377980" y="1034356"/>
            <a:ext cx="5004270" cy="738664"/>
          </a:xfrm>
          <a:prstGeom prst="rect">
            <a:avLst/>
          </a:prstGeom>
          <a:noFill/>
        </p:spPr>
        <p:txBody>
          <a:bodyPr wrap="none" rtlCol="0">
            <a:spAutoFit/>
          </a:bodyPr>
          <a:lstStyle/>
          <a:p>
            <a:r>
              <a:rPr lang="en-US" b="1" smtClean="0">
                <a:solidFill>
                  <a:srgbClr val="800000"/>
                </a:solidFill>
                <a:latin typeface="+mn-lt"/>
              </a:rPr>
              <a:t>Regge + Resonance (RPR-2011) Gent</a:t>
            </a:r>
            <a:r>
              <a:rPr lang="en-US" b="1" smtClean="0">
                <a:solidFill>
                  <a:srgbClr val="800000"/>
                </a:solidFill>
              </a:rPr>
              <a:t> </a:t>
            </a:r>
            <a:r>
              <a:rPr lang="en-US" b="1" smtClean="0">
                <a:solidFill>
                  <a:srgbClr val="800000"/>
                </a:solidFill>
                <a:latin typeface="+mn-lt"/>
              </a:rPr>
              <a:t>model</a:t>
            </a:r>
          </a:p>
          <a:p>
            <a:endParaRPr lang="en-US" b="1">
              <a:solidFill>
                <a:srgbClr val="800000"/>
              </a:solidFill>
              <a:latin typeface="+mn-lt"/>
            </a:endParaRPr>
          </a:p>
        </p:txBody>
      </p: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3" name="CasellaDiTesto 2"/>
          <p:cNvSpPr txBox="1"/>
          <p:nvPr/>
        </p:nvSpPr>
        <p:spPr>
          <a:xfrm>
            <a:off x="438597" y="746324"/>
            <a:ext cx="5028139" cy="1200328"/>
          </a:xfrm>
          <a:prstGeom prst="rect">
            <a:avLst/>
          </a:prstGeom>
          <a:noFill/>
        </p:spPr>
        <p:txBody>
          <a:bodyPr wrap="none" rtlCol="0">
            <a:spAutoFit/>
          </a:bodyPr>
          <a:lstStyle/>
          <a:p>
            <a:pPr marL="457200" indent="-457200">
              <a:buFont typeface="+mj-lt"/>
              <a:buAutoNum type="arabicPeriod" startAt="3"/>
            </a:pPr>
            <a:r>
              <a:rPr lang="en-US" sz="2400" b="1" dirty="0" smtClean="0">
                <a:solidFill>
                  <a:srgbClr val="000090"/>
                </a:solidFill>
                <a:latin typeface="+mn-lt"/>
              </a:rPr>
              <a:t>Legendre moments:  LT   </a:t>
            </a:r>
          </a:p>
          <a:p>
            <a:r>
              <a:rPr lang="en-US" sz="2400" b="1" dirty="0" smtClean="0">
                <a:solidFill>
                  <a:srgbClr val="000090"/>
                </a:solidFill>
                <a:latin typeface="+mn-lt"/>
              </a:rPr>
              <a:t> </a:t>
            </a:r>
            <a:r>
              <a:rPr lang="en-US" sz="2400" dirty="0" smtClean="0">
                <a:latin typeface="Symbol" charset="2"/>
                <a:cs typeface="Symbol" charset="2"/>
              </a:rPr>
              <a:t>c</a:t>
            </a:r>
            <a:r>
              <a:rPr lang="en-US" sz="2400" baseline="30000" dirty="0" smtClean="0">
                <a:latin typeface="Symbol" charset="2"/>
                <a:cs typeface="Symbol" charset="2"/>
              </a:rPr>
              <a:t>2 </a:t>
            </a:r>
            <a:r>
              <a:rPr lang="en-US" sz="2400" dirty="0" smtClean="0">
                <a:latin typeface="+mn-lt"/>
                <a:cs typeface="Symbol" charset="2"/>
              </a:rPr>
              <a:t>dependence upon A</a:t>
            </a:r>
            <a:r>
              <a:rPr lang="en-US" sz="2400" baseline="-25000" dirty="0" smtClean="0">
                <a:latin typeface="+mn-lt"/>
                <a:cs typeface="Symbol" charset="2"/>
              </a:rPr>
              <a:t>1/2</a:t>
            </a:r>
            <a:r>
              <a:rPr lang="en-US" sz="2400" dirty="0" smtClean="0">
                <a:latin typeface="+mn-lt"/>
                <a:cs typeface="Symbol" charset="2"/>
              </a:rPr>
              <a:t>x 10</a:t>
            </a:r>
            <a:r>
              <a:rPr lang="en-US" sz="2400" baseline="30000" dirty="0" smtClean="0">
                <a:latin typeface="+mn-lt"/>
                <a:cs typeface="Symbol" charset="2"/>
              </a:rPr>
              <a:t>-3</a:t>
            </a:r>
            <a:r>
              <a:rPr lang="en-US" sz="2400" dirty="0" smtClean="0">
                <a:latin typeface="+mn-lt"/>
                <a:cs typeface="Symbol" charset="2"/>
              </a:rPr>
              <a:t> GeV</a:t>
            </a:r>
            <a:r>
              <a:rPr lang="en-US" sz="2400" baseline="30000" dirty="0" smtClean="0">
                <a:latin typeface="+mn-lt"/>
                <a:cs typeface="Symbol" charset="2"/>
              </a:rPr>
              <a:t>-1/2</a:t>
            </a:r>
            <a:endParaRPr lang="en-US" sz="2400" dirty="0" smtClean="0">
              <a:latin typeface="+mn-lt"/>
              <a:cs typeface="Symbol" charset="2"/>
            </a:endParaRPr>
          </a:p>
          <a:p>
            <a:endParaRPr lang="en-US" sz="2400" dirty="0">
              <a:latin typeface="+mn-lt"/>
            </a:endParaRPr>
          </a:p>
        </p:txBody>
      </p:sp>
      <p:sp>
        <p:nvSpPr>
          <p:cNvPr id="17" name="CasellaDiTesto 16"/>
          <p:cNvSpPr txBox="1"/>
          <p:nvPr/>
        </p:nvSpPr>
        <p:spPr>
          <a:xfrm>
            <a:off x="6703293" y="2618532"/>
            <a:ext cx="2016224" cy="1477328"/>
          </a:xfrm>
          <a:prstGeom prst="rect">
            <a:avLst/>
          </a:prstGeom>
          <a:noFill/>
          <a:ln>
            <a:noFill/>
          </a:ln>
        </p:spPr>
        <p:txBody>
          <a:bodyPr wrap="square" rtlCol="0">
            <a:spAutoFit/>
          </a:bodyPr>
          <a:lstStyle/>
          <a:p>
            <a:pPr marL="285750" indent="-285750">
              <a:buFont typeface="Arial" charset="0"/>
              <a:buChar char="•"/>
            </a:pPr>
            <a:r>
              <a:rPr lang="it-IT" sz="1800" dirty="0" err="1">
                <a:latin typeface="Calibri" charset="0"/>
                <a:ea typeface="Calibri" charset="0"/>
                <a:cs typeface="Calibri" charset="0"/>
              </a:rPr>
              <a:t>J</a:t>
            </a:r>
            <a:r>
              <a:rPr lang="it-IT" sz="1800" dirty="0">
                <a:latin typeface="Calibri" charset="0"/>
                <a:ea typeface="Calibri" charset="0"/>
                <a:cs typeface="Calibri" charset="0"/>
              </a:rPr>
              <a:t> = ½</a:t>
            </a:r>
          </a:p>
          <a:p>
            <a:pPr marL="285750" indent="-285750">
              <a:buFont typeface="Arial" charset="0"/>
              <a:buChar char="•"/>
            </a:pPr>
            <a:r>
              <a:rPr lang="it-IT" sz="1800" dirty="0">
                <a:latin typeface="Calibri" charset="0"/>
                <a:ea typeface="Calibri" charset="0"/>
                <a:cs typeface="Calibri" charset="0"/>
              </a:rPr>
              <a:t>Regge + Res. </a:t>
            </a:r>
          </a:p>
          <a:p>
            <a:pPr marL="285750" indent="-285750">
              <a:buFont typeface="Arial" charset="0"/>
              <a:buChar char="•"/>
            </a:pPr>
            <a:r>
              <a:rPr lang="it-IT" sz="1800" dirty="0">
                <a:latin typeface="Calibri" charset="0"/>
                <a:ea typeface="Calibri" charset="0"/>
                <a:cs typeface="Calibri" charset="0"/>
              </a:rPr>
              <a:t>Q</a:t>
            </a:r>
            <a:r>
              <a:rPr lang="it-IT" sz="1800" baseline="30000" dirty="0">
                <a:latin typeface="Calibri" charset="0"/>
                <a:ea typeface="Calibri" charset="0"/>
                <a:cs typeface="Calibri" charset="0"/>
              </a:rPr>
              <a:t>2</a:t>
            </a:r>
            <a:r>
              <a:rPr lang="it-IT" sz="1800" dirty="0">
                <a:latin typeface="Calibri" charset="0"/>
                <a:ea typeface="Calibri" charset="0"/>
                <a:cs typeface="Calibri" charset="0"/>
              </a:rPr>
              <a:t> = </a:t>
            </a:r>
            <a:r>
              <a:rPr lang="it-IT" sz="1800" dirty="0" smtClean="0">
                <a:latin typeface="Calibri" charset="0"/>
                <a:ea typeface="Calibri" charset="0"/>
                <a:cs typeface="Calibri" charset="0"/>
              </a:rPr>
              <a:t>1 </a:t>
            </a:r>
            <a:r>
              <a:rPr lang="it-IT" sz="1800" dirty="0">
                <a:latin typeface="Calibri" charset="0"/>
                <a:ea typeface="Calibri" charset="0"/>
                <a:cs typeface="Calibri" charset="0"/>
              </a:rPr>
              <a:t>GeV</a:t>
            </a:r>
            <a:r>
              <a:rPr lang="it-IT" sz="1800" baseline="30000" dirty="0">
                <a:latin typeface="Calibri" charset="0"/>
                <a:ea typeface="Calibri" charset="0"/>
                <a:cs typeface="Calibri" charset="0"/>
              </a:rPr>
              <a:t>2</a:t>
            </a:r>
          </a:p>
          <a:p>
            <a:pPr marL="285750" indent="-285750">
              <a:buFont typeface="Arial" charset="0"/>
              <a:buChar char="•"/>
            </a:pPr>
            <a:r>
              <a:rPr lang="it-IT" sz="1800" dirty="0" err="1" smtClean="0">
                <a:latin typeface="Calibri" charset="0"/>
                <a:ea typeface="Calibri" charset="0"/>
                <a:cs typeface="Calibri" charset="0"/>
              </a:rPr>
              <a:t>M</a:t>
            </a:r>
            <a:r>
              <a:rPr lang="it-IT" sz="1800" baseline="-25000" dirty="0" err="1" smtClean="0">
                <a:latin typeface="Calibri" charset="0"/>
                <a:ea typeface="Calibri" charset="0"/>
                <a:cs typeface="Calibri" charset="0"/>
              </a:rPr>
              <a:t>res</a:t>
            </a:r>
            <a:r>
              <a:rPr lang="it-IT" sz="1800" dirty="0" smtClean="0">
                <a:latin typeface="Calibri" charset="0"/>
                <a:ea typeface="Calibri" charset="0"/>
                <a:cs typeface="Calibri" charset="0"/>
              </a:rPr>
              <a:t> </a:t>
            </a:r>
            <a:r>
              <a:rPr lang="it-IT" sz="1800" dirty="0">
                <a:latin typeface="Calibri" charset="0"/>
                <a:ea typeface="Calibri" charset="0"/>
                <a:cs typeface="Calibri" charset="0"/>
              </a:rPr>
              <a:t>= </a:t>
            </a:r>
            <a:r>
              <a:rPr lang="it-IT" sz="1800" dirty="0" smtClean="0">
                <a:latin typeface="Calibri" charset="0"/>
                <a:ea typeface="Calibri" charset="0"/>
                <a:cs typeface="Calibri" charset="0"/>
              </a:rPr>
              <a:t>2.2 </a:t>
            </a:r>
            <a:r>
              <a:rPr lang="it-IT" sz="1800" dirty="0" err="1" smtClean="0">
                <a:latin typeface="Calibri" charset="0"/>
                <a:ea typeface="Calibri" charset="0"/>
                <a:cs typeface="Calibri" charset="0"/>
              </a:rPr>
              <a:t>GeV</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S</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a:t>
            </a:r>
            <a:endParaRPr lang="it-IT" sz="1800" dirty="0">
              <a:latin typeface="Calibri" charset="0"/>
              <a:ea typeface="Calibri" charset="0"/>
              <a:cs typeface="Calibri" charset="0"/>
            </a:endParaRPr>
          </a:p>
        </p:txBody>
      </p:sp>
      <p:grpSp>
        <p:nvGrpSpPr>
          <p:cNvPr id="9" name="Gruppo 8"/>
          <p:cNvGrpSpPr/>
          <p:nvPr/>
        </p:nvGrpSpPr>
        <p:grpSpPr>
          <a:xfrm>
            <a:off x="726629" y="1610420"/>
            <a:ext cx="5400600" cy="5254226"/>
            <a:chOff x="150565" y="1610420"/>
            <a:chExt cx="5400600" cy="5254226"/>
          </a:xfrm>
        </p:grpSpPr>
        <p:pic>
          <p:nvPicPr>
            <p:cNvPr id="7" name="Immagine 6" descr="Schermata 2016-06-16 alle 22.30.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65" y="1610420"/>
              <a:ext cx="5400600" cy="917122"/>
            </a:xfrm>
            <a:prstGeom prst="rect">
              <a:avLst/>
            </a:prstGeom>
          </p:spPr>
        </p:pic>
        <p:pic>
          <p:nvPicPr>
            <p:cNvPr id="6" name="Immagine 5" descr="Schermata 2016-06-16 alle 22.27.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5" y="2402507"/>
              <a:ext cx="5383406" cy="4462139"/>
            </a:xfrm>
            <a:prstGeom prst="rect">
              <a:avLst/>
            </a:prstGeom>
          </p:spPr>
        </p:pic>
      </p:grpSp>
      <p:sp>
        <p:nvSpPr>
          <p:cNvPr id="10" name="CasellaDiTesto 9"/>
          <p:cNvSpPr txBox="1"/>
          <p:nvPr/>
        </p:nvSpPr>
        <p:spPr>
          <a:xfrm>
            <a:off x="2454821" y="5210820"/>
            <a:ext cx="877163" cy="400110"/>
          </a:xfrm>
          <a:prstGeom prst="rect">
            <a:avLst/>
          </a:prstGeom>
          <a:solidFill>
            <a:srgbClr val="FFFFFF"/>
          </a:solidFill>
        </p:spPr>
        <p:txBody>
          <a:bodyPr wrap="none" rtlCol="0">
            <a:spAutoFit/>
          </a:bodyPr>
          <a:lstStyle/>
          <a:p>
            <a:r>
              <a:rPr lang="en-US" sz="2000" dirty="0" smtClean="0">
                <a:latin typeface="Symbol" charset="2"/>
                <a:cs typeface="Symbol" charset="2"/>
              </a:rPr>
              <a:t>c</a:t>
            </a:r>
            <a:r>
              <a:rPr lang="en-US" sz="2000" baseline="30000" dirty="0" smtClean="0">
                <a:latin typeface="Symbol" charset="2"/>
                <a:cs typeface="Symbol" charset="2"/>
              </a:rPr>
              <a:t>2</a:t>
            </a:r>
            <a:r>
              <a:rPr lang="en-US" sz="2000" dirty="0" smtClean="0">
                <a:latin typeface="Symbol" charset="2"/>
                <a:cs typeface="Symbol" charset="2"/>
              </a:rPr>
              <a:t> </a:t>
            </a:r>
            <a:r>
              <a:rPr lang="en-US" sz="2000" dirty="0" smtClean="0">
                <a:latin typeface="+mn-lt"/>
                <a:cs typeface="Symbol" charset="2"/>
              </a:rPr>
              <a:t>&gt;  4 </a:t>
            </a:r>
            <a:endParaRPr lang="it-IT" dirty="0">
              <a:latin typeface="+mn-lt"/>
            </a:endParaRPr>
          </a:p>
        </p:txBody>
      </p:sp>
      <p:cxnSp>
        <p:nvCxnSpPr>
          <p:cNvPr id="12" name="Connettore 2 11"/>
          <p:cNvCxnSpPr/>
          <p:nvPr/>
        </p:nvCxnSpPr>
        <p:spPr bwMode="auto">
          <a:xfrm flipV="1">
            <a:off x="3318917" y="3986684"/>
            <a:ext cx="864096" cy="1008112"/>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CasellaDiTesto 12"/>
          <p:cNvSpPr txBox="1"/>
          <p:nvPr/>
        </p:nvSpPr>
        <p:spPr>
          <a:xfrm>
            <a:off x="6343253" y="4346724"/>
            <a:ext cx="3456384" cy="1384995"/>
          </a:xfrm>
          <a:prstGeom prst="rect">
            <a:avLst/>
          </a:prstGeom>
          <a:solidFill>
            <a:srgbClr val="3465C8"/>
          </a:solidFill>
        </p:spPr>
        <p:txBody>
          <a:bodyPr wrap="square" rtlCol="0">
            <a:spAutoFit/>
          </a:bodyPr>
          <a:lstStyle/>
          <a:p>
            <a:pPr algn="just"/>
            <a:r>
              <a:rPr lang="en-US" dirty="0" smtClean="0">
                <a:solidFill>
                  <a:schemeClr val="bg1"/>
                </a:solidFill>
                <a:latin typeface="+mn-lt"/>
              </a:rPr>
              <a:t>Threshold values for A</a:t>
            </a:r>
            <a:r>
              <a:rPr lang="en-US" baseline="-25000" dirty="0" smtClean="0">
                <a:solidFill>
                  <a:schemeClr val="bg1"/>
                </a:solidFill>
                <a:latin typeface="+mn-lt"/>
              </a:rPr>
              <a:t>1/2</a:t>
            </a:r>
            <a:r>
              <a:rPr lang="en-US" dirty="0" smtClean="0">
                <a:solidFill>
                  <a:schemeClr val="bg1"/>
                </a:solidFill>
                <a:latin typeface="+mn-lt"/>
              </a:rPr>
              <a:t> are comparable with those obtained from cross sections values.</a:t>
            </a:r>
            <a:endParaRPr lang="en-US" dirty="0">
              <a:solidFill>
                <a:schemeClr val="bg1"/>
              </a:solidFill>
              <a:latin typeface="+mn-lt"/>
            </a:endParaRPr>
          </a:p>
        </p:txBody>
      </p:sp>
    </p:spTree>
    <p:extLst>
      <p:ext uri="{BB962C8B-B14F-4D97-AF65-F5344CB8AC3E}">
        <p14:creationId xmlns:p14="http://schemas.microsoft.com/office/powerpoint/2010/main" val="289901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10" name="Gruppo 9"/>
          <p:cNvGrpSpPr/>
          <p:nvPr/>
        </p:nvGrpSpPr>
        <p:grpSpPr>
          <a:xfrm>
            <a:off x="1518717" y="2546524"/>
            <a:ext cx="7849776" cy="644737"/>
            <a:chOff x="1806567" y="2546524"/>
            <a:chExt cx="7849776" cy="644737"/>
          </a:xfrm>
        </p:grpSpPr>
        <p:sp>
          <p:nvSpPr>
            <p:cNvPr id="4" name="Rectangle 70"/>
            <p:cNvSpPr>
              <a:spLocks noChangeArrowheads="1"/>
            </p:cNvSpPr>
            <p:nvPr/>
          </p:nvSpPr>
          <p:spPr bwMode="auto">
            <a:xfrm>
              <a:off x="1806567" y="2546524"/>
              <a:ext cx="7849776" cy="644737"/>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2020717" y="2546524"/>
              <a:ext cx="7387252"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Resonance extraction – blind analysis </a:t>
              </a:r>
              <a:endParaRPr lang="en-GB" sz="3100" b="1" dirty="0">
                <a:solidFill>
                  <a:srgbClr val="FF0000"/>
                </a:solidFill>
                <a:latin typeface="Arial" charset="0"/>
                <a:cs typeface="Arial" charset="0"/>
              </a:endParaRPr>
            </a:p>
          </p:txBody>
        </p:sp>
      </p:grpSp>
      <p:sp>
        <p:nvSpPr>
          <p:cNvPr id="6" name="CasellaDiTesto 5"/>
          <p:cNvSpPr txBox="1"/>
          <p:nvPr/>
        </p:nvSpPr>
        <p:spPr>
          <a:xfrm>
            <a:off x="1302693" y="3482628"/>
            <a:ext cx="8496944" cy="2308324"/>
          </a:xfrm>
          <a:prstGeom prst="rect">
            <a:avLst/>
          </a:prstGeom>
          <a:noFill/>
        </p:spPr>
        <p:txBody>
          <a:bodyPr wrap="square" rtlCol="0">
            <a:spAutoFit/>
          </a:bodyPr>
          <a:lstStyle/>
          <a:p>
            <a:pPr marL="457200" indent="-457200">
              <a:buAutoNum type="arabicPeriod"/>
            </a:pPr>
            <a:r>
              <a:rPr lang="en-US" sz="2400" b="1" dirty="0" smtClean="0">
                <a:solidFill>
                  <a:srgbClr val="800000"/>
                </a:solidFill>
                <a:latin typeface="+mn-lt"/>
                <a:cs typeface="Arial Black"/>
              </a:rPr>
              <a:t>Inclusion of a hybrid baryon with fixed known parameters</a:t>
            </a:r>
            <a:endParaRPr lang="en-US" sz="2400" b="1" dirty="0" smtClean="0">
              <a:solidFill>
                <a:srgbClr val="800000"/>
              </a:solidFill>
              <a:latin typeface="Symbol" charset="2"/>
              <a:cs typeface="Symbol" charset="2"/>
            </a:endParaRPr>
          </a:p>
          <a:p>
            <a:pPr marL="457200" indent="-457200">
              <a:buAutoNum type="arabicPeriod"/>
            </a:pPr>
            <a:endParaRPr lang="en-US" sz="2400" b="1" dirty="0">
              <a:solidFill>
                <a:srgbClr val="800000"/>
              </a:solidFill>
              <a:latin typeface="Symbol" charset="2"/>
              <a:cs typeface="Symbol" charset="2"/>
            </a:endParaRPr>
          </a:p>
          <a:p>
            <a:r>
              <a:rPr lang="en-US" sz="2400" b="1" dirty="0" smtClean="0">
                <a:solidFill>
                  <a:srgbClr val="800000"/>
                </a:solidFill>
                <a:latin typeface="+mn-lt"/>
                <a:cs typeface="Arial Black"/>
              </a:rPr>
              <a:t>	Capability </a:t>
            </a:r>
            <a:r>
              <a:rPr lang="en-US" sz="2400" b="1" dirty="0" smtClean="0">
                <a:solidFill>
                  <a:srgbClr val="800000"/>
                </a:solidFill>
                <a:latin typeface="+mn-lt"/>
                <a:cs typeface="Arial Black"/>
              </a:rPr>
              <a:t>of determining resonance </a:t>
            </a:r>
            <a:r>
              <a:rPr lang="en-US" sz="2400" b="1" dirty="0">
                <a:solidFill>
                  <a:srgbClr val="800000"/>
                </a:solidFill>
                <a:latin typeface="+mn-lt"/>
                <a:cs typeface="Arial Black"/>
              </a:rPr>
              <a:t>p</a:t>
            </a:r>
            <a:r>
              <a:rPr lang="en-US" sz="2400" b="1" dirty="0" smtClean="0">
                <a:solidFill>
                  <a:srgbClr val="800000"/>
                </a:solidFill>
                <a:latin typeface="+mn-lt"/>
                <a:cs typeface="Arial Black"/>
              </a:rPr>
              <a:t>arameters from </a:t>
            </a:r>
            <a:r>
              <a:rPr lang="en-US" sz="2400" b="1" dirty="0" smtClean="0">
                <a:solidFill>
                  <a:srgbClr val="800000"/>
                </a:solidFill>
                <a:latin typeface="Symbol" charset="2"/>
                <a:cs typeface="Symbol" charset="2"/>
              </a:rPr>
              <a:t>c</a:t>
            </a:r>
            <a:r>
              <a:rPr lang="en-US" sz="2400" b="1" baseline="30000" dirty="0" smtClean="0">
                <a:solidFill>
                  <a:srgbClr val="800000"/>
                </a:solidFill>
                <a:latin typeface="Symbol" charset="2"/>
                <a:cs typeface="Symbol" charset="2"/>
              </a:rPr>
              <a:t>2</a:t>
            </a:r>
            <a:endParaRPr lang="en-US" sz="2400" b="1" dirty="0" smtClean="0">
              <a:solidFill>
                <a:srgbClr val="800000"/>
              </a:solidFill>
              <a:latin typeface="+mn-lt"/>
              <a:cs typeface="Arial Black"/>
            </a:endParaRPr>
          </a:p>
          <a:p>
            <a:endParaRPr lang="en-US" sz="2400" b="1" dirty="0" smtClean="0">
              <a:solidFill>
                <a:srgbClr val="800000"/>
              </a:solidFill>
              <a:latin typeface="+mn-lt"/>
              <a:cs typeface="Arial Black"/>
            </a:endParaRPr>
          </a:p>
          <a:p>
            <a:pPr marL="457200" indent="-457200">
              <a:buFont typeface="+mj-lt"/>
              <a:buAutoNum type="arabicPeriod" startAt="2"/>
            </a:pPr>
            <a:r>
              <a:rPr lang="en-US" sz="2400" b="1" dirty="0" smtClean="0">
                <a:solidFill>
                  <a:srgbClr val="800000"/>
                </a:solidFill>
                <a:latin typeface="+mn-lt"/>
                <a:cs typeface="Arial Black"/>
              </a:rPr>
              <a:t>Blind Extraction of unknown resonance parameters </a:t>
            </a:r>
            <a:endParaRPr lang="en-US" sz="2400" b="1" dirty="0">
              <a:solidFill>
                <a:srgbClr val="800000"/>
              </a:solidFill>
              <a:latin typeface="+mn-lt"/>
              <a:cs typeface="Symbol" charset="2"/>
            </a:endParaRPr>
          </a:p>
          <a:p>
            <a:endParaRPr lang="en-US" sz="2400" b="1" dirty="0">
              <a:solidFill>
                <a:srgbClr val="800000"/>
              </a:solidFill>
              <a:latin typeface="+mn-lt"/>
              <a:cs typeface="Arial Black"/>
            </a:endParaRPr>
          </a:p>
        </p:txBody>
      </p:sp>
      <p:cxnSp>
        <p:nvCxnSpPr>
          <p:cNvPr id="8" name="Connettore 2 7"/>
          <p:cNvCxnSpPr/>
          <p:nvPr/>
        </p:nvCxnSpPr>
        <p:spPr bwMode="auto">
          <a:xfrm>
            <a:off x="1446709" y="4418732"/>
            <a:ext cx="72008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0192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dirty="0" smtClean="0">
                <a:solidFill>
                  <a:srgbClr val="000090"/>
                </a:solidFill>
              </a:rPr>
              <a:t>Known Resonance parameters extraction: J=1/2</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6487269" y="3410620"/>
            <a:ext cx="3312368" cy="1569660"/>
          </a:xfrm>
          <a:prstGeom prst="rect">
            <a:avLst/>
          </a:prstGeom>
          <a:noFill/>
          <a:ln>
            <a:noFill/>
          </a:ln>
        </p:spPr>
        <p:txBody>
          <a:bodyPr wrap="square" rtlCol="0">
            <a:spAutoFit/>
          </a:bodyPr>
          <a:lstStyle/>
          <a:p>
            <a:pPr marL="285750" indent="-285750">
              <a:buFont typeface="Arial" charset="0"/>
              <a:buChar char="•"/>
            </a:pPr>
            <a:r>
              <a:rPr lang="it-IT" sz="2400" dirty="0" err="1" smtClean="0">
                <a:latin typeface="Calibri" charset="0"/>
                <a:ea typeface="Calibri" charset="0"/>
                <a:cs typeface="Calibri" charset="0"/>
              </a:rPr>
              <a:t>J</a:t>
            </a:r>
            <a:r>
              <a:rPr lang="it-IT" sz="2400" baseline="30000" dirty="0" smtClean="0">
                <a:latin typeface="Calibri" charset="0"/>
                <a:ea typeface="Calibri" charset="0"/>
                <a:cs typeface="Calibri" charset="0"/>
              </a:rPr>
              <a:t>+</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½</a:t>
            </a:r>
            <a:r>
              <a:rPr lang="it-IT" sz="2400" baseline="30000" dirty="0" smtClean="0">
                <a:latin typeface="Calibri" charset="0"/>
                <a:ea typeface="Calibri" charset="0"/>
                <a:cs typeface="Calibri" charset="0"/>
              </a:rPr>
              <a:t>+</a:t>
            </a:r>
            <a:endParaRPr lang="it-IT" sz="2400" baseline="30000" dirty="0">
              <a:latin typeface="Calibri" charset="0"/>
              <a:ea typeface="Calibri" charset="0"/>
              <a:cs typeface="Calibri" charset="0"/>
            </a:endParaRPr>
          </a:p>
          <a:p>
            <a:pPr marL="285750" indent="-285750">
              <a:buFont typeface="Arial" charset="0"/>
              <a:buChar char="•"/>
            </a:pPr>
            <a:r>
              <a:rPr lang="it-IT" sz="2400" dirty="0" err="1" smtClean="0">
                <a:latin typeface="Calibri" charset="0"/>
                <a:ea typeface="Calibri" charset="0"/>
                <a:cs typeface="Calibri" charset="0"/>
              </a:rPr>
              <a:t>M</a:t>
            </a:r>
            <a:r>
              <a:rPr lang="it-IT" sz="2400" baseline="-25000" dirty="0" err="1"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2.2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pPr marL="285750" indent="-285750">
              <a:buFont typeface="Arial" charset="0"/>
              <a:buChar char="•"/>
            </a:pPr>
            <a:r>
              <a:rPr lang="it-IT" sz="2400" dirty="0" smtClean="0">
                <a:latin typeface="Symbol" charset="2"/>
                <a:ea typeface="Calibri" charset="0"/>
                <a:cs typeface="Symbol" charset="2"/>
              </a:rPr>
              <a:t>G</a:t>
            </a:r>
            <a:r>
              <a:rPr lang="it-IT" sz="2400" baseline="-25000" dirty="0" smtClean="0">
                <a:latin typeface="Calibri" charset="0"/>
                <a:ea typeface="Calibri" charset="0"/>
                <a:cs typeface="Calibri" charset="0"/>
              </a:rPr>
              <a:t>res</a:t>
            </a:r>
            <a:r>
              <a:rPr lang="it-IT" sz="2400" dirty="0" smtClean="0">
                <a:latin typeface="Calibri" charset="0"/>
                <a:ea typeface="Calibri" charset="0"/>
                <a:cs typeface="Calibri" charset="0"/>
              </a:rPr>
              <a:t> </a:t>
            </a:r>
            <a:r>
              <a:rPr lang="it-IT" sz="2400" dirty="0">
                <a:latin typeface="Calibri" charset="0"/>
                <a:ea typeface="Calibri" charset="0"/>
                <a:cs typeface="Calibri" charset="0"/>
              </a:rPr>
              <a:t>= </a:t>
            </a:r>
            <a:r>
              <a:rPr lang="it-IT" sz="2400" dirty="0" smtClean="0">
                <a:latin typeface="Calibri" charset="0"/>
                <a:ea typeface="Calibri" charset="0"/>
                <a:cs typeface="Calibri" charset="0"/>
              </a:rPr>
              <a:t> 0.25 </a:t>
            </a:r>
            <a:r>
              <a:rPr lang="it-IT" sz="2400" dirty="0" err="1" smtClean="0">
                <a:latin typeface="Calibri" charset="0"/>
                <a:ea typeface="Calibri" charset="0"/>
                <a:cs typeface="Calibri" charset="0"/>
              </a:rPr>
              <a:t>GeV</a:t>
            </a:r>
            <a:endParaRPr lang="it-IT" sz="2400" dirty="0" smtClean="0">
              <a:latin typeface="Calibri" charset="0"/>
              <a:ea typeface="Calibri" charset="0"/>
              <a:cs typeface="Calibri" charset="0"/>
            </a:endParaRPr>
          </a:p>
          <a:p>
            <a:pPr marL="285750" indent="-285750">
              <a:buFont typeface="Arial" charset="0"/>
              <a:buChar char="•"/>
            </a:pPr>
            <a:r>
              <a:rPr lang="it-IT" sz="2400" dirty="0" smtClean="0">
                <a:latin typeface="Calibri" charset="0"/>
                <a:ea typeface="Calibri" charset="0"/>
                <a:cs typeface="Calibri" charset="0"/>
              </a:rPr>
              <a:t>S</a:t>
            </a:r>
            <a:r>
              <a:rPr lang="it-IT" sz="2400" baseline="-25000" dirty="0" smtClean="0">
                <a:latin typeface="Calibri" charset="0"/>
                <a:ea typeface="Calibri" charset="0"/>
                <a:cs typeface="Calibri" charset="0"/>
              </a:rPr>
              <a:t>1/2</a:t>
            </a:r>
            <a:r>
              <a:rPr lang="it-IT" sz="2400" dirty="0" smtClean="0">
                <a:latin typeface="Calibri" charset="0"/>
                <a:ea typeface="Calibri" charset="0"/>
                <a:cs typeface="Calibri" charset="0"/>
              </a:rPr>
              <a:t> = 0 x 10</a:t>
            </a:r>
            <a:r>
              <a:rPr lang="it-IT" sz="2400" baseline="30000" dirty="0" smtClean="0">
                <a:latin typeface="Calibri" charset="0"/>
                <a:ea typeface="Calibri" charset="0"/>
                <a:cs typeface="Calibri" charset="0"/>
              </a:rPr>
              <a:t>-3</a:t>
            </a:r>
            <a:r>
              <a:rPr lang="it-IT" sz="2400" dirty="0" smtClean="0">
                <a:latin typeface="Calibri" charset="0"/>
                <a:ea typeface="Calibri" charset="0"/>
                <a:cs typeface="Calibri" charset="0"/>
              </a:rPr>
              <a:t> GeV</a:t>
            </a:r>
            <a:r>
              <a:rPr lang="it-IT" sz="2400" baseline="30000" dirty="0" smtClean="0">
                <a:latin typeface="Calibri" charset="0"/>
                <a:ea typeface="Calibri" charset="0"/>
                <a:cs typeface="Calibri" charset="0"/>
              </a:rPr>
              <a:t>1-/2</a:t>
            </a:r>
            <a:endParaRPr lang="it-IT" sz="2400" dirty="0">
              <a:latin typeface="Calibri" charset="0"/>
              <a:ea typeface="Calibri" charset="0"/>
              <a:cs typeface="Calibri" charset="0"/>
            </a:endParaRPr>
          </a:p>
        </p:txBody>
      </p:sp>
      <p:pic>
        <p:nvPicPr>
          <p:cNvPr id="22" name="Immagine 21" descr="Schermata 2016-06-16 alle 23.2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901" y="1538412"/>
            <a:ext cx="4097572" cy="1151384"/>
          </a:xfrm>
          <a:prstGeom prst="rect">
            <a:avLst/>
          </a:prstGeom>
        </p:spPr>
      </p:pic>
      <p:sp>
        <p:nvSpPr>
          <p:cNvPr id="24" name="CasellaDiTesto 23"/>
          <p:cNvSpPr txBox="1"/>
          <p:nvPr/>
        </p:nvSpPr>
        <p:spPr>
          <a:xfrm>
            <a:off x="366589" y="746324"/>
            <a:ext cx="9866346" cy="738664"/>
          </a:xfrm>
          <a:prstGeom prst="rect">
            <a:avLst/>
          </a:prstGeom>
          <a:noFill/>
        </p:spPr>
        <p:txBody>
          <a:bodyPr wrap="none" rtlCol="0">
            <a:spAutoFit/>
          </a:bodyPr>
          <a:lstStyle/>
          <a:p>
            <a:r>
              <a:rPr lang="en-US" dirty="0" smtClean="0">
                <a:latin typeface="+mn-lt"/>
              </a:rPr>
              <a:t>We inserted an hybrid baryon resonance with fixed known parameters and tried to scan</a:t>
            </a:r>
          </a:p>
          <a:p>
            <a:r>
              <a:rPr lang="en-US" dirty="0" smtClean="0">
                <a:latin typeface="+mn-lt"/>
              </a:rPr>
              <a:t>over the mass value to find the minimum value for the following </a:t>
            </a:r>
            <a:r>
              <a:rPr lang="en-US" dirty="0" smtClean="0">
                <a:latin typeface="Symbol" charset="2"/>
                <a:cs typeface="Symbol" charset="2"/>
              </a:rPr>
              <a:t>c</a:t>
            </a:r>
            <a:r>
              <a:rPr lang="en-US" baseline="30000" dirty="0" smtClean="0">
                <a:latin typeface="Symbol" charset="2"/>
                <a:cs typeface="Symbol" charset="2"/>
              </a:rPr>
              <a:t>2 </a:t>
            </a:r>
            <a:r>
              <a:rPr lang="en-US" dirty="0" smtClean="0">
                <a:latin typeface="+mn-lt"/>
                <a:cs typeface="Symbol" charset="2"/>
              </a:rPr>
              <a:t>:</a:t>
            </a:r>
            <a:endParaRPr lang="en-US" baseline="30000" dirty="0">
              <a:latin typeface="Symbol" charset="2"/>
              <a:cs typeface="Symbol" charset="2"/>
            </a:endParaRPr>
          </a:p>
        </p:txBody>
      </p:sp>
      <p:cxnSp>
        <p:nvCxnSpPr>
          <p:cNvPr id="32" name="Straight Connector 31"/>
          <p:cNvCxnSpPr/>
          <p:nvPr/>
        </p:nvCxnSpPr>
        <p:spPr>
          <a:xfrm>
            <a:off x="0" y="269054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ettangolo 29"/>
          <p:cNvSpPr/>
          <p:nvPr/>
        </p:nvSpPr>
        <p:spPr>
          <a:xfrm>
            <a:off x="6991325" y="2978572"/>
            <a:ext cx="851515" cy="461665"/>
          </a:xfrm>
          <a:prstGeom prst="rect">
            <a:avLst/>
          </a:prstGeom>
        </p:spPr>
        <p:txBody>
          <a:bodyPr wrap="none">
            <a:spAutoFit/>
          </a:bodyPr>
          <a:lstStyle/>
          <a:p>
            <a:r>
              <a:rPr lang="en-US" sz="2400" b="1" dirty="0" err="1">
                <a:solidFill>
                  <a:srgbClr val="800000"/>
                </a:solidFill>
                <a:cs typeface="Arial Black"/>
              </a:rPr>
              <a:t>p</a:t>
            </a:r>
            <a:r>
              <a:rPr lang="en-US" sz="2400" b="1" dirty="0" err="1">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dirty="0">
                <a:solidFill>
                  <a:srgbClr val="800000"/>
                </a:solidFill>
                <a:cs typeface="Arial Black"/>
              </a:rPr>
              <a:t>-</a:t>
            </a:r>
            <a:endParaRPr lang="en-US" sz="2400" b="1" baseline="30000" dirty="0">
              <a:solidFill>
                <a:srgbClr val="800000"/>
              </a:solidFill>
              <a:latin typeface="Symbol" charset="2"/>
              <a:cs typeface="Symbol" charset="2"/>
            </a:endParaRPr>
          </a:p>
        </p:txBody>
      </p:sp>
      <p:sp>
        <p:nvSpPr>
          <p:cNvPr id="36" name="Rettangolo 35"/>
          <p:cNvSpPr/>
          <p:nvPr/>
        </p:nvSpPr>
        <p:spPr>
          <a:xfrm>
            <a:off x="4765368" y="3395018"/>
            <a:ext cx="851515" cy="461665"/>
          </a:xfrm>
          <a:prstGeom prst="rect">
            <a:avLst/>
          </a:prstGeom>
        </p:spPr>
        <p:txBody>
          <a:bodyPr wrap="none">
            <a:spAutoFit/>
          </a:bodyPr>
          <a:lstStyle/>
          <a:p>
            <a:r>
              <a:rPr lang="en-US" sz="2400" b="1" dirty="0" err="1">
                <a:solidFill>
                  <a:srgbClr val="800000"/>
                </a:solidFill>
                <a:cs typeface="Arial Black"/>
              </a:rPr>
              <a:t>p</a:t>
            </a:r>
            <a:r>
              <a:rPr lang="en-US" sz="2400" b="1" dirty="0" err="1">
                <a:solidFill>
                  <a:srgbClr val="800000"/>
                </a:solidFill>
                <a:latin typeface="Symbol" charset="2"/>
                <a:cs typeface="Symbol" charset="2"/>
              </a:rPr>
              <a:t>p</a:t>
            </a:r>
            <a:r>
              <a:rPr lang="en-US" sz="2400" b="1" baseline="30000" dirty="0" err="1">
                <a:solidFill>
                  <a:srgbClr val="800000"/>
                </a:solidFill>
                <a:cs typeface="Arial Black"/>
              </a:rPr>
              <a:t>+</a:t>
            </a:r>
            <a:r>
              <a:rPr lang="en-US" sz="2400" b="1" dirty="0" err="1">
                <a:solidFill>
                  <a:srgbClr val="800000"/>
                </a:solidFill>
                <a:latin typeface="Symbol" charset="2"/>
                <a:cs typeface="Symbol" charset="2"/>
              </a:rPr>
              <a:t>p</a:t>
            </a:r>
            <a:r>
              <a:rPr lang="en-US" sz="2400" b="1" baseline="30000">
                <a:solidFill>
                  <a:srgbClr val="800000"/>
                </a:solidFill>
                <a:cs typeface="Arial Black"/>
              </a:rPr>
              <a:t>-</a:t>
            </a:r>
            <a:endParaRPr lang="en-US" sz="2400" b="1" baseline="30000" dirty="0">
              <a:solidFill>
                <a:srgbClr val="800000"/>
              </a:solidFill>
              <a:latin typeface="Symbol" charset="2"/>
              <a:cs typeface="Symbol" charset="2"/>
            </a:endParaRPr>
          </a:p>
        </p:txBody>
      </p:sp>
      <p:pic>
        <p:nvPicPr>
          <p:cNvPr id="3" name="Immagine 2" descr="Schermata 2016-06-16 alle 23.48.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5" y="2834556"/>
            <a:ext cx="5954117" cy="3999301"/>
          </a:xfrm>
          <a:prstGeom prst="rect">
            <a:avLst/>
          </a:prstGeom>
        </p:spPr>
      </p:pic>
      <p:sp>
        <p:nvSpPr>
          <p:cNvPr id="5" name="Rettangolo 4"/>
          <p:cNvSpPr/>
          <p:nvPr/>
        </p:nvSpPr>
        <p:spPr>
          <a:xfrm>
            <a:off x="4395162" y="3425795"/>
            <a:ext cx="1591927" cy="400110"/>
          </a:xfrm>
          <a:prstGeom prst="rect">
            <a:avLst/>
          </a:prstGeom>
        </p:spPr>
        <p:txBody>
          <a:bodyPr wrap="none">
            <a:spAutoFit/>
          </a:bodyPr>
          <a:lstStyle/>
          <a:p>
            <a:r>
              <a:rPr lang="en-US" sz="2000" dirty="0">
                <a:latin typeface="Calibri" charset="0"/>
                <a:ea typeface="Calibri" charset="0"/>
                <a:cs typeface="Calibri" charset="0"/>
              </a:rPr>
              <a:t>Q</a:t>
            </a:r>
            <a:r>
              <a:rPr lang="en-US" sz="2000" baseline="30000" dirty="0">
                <a:latin typeface="Calibri" charset="0"/>
                <a:ea typeface="Calibri" charset="0"/>
                <a:cs typeface="Calibri" charset="0"/>
              </a:rPr>
              <a:t>2</a:t>
            </a:r>
            <a:r>
              <a:rPr lang="en-US" sz="2000" dirty="0">
                <a:latin typeface="Calibri" charset="0"/>
                <a:ea typeface="Calibri" charset="0"/>
                <a:cs typeface="Calibri" charset="0"/>
              </a:rPr>
              <a:t> = </a:t>
            </a:r>
            <a:r>
              <a:rPr lang="en-US" sz="2000" dirty="0" smtClean="0">
                <a:latin typeface="Calibri" charset="0"/>
                <a:ea typeface="Calibri" charset="0"/>
                <a:cs typeface="Calibri" charset="0"/>
              </a:rPr>
              <a:t>0.0 </a:t>
            </a:r>
            <a:r>
              <a:rPr lang="en-US" sz="2000" dirty="0">
                <a:latin typeface="Calibri" charset="0"/>
                <a:ea typeface="Calibri" charset="0"/>
                <a:cs typeface="Calibri" charset="0"/>
              </a:rPr>
              <a:t>GeV</a:t>
            </a:r>
            <a:r>
              <a:rPr lang="en-US" sz="2000" baseline="30000" dirty="0">
                <a:latin typeface="Calibri" charset="0"/>
                <a:ea typeface="Calibri" charset="0"/>
                <a:cs typeface="Calibri" charset="0"/>
              </a:rPr>
              <a:t>2</a:t>
            </a:r>
          </a:p>
        </p:txBody>
      </p:sp>
      <p:sp>
        <p:nvSpPr>
          <p:cNvPr id="6" name="Rettangolo 5"/>
          <p:cNvSpPr/>
          <p:nvPr/>
        </p:nvSpPr>
        <p:spPr>
          <a:xfrm>
            <a:off x="4255021" y="4706764"/>
            <a:ext cx="1721920" cy="400110"/>
          </a:xfrm>
          <a:prstGeom prst="rect">
            <a:avLst/>
          </a:prstGeom>
        </p:spPr>
        <p:txBody>
          <a:bodyPr wrap="none">
            <a:spAutoFit/>
          </a:bodyPr>
          <a:lstStyle/>
          <a:p>
            <a:r>
              <a:rPr lang="en-US" sz="2000" dirty="0">
                <a:solidFill>
                  <a:srgbClr val="622000"/>
                </a:solidFill>
                <a:latin typeface="Calibri" charset="0"/>
                <a:ea typeface="Calibri" charset="0"/>
                <a:cs typeface="Calibri" charset="0"/>
              </a:rPr>
              <a:t>Q</a:t>
            </a:r>
            <a:r>
              <a:rPr lang="en-US" sz="2000" baseline="30000" dirty="0">
                <a:solidFill>
                  <a:srgbClr val="622000"/>
                </a:solidFill>
                <a:latin typeface="Calibri" charset="0"/>
                <a:ea typeface="Calibri" charset="0"/>
                <a:cs typeface="Calibri" charset="0"/>
              </a:rPr>
              <a:t>2</a:t>
            </a:r>
            <a:r>
              <a:rPr lang="en-US" sz="2000" dirty="0">
                <a:solidFill>
                  <a:srgbClr val="622000"/>
                </a:solidFill>
                <a:latin typeface="Calibri" charset="0"/>
                <a:ea typeface="Calibri" charset="0"/>
                <a:cs typeface="Calibri" charset="0"/>
              </a:rPr>
              <a:t> = </a:t>
            </a:r>
            <a:r>
              <a:rPr lang="en-US" sz="2000" dirty="0" smtClean="0">
                <a:solidFill>
                  <a:srgbClr val="622000"/>
                </a:solidFill>
                <a:latin typeface="Calibri" charset="0"/>
                <a:ea typeface="Calibri" charset="0"/>
                <a:cs typeface="Calibri" charset="0"/>
              </a:rPr>
              <a:t>0.65 </a:t>
            </a:r>
            <a:r>
              <a:rPr lang="en-US" sz="2000" dirty="0">
                <a:solidFill>
                  <a:srgbClr val="622000"/>
                </a:solidFill>
                <a:latin typeface="Calibri" charset="0"/>
                <a:ea typeface="Calibri" charset="0"/>
                <a:cs typeface="Calibri" charset="0"/>
              </a:rPr>
              <a:t>GeV</a:t>
            </a:r>
            <a:r>
              <a:rPr lang="en-US" sz="2000" baseline="30000" dirty="0">
                <a:solidFill>
                  <a:srgbClr val="622000"/>
                </a:solidFill>
                <a:latin typeface="Calibri" charset="0"/>
                <a:ea typeface="Calibri" charset="0"/>
                <a:cs typeface="Calibri" charset="0"/>
              </a:rPr>
              <a:t>2</a:t>
            </a:r>
          </a:p>
        </p:txBody>
      </p:sp>
      <p:sp>
        <p:nvSpPr>
          <p:cNvPr id="7" name="Rettangolo 6"/>
          <p:cNvSpPr/>
          <p:nvPr/>
        </p:nvSpPr>
        <p:spPr>
          <a:xfrm>
            <a:off x="4255021" y="6002908"/>
            <a:ext cx="1591927" cy="400110"/>
          </a:xfrm>
          <a:prstGeom prst="rect">
            <a:avLst/>
          </a:prstGeom>
        </p:spPr>
        <p:txBody>
          <a:bodyPr wrap="none">
            <a:spAutoFit/>
          </a:bodyPr>
          <a:lstStyle/>
          <a:p>
            <a:r>
              <a:rPr lang="en-US" sz="2000" dirty="0">
                <a:solidFill>
                  <a:srgbClr val="FF0000"/>
                </a:solidFill>
                <a:latin typeface="Calibri" charset="0"/>
                <a:ea typeface="Calibri" charset="0"/>
                <a:cs typeface="Calibri" charset="0"/>
              </a:rPr>
              <a:t>Q</a:t>
            </a:r>
            <a:r>
              <a:rPr lang="en-US" sz="2000" baseline="30000" dirty="0">
                <a:solidFill>
                  <a:srgbClr val="FF0000"/>
                </a:solidFill>
                <a:latin typeface="Calibri" charset="0"/>
                <a:ea typeface="Calibri" charset="0"/>
                <a:cs typeface="Calibri" charset="0"/>
              </a:rPr>
              <a:t>2</a:t>
            </a:r>
            <a:r>
              <a:rPr lang="en-US" sz="2000" dirty="0">
                <a:solidFill>
                  <a:srgbClr val="FF0000"/>
                </a:solidFill>
                <a:latin typeface="Calibri" charset="0"/>
                <a:ea typeface="Calibri" charset="0"/>
                <a:cs typeface="Calibri" charset="0"/>
              </a:rPr>
              <a:t> = 1.0 GeV</a:t>
            </a:r>
            <a:r>
              <a:rPr lang="en-US" sz="2000" baseline="30000" dirty="0">
                <a:solidFill>
                  <a:srgbClr val="FF0000"/>
                </a:solidFill>
                <a:latin typeface="Calibri" charset="0"/>
                <a:ea typeface="Calibri" charset="0"/>
                <a:cs typeface="Calibri" charset="0"/>
              </a:rPr>
              <a:t>2</a:t>
            </a:r>
          </a:p>
        </p:txBody>
      </p:sp>
      <p:sp>
        <p:nvSpPr>
          <p:cNvPr id="8" name="Rettangolo 7"/>
          <p:cNvSpPr/>
          <p:nvPr/>
        </p:nvSpPr>
        <p:spPr>
          <a:xfrm>
            <a:off x="6487269" y="5354836"/>
            <a:ext cx="3736920" cy="400110"/>
          </a:xfrm>
          <a:prstGeom prst="rect">
            <a:avLst/>
          </a:prstGeom>
        </p:spPr>
        <p:txBody>
          <a:bodyPr wrap="none">
            <a:spAutoFit/>
          </a:bodyPr>
          <a:lstStyle/>
          <a:p>
            <a:pPr marL="285750" indent="-285750">
              <a:buFont typeface="Arial" charset="0"/>
              <a:buChar char="•"/>
            </a:pPr>
            <a:r>
              <a:rPr lang="it-IT" sz="2000" dirty="0" smtClean="0">
                <a:latin typeface="Calibri" charset="0"/>
                <a:ea typeface="Calibri" charset="0"/>
                <a:cs typeface="Calibri" charset="0"/>
              </a:rPr>
              <a:t>A</a:t>
            </a:r>
            <a:r>
              <a:rPr lang="it-IT" sz="2000" baseline="-25000" dirty="0" smtClean="0">
                <a:latin typeface="Calibri" charset="0"/>
                <a:ea typeface="Calibri" charset="0"/>
                <a:cs typeface="Calibri" charset="0"/>
              </a:rPr>
              <a:t>1</a:t>
            </a:r>
            <a:r>
              <a:rPr lang="it-IT" sz="2000" baseline="-25000" dirty="0">
                <a:latin typeface="Calibri" charset="0"/>
                <a:ea typeface="Calibri" charset="0"/>
                <a:cs typeface="Calibri" charset="0"/>
              </a:rPr>
              <a:t>/2</a:t>
            </a:r>
            <a:r>
              <a:rPr lang="it-IT" sz="2000" dirty="0">
                <a:latin typeface="Calibri" charset="0"/>
                <a:ea typeface="Calibri" charset="0"/>
                <a:cs typeface="Calibri" charset="0"/>
              </a:rPr>
              <a:t> = </a:t>
            </a:r>
            <a:r>
              <a:rPr lang="en-US" sz="2000" dirty="0" smtClean="0">
                <a:latin typeface="Calibri" charset="0"/>
                <a:ea typeface="Calibri" charset="0"/>
                <a:cs typeface="Calibri" charset="0"/>
              </a:rPr>
              <a:t>statistical threshold value</a:t>
            </a:r>
            <a:endParaRPr lang="en-US" sz="2000" dirty="0">
              <a:latin typeface="Calibri" charset="0"/>
              <a:ea typeface="Calibri" charset="0"/>
              <a:cs typeface="Calibri" charset="0"/>
            </a:endParaRPr>
          </a:p>
        </p:txBody>
      </p:sp>
    </p:spTree>
    <p:extLst>
      <p:ext uri="{BB962C8B-B14F-4D97-AF65-F5344CB8AC3E}">
        <p14:creationId xmlns:p14="http://schemas.microsoft.com/office/powerpoint/2010/main" val="57676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fontScale="90000"/>
          </a:bodyPr>
          <a:lstStyle/>
          <a:p>
            <a:pPr>
              <a:lnSpc>
                <a:spcPct val="100000"/>
              </a:lnSpc>
            </a:pPr>
            <a:r>
              <a:rPr lang="en-US" sz="3600" b="1" dirty="0" smtClean="0">
                <a:solidFill>
                  <a:srgbClr val="000090"/>
                </a:solidFill>
              </a:rPr>
              <a:t>Known Resonance parameters extraction: J=1/2,  J=3/2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Immagine 21" descr="Schermata 2016-06-16 alle 23.2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901" y="1538412"/>
            <a:ext cx="4097572" cy="1151384"/>
          </a:xfrm>
          <a:prstGeom prst="rect">
            <a:avLst/>
          </a:prstGeom>
        </p:spPr>
      </p:pic>
      <p:sp>
        <p:nvSpPr>
          <p:cNvPr id="24" name="CasellaDiTesto 23"/>
          <p:cNvSpPr txBox="1"/>
          <p:nvPr/>
        </p:nvSpPr>
        <p:spPr>
          <a:xfrm>
            <a:off x="366589" y="746324"/>
            <a:ext cx="9866346" cy="738664"/>
          </a:xfrm>
          <a:prstGeom prst="rect">
            <a:avLst/>
          </a:prstGeom>
          <a:noFill/>
        </p:spPr>
        <p:txBody>
          <a:bodyPr wrap="none" rtlCol="0">
            <a:spAutoFit/>
          </a:bodyPr>
          <a:lstStyle/>
          <a:p>
            <a:r>
              <a:rPr lang="en-US" dirty="0" smtClean="0">
                <a:latin typeface="+mn-lt"/>
              </a:rPr>
              <a:t>We inserted an hybrid baryon resonance with fixed known parameters and tried to scan</a:t>
            </a:r>
          </a:p>
          <a:p>
            <a:r>
              <a:rPr lang="en-US" dirty="0" smtClean="0">
                <a:latin typeface="+mn-lt"/>
              </a:rPr>
              <a:t>over the mass value to find the minimum value for the following </a:t>
            </a:r>
            <a:r>
              <a:rPr lang="en-US" dirty="0" smtClean="0">
                <a:latin typeface="Symbol" charset="2"/>
                <a:cs typeface="Symbol" charset="2"/>
              </a:rPr>
              <a:t>c</a:t>
            </a:r>
            <a:r>
              <a:rPr lang="en-US" baseline="30000" dirty="0" smtClean="0">
                <a:latin typeface="Symbol" charset="2"/>
                <a:cs typeface="Symbol" charset="2"/>
              </a:rPr>
              <a:t>2 </a:t>
            </a:r>
            <a:r>
              <a:rPr lang="en-US" dirty="0" smtClean="0">
                <a:latin typeface="+mn-lt"/>
                <a:cs typeface="Symbol" charset="2"/>
              </a:rPr>
              <a:t>:</a:t>
            </a:r>
            <a:endParaRPr lang="en-US" baseline="30000" dirty="0">
              <a:latin typeface="Symbol" charset="2"/>
              <a:cs typeface="Symbol" charset="2"/>
            </a:endParaRPr>
          </a:p>
        </p:txBody>
      </p:sp>
      <p:cxnSp>
        <p:nvCxnSpPr>
          <p:cNvPr id="32" name="Straight Connector 31"/>
          <p:cNvCxnSpPr/>
          <p:nvPr/>
        </p:nvCxnSpPr>
        <p:spPr>
          <a:xfrm>
            <a:off x="0" y="269054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1"/>
          <p:cNvCxnSpPr/>
          <p:nvPr/>
        </p:nvCxnSpPr>
        <p:spPr>
          <a:xfrm>
            <a:off x="0" y="5138812"/>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9" name="Gruppo 28"/>
          <p:cNvGrpSpPr/>
          <p:nvPr/>
        </p:nvGrpSpPr>
        <p:grpSpPr>
          <a:xfrm>
            <a:off x="366589" y="1970460"/>
            <a:ext cx="9590181" cy="3264559"/>
            <a:chOff x="294581" y="1970460"/>
            <a:chExt cx="9590181" cy="3264559"/>
          </a:xfrm>
        </p:grpSpPr>
        <p:sp>
          <p:nvSpPr>
            <p:cNvPr id="14" name="Rettangolo 13"/>
            <p:cNvSpPr/>
            <p:nvPr/>
          </p:nvSpPr>
          <p:spPr>
            <a:xfrm>
              <a:off x="8071445" y="1970460"/>
              <a:ext cx="1813317" cy="400110"/>
            </a:xfrm>
            <a:prstGeom prst="rect">
              <a:avLst/>
            </a:prstGeom>
          </p:spPr>
          <p:txBody>
            <a:bodyPr wrap="none">
              <a:spAutoFit/>
            </a:bodyPr>
            <a:lstStyle/>
            <a:p>
              <a:r>
                <a:rPr lang="en-US" sz="2000" b="1" dirty="0">
                  <a:solidFill>
                    <a:srgbClr val="800000"/>
                  </a:solidFill>
                  <a:latin typeface="+mn-lt"/>
                  <a:cs typeface="Arial Black"/>
                </a:rPr>
                <a:t>e p        </a:t>
              </a:r>
              <a:r>
                <a:rPr lang="en-US" sz="2000" b="1" dirty="0" smtClean="0">
                  <a:solidFill>
                    <a:srgbClr val="800000"/>
                  </a:solidFill>
                  <a:latin typeface="+mn-lt"/>
                  <a:cs typeface="Arial Black"/>
                </a:rPr>
                <a:t> e</a:t>
              </a:r>
              <a:r>
                <a:rPr lang="en-US" sz="2000" b="1" dirty="0">
                  <a:solidFill>
                    <a:srgbClr val="800000"/>
                  </a:solidFill>
                  <a:latin typeface="+mn-lt"/>
                  <a:cs typeface="Arial Black"/>
                </a:rPr>
                <a:t>’ </a:t>
              </a:r>
              <a:r>
                <a:rPr lang="en-US" sz="2000" b="1" dirty="0" err="1" smtClean="0">
                  <a:solidFill>
                    <a:srgbClr val="800000"/>
                  </a:solidFill>
                  <a:latin typeface="+mn-lt"/>
                  <a:cs typeface="Arial Black"/>
                </a:rPr>
                <a:t>p</a:t>
              </a:r>
              <a:r>
                <a:rPr lang="en-US" sz="2000" b="1" dirty="0" err="1" smtClean="0">
                  <a:solidFill>
                    <a:srgbClr val="800000"/>
                  </a:solidFill>
                  <a:latin typeface="+mn-lt"/>
                  <a:cs typeface="Symbol" charset="2"/>
                </a:rPr>
                <a:t>K</a:t>
              </a:r>
              <a:r>
                <a:rPr lang="en-US" sz="2000" b="1" baseline="30000" dirty="0" err="1" smtClean="0">
                  <a:solidFill>
                    <a:srgbClr val="800000"/>
                  </a:solidFill>
                  <a:latin typeface="+mn-lt"/>
                  <a:cs typeface="Arial Black"/>
                </a:rPr>
                <a:t>+</a:t>
              </a:r>
              <a:r>
                <a:rPr lang="en-US" sz="2000" b="1" dirty="0" err="1" smtClean="0">
                  <a:solidFill>
                    <a:srgbClr val="800000"/>
                  </a:solidFill>
                  <a:latin typeface="Symbol" charset="2"/>
                  <a:cs typeface="Symbol" charset="2"/>
                </a:rPr>
                <a:t>L</a:t>
              </a:r>
              <a:endParaRPr lang="en-US" sz="2000" b="1" baseline="30000" dirty="0">
                <a:solidFill>
                  <a:srgbClr val="800000"/>
                </a:solidFill>
                <a:latin typeface="Symbol" charset="2"/>
                <a:cs typeface="Symbol" charset="2"/>
              </a:endParaRPr>
            </a:p>
          </p:txBody>
        </p:sp>
        <p:sp>
          <p:nvSpPr>
            <p:cNvPr id="11" name="CasellaDiTesto 10"/>
            <p:cNvSpPr txBox="1"/>
            <p:nvPr/>
          </p:nvSpPr>
          <p:spPr>
            <a:xfrm>
              <a:off x="7063333" y="2762548"/>
              <a:ext cx="2736304" cy="2472471"/>
            </a:xfrm>
            <a:prstGeom prst="rect">
              <a:avLst/>
            </a:prstGeom>
            <a:noFill/>
          </p:spPr>
          <p:txBody>
            <a:bodyPr wrap="square" rtlCol="0">
              <a:spAutoFit/>
            </a:bodyPr>
            <a:lstStyle/>
            <a:p>
              <a:r>
                <a:rPr lang="en-US" sz="1600" dirty="0">
                  <a:solidFill>
                    <a:srgbClr val="000090"/>
                  </a:solidFill>
                  <a:latin typeface="+mn-lt"/>
                </a:rPr>
                <a:t>Known:</a:t>
              </a:r>
            </a:p>
            <a:p>
              <a:r>
                <a:rPr lang="en-US" sz="1600" dirty="0" smtClean="0">
                  <a:latin typeface="+mn-lt"/>
                </a:rPr>
                <a:t>A</a:t>
              </a:r>
              <a:r>
                <a:rPr lang="en-US" sz="1600" baseline="-25000" dirty="0" smtClean="0">
                  <a:latin typeface="+mn-lt"/>
                </a:rPr>
                <a:t>1/2 </a:t>
              </a:r>
              <a:r>
                <a:rPr lang="en-US" sz="1600" dirty="0" smtClean="0">
                  <a:latin typeface="+mn-lt"/>
                </a:rPr>
                <a:t>= A </a:t>
              </a:r>
              <a:r>
                <a:rPr lang="en-US" sz="1600" baseline="-25000" dirty="0" smtClean="0">
                  <a:latin typeface="+mn-lt"/>
                </a:rPr>
                <a:t>3/2</a:t>
              </a:r>
              <a:r>
                <a:rPr lang="en-US" sz="1600" dirty="0" smtClean="0">
                  <a:latin typeface="+mn-lt"/>
                </a:rPr>
                <a:t> =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2.2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r>
                <a:rPr lang="en-US" sz="1600" dirty="0" err="1">
                  <a:latin typeface="Symbol" charset="2"/>
                  <a:ea typeface="Calibri" charset="0"/>
                  <a:cs typeface="Symbol" charset="2"/>
                </a:rPr>
                <a:t>G</a:t>
              </a:r>
              <a:r>
                <a:rPr lang="en-US" sz="1600" baseline="-25000" dirty="0" err="1">
                  <a:latin typeface="Calibri" charset="0"/>
                  <a:ea typeface="Calibri" charset="0"/>
                  <a:cs typeface="Calibri" charset="0"/>
                </a:rPr>
                <a:t>res</a:t>
              </a:r>
              <a:r>
                <a:rPr lang="en-US" sz="1600" dirty="0">
                  <a:latin typeface="Calibri" charset="0"/>
                  <a:ea typeface="Calibri" charset="0"/>
                  <a:cs typeface="Calibri" charset="0"/>
                </a:rPr>
                <a:t> = </a:t>
              </a:r>
              <a:r>
                <a:rPr lang="en-US" sz="1600" dirty="0" smtClean="0">
                  <a:latin typeface="Calibri" charset="0"/>
                  <a:ea typeface="Calibri" charset="0"/>
                  <a:cs typeface="Calibri" charset="0"/>
                </a:rPr>
                <a:t>0.25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p>
            <a:p>
              <a:endParaRPr lang="en-US" sz="1600" baseline="30000" dirty="0">
                <a:latin typeface="+mn-lt"/>
              </a:endParaRPr>
            </a:p>
            <a:p>
              <a:r>
                <a:rPr lang="en-US" sz="1600" dirty="0">
                  <a:latin typeface="Calibri" charset="0"/>
                  <a:ea typeface="Calibri" charset="0"/>
                  <a:cs typeface="Calibri" charset="0"/>
                </a:rPr>
                <a:t>Q</a:t>
              </a:r>
              <a:r>
                <a:rPr lang="en-US" sz="1600" baseline="30000" dirty="0">
                  <a:latin typeface="Calibri" charset="0"/>
                  <a:ea typeface="Calibri" charset="0"/>
                  <a:cs typeface="Calibri" charset="0"/>
                </a:rPr>
                <a:t>2</a:t>
              </a:r>
              <a:r>
                <a:rPr lang="en-US" sz="1600" dirty="0">
                  <a:latin typeface="Calibri" charset="0"/>
                  <a:ea typeface="Calibri" charset="0"/>
                  <a:cs typeface="Calibri" charset="0"/>
                </a:rPr>
                <a:t> = 0.1 GeV</a:t>
              </a:r>
              <a:r>
                <a:rPr lang="en-US" sz="1600" baseline="30000" dirty="0">
                  <a:latin typeface="Calibri" charset="0"/>
                  <a:ea typeface="Calibri" charset="0"/>
                  <a:cs typeface="Calibri" charset="0"/>
                </a:rPr>
                <a:t>2</a:t>
              </a:r>
            </a:p>
            <a:p>
              <a:r>
                <a:rPr lang="en-US" sz="1600" dirty="0">
                  <a:solidFill>
                    <a:srgbClr val="622000"/>
                  </a:solidFill>
                  <a:latin typeface="Calibri" charset="0"/>
                  <a:ea typeface="Calibri" charset="0"/>
                  <a:cs typeface="Calibri" charset="0"/>
                </a:rPr>
                <a:t>Q</a:t>
              </a:r>
              <a:r>
                <a:rPr lang="en-US" sz="1600" baseline="30000" dirty="0">
                  <a:solidFill>
                    <a:srgbClr val="622000"/>
                  </a:solidFill>
                  <a:latin typeface="Calibri" charset="0"/>
                  <a:ea typeface="Calibri" charset="0"/>
                  <a:cs typeface="Calibri" charset="0"/>
                </a:rPr>
                <a:t>2</a:t>
              </a:r>
              <a:r>
                <a:rPr lang="en-US" sz="1600" dirty="0">
                  <a:solidFill>
                    <a:srgbClr val="622000"/>
                  </a:solidFill>
                  <a:latin typeface="Calibri" charset="0"/>
                  <a:ea typeface="Calibri" charset="0"/>
                  <a:cs typeface="Calibri" charset="0"/>
                </a:rPr>
                <a:t> = 0.5 GeV</a:t>
              </a:r>
              <a:r>
                <a:rPr lang="en-US" sz="1600" baseline="30000" dirty="0">
                  <a:solidFill>
                    <a:srgbClr val="622000"/>
                  </a:solidFill>
                  <a:latin typeface="Calibri" charset="0"/>
                  <a:ea typeface="Calibri" charset="0"/>
                  <a:cs typeface="Calibri" charset="0"/>
                </a:rPr>
                <a:t>2</a:t>
              </a:r>
            </a:p>
            <a:p>
              <a:r>
                <a:rPr lang="en-US" sz="1600" dirty="0">
                  <a:solidFill>
                    <a:srgbClr val="FF0000"/>
                  </a:solidFill>
                  <a:latin typeface="Calibri" charset="0"/>
                  <a:ea typeface="Calibri" charset="0"/>
                  <a:cs typeface="Calibri" charset="0"/>
                </a:rPr>
                <a:t>Q</a:t>
              </a:r>
              <a:r>
                <a:rPr lang="en-US" sz="1600" baseline="30000" dirty="0">
                  <a:solidFill>
                    <a:srgbClr val="FF0000"/>
                  </a:solidFill>
                  <a:latin typeface="Calibri" charset="0"/>
                  <a:ea typeface="Calibri" charset="0"/>
                  <a:cs typeface="Calibri" charset="0"/>
                </a:rPr>
                <a:t>2</a:t>
              </a:r>
              <a:r>
                <a:rPr lang="en-US" sz="1600" dirty="0">
                  <a:solidFill>
                    <a:srgbClr val="FF0000"/>
                  </a:solidFill>
                  <a:latin typeface="Calibri" charset="0"/>
                  <a:ea typeface="Calibri" charset="0"/>
                  <a:cs typeface="Calibri" charset="0"/>
                </a:rPr>
                <a:t> = </a:t>
              </a:r>
              <a:r>
                <a:rPr lang="en-US" sz="1600" dirty="0" smtClean="0">
                  <a:solidFill>
                    <a:srgbClr val="FF0000"/>
                  </a:solidFill>
                  <a:latin typeface="Calibri" charset="0"/>
                  <a:ea typeface="Calibri" charset="0"/>
                  <a:cs typeface="Calibri" charset="0"/>
                </a:rPr>
                <a:t>1.0 </a:t>
              </a:r>
              <a:r>
                <a:rPr lang="en-US" sz="1600" dirty="0">
                  <a:solidFill>
                    <a:srgbClr val="FF0000"/>
                  </a:solidFill>
                  <a:latin typeface="Calibri" charset="0"/>
                  <a:ea typeface="Calibri" charset="0"/>
                  <a:cs typeface="Calibri" charset="0"/>
                </a:rPr>
                <a:t>GeV</a:t>
              </a:r>
              <a:r>
                <a:rPr lang="en-US" sz="1600" baseline="30000" dirty="0">
                  <a:solidFill>
                    <a:srgbClr val="FF0000"/>
                  </a:solidFill>
                  <a:latin typeface="Calibri" charset="0"/>
                  <a:ea typeface="Calibri" charset="0"/>
                  <a:cs typeface="Calibri" charset="0"/>
                </a:rPr>
                <a:t>2</a:t>
              </a:r>
            </a:p>
            <a:p>
              <a:endParaRPr lang="en-US" sz="1600" dirty="0" smtClean="0">
                <a:latin typeface="+mn-lt"/>
              </a:endParaRPr>
            </a:p>
          </p:txBody>
        </p:sp>
        <p:pic>
          <p:nvPicPr>
            <p:cNvPr id="25" name="Immagine 24" descr="Schermata 2016-06-16 alle 23.38.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81" y="2762548"/>
              <a:ext cx="6660931" cy="2320018"/>
            </a:xfrm>
            <a:prstGeom prst="rect">
              <a:avLst/>
            </a:prstGeom>
          </p:spPr>
        </p:pic>
        <p:grpSp>
          <p:nvGrpSpPr>
            <p:cNvPr id="27" name="Gruppo 26"/>
            <p:cNvGrpSpPr/>
            <p:nvPr/>
          </p:nvGrpSpPr>
          <p:grpSpPr>
            <a:xfrm>
              <a:off x="1518717" y="2186484"/>
              <a:ext cx="7416824" cy="1397769"/>
              <a:chOff x="1518717" y="2186484"/>
              <a:chExt cx="7416824" cy="1397769"/>
            </a:xfrm>
          </p:grpSpPr>
          <p:cxnSp>
            <p:nvCxnSpPr>
              <p:cNvPr id="16" name="Connettore 2 15"/>
              <p:cNvCxnSpPr/>
              <p:nvPr/>
            </p:nvCxnSpPr>
            <p:spPr bwMode="auto">
              <a:xfrm>
                <a:off x="8575501" y="2186484"/>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Rettangolo 25"/>
              <p:cNvSpPr/>
              <p:nvPr/>
            </p:nvSpPr>
            <p:spPr>
              <a:xfrm>
                <a:off x="1518717" y="3122588"/>
                <a:ext cx="1008112" cy="461665"/>
              </a:xfrm>
              <a:prstGeom prst="rect">
                <a:avLst/>
              </a:prstGeom>
            </p:spPr>
            <p:txBody>
              <a:bodyPr wrap="square">
                <a:spAutoFit/>
              </a:bodyPr>
              <a:lstStyle/>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½</a:t>
                </a:r>
                <a:r>
                  <a:rPr lang="en-US" sz="2400" baseline="30000" dirty="0">
                    <a:latin typeface="Calibri" charset="0"/>
                    <a:ea typeface="Calibri" charset="0"/>
                    <a:cs typeface="Calibri" charset="0"/>
                  </a:rPr>
                  <a:t>+</a:t>
                </a:r>
              </a:p>
            </p:txBody>
          </p:sp>
          <p:sp>
            <p:nvSpPr>
              <p:cNvPr id="35" name="Rettangolo 34"/>
              <p:cNvSpPr/>
              <p:nvPr/>
            </p:nvSpPr>
            <p:spPr>
              <a:xfrm>
                <a:off x="4831085" y="3122588"/>
                <a:ext cx="1368152" cy="461665"/>
              </a:xfrm>
              <a:prstGeom prst="rect">
                <a:avLst/>
              </a:prstGeom>
            </p:spPr>
            <p:txBody>
              <a:bodyPr wrap="square">
                <a:spAutoFit/>
              </a:bodyPr>
              <a:lstStyle/>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a:t>
                </a:r>
                <a:r>
                  <a:rPr lang="en-US" sz="1800" dirty="0" smtClean="0">
                    <a:latin typeface="Calibri" charset="0"/>
                    <a:ea typeface="Calibri" charset="0"/>
                    <a:cs typeface="Calibri" charset="0"/>
                  </a:rPr>
                  <a:t>3/2</a:t>
                </a:r>
                <a:r>
                  <a:rPr lang="en-US" sz="2400" baseline="30000" dirty="0" smtClean="0">
                    <a:latin typeface="Calibri" charset="0"/>
                    <a:ea typeface="Calibri" charset="0"/>
                    <a:cs typeface="Calibri" charset="0"/>
                  </a:rPr>
                  <a:t>+</a:t>
                </a:r>
                <a:endParaRPr lang="en-US" sz="2400" baseline="30000" dirty="0">
                  <a:latin typeface="Calibri" charset="0"/>
                  <a:ea typeface="Calibri" charset="0"/>
                  <a:cs typeface="Calibri" charset="0"/>
                </a:endParaRPr>
              </a:p>
            </p:txBody>
          </p:sp>
        </p:grpSp>
      </p:grpSp>
      <p:pic>
        <p:nvPicPr>
          <p:cNvPr id="39" name="Immagine 38" descr="Schermata 2016-06-16 alle 23.54.4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757" y="5138812"/>
            <a:ext cx="2642121" cy="1809994"/>
          </a:xfrm>
          <a:prstGeom prst="rect">
            <a:avLst/>
          </a:prstGeom>
        </p:spPr>
      </p:pic>
      <p:sp>
        <p:nvSpPr>
          <p:cNvPr id="42" name="CasellaDiTesto 41"/>
          <p:cNvSpPr txBox="1"/>
          <p:nvPr/>
        </p:nvSpPr>
        <p:spPr>
          <a:xfrm>
            <a:off x="7567389" y="5210820"/>
            <a:ext cx="2736304" cy="1815882"/>
          </a:xfrm>
          <a:prstGeom prst="rect">
            <a:avLst/>
          </a:prstGeom>
          <a:noFill/>
        </p:spPr>
        <p:txBody>
          <a:bodyPr wrap="square" rtlCol="0">
            <a:spAutoFit/>
          </a:bodyPr>
          <a:lstStyle/>
          <a:p>
            <a:r>
              <a:rPr lang="en-US" sz="1600" dirty="0">
                <a:solidFill>
                  <a:srgbClr val="000090"/>
                </a:solidFill>
                <a:latin typeface="+mn-lt"/>
              </a:rPr>
              <a:t>Known:</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2.2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r>
              <a:rPr lang="en-US" sz="1600" dirty="0" err="1" smtClean="0">
                <a:latin typeface="Symbol" charset="2"/>
                <a:ea typeface="Calibri" charset="0"/>
                <a:cs typeface="Symbol" charset="2"/>
              </a:rPr>
              <a:t>G</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a:t>
            </a:r>
            <a:r>
              <a:rPr lang="en-US" sz="1600" dirty="0">
                <a:latin typeface="Calibri" charset="0"/>
                <a:ea typeface="Calibri" charset="0"/>
                <a:cs typeface="Calibri" charset="0"/>
              </a:rPr>
              <a:t>= 2.2 </a:t>
            </a:r>
            <a:r>
              <a:rPr lang="en-US" sz="1600" dirty="0" err="1">
                <a:latin typeface="Calibri" charset="0"/>
                <a:ea typeface="Calibri" charset="0"/>
                <a:cs typeface="Calibri" charset="0"/>
              </a:rPr>
              <a:t>GeV</a:t>
            </a:r>
            <a:endParaRPr lang="en-US" sz="1600" dirty="0">
              <a:latin typeface="Calibri" charset="0"/>
              <a:ea typeface="Calibri" charset="0"/>
              <a:cs typeface="Calibri" charset="0"/>
            </a:endParaRPr>
          </a:p>
          <a:p>
            <a:endParaRPr lang="en-US" sz="1600" dirty="0" smtClean="0">
              <a:latin typeface="Calibri" charset="0"/>
              <a:ea typeface="Calibri" charset="0"/>
              <a:cs typeface="Calibri" charset="0"/>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baseline="30000" dirty="0">
              <a:latin typeface="+mn-lt"/>
            </a:endParaRPr>
          </a:p>
          <a:p>
            <a:r>
              <a:rPr lang="en-US" sz="1600" dirty="0">
                <a:latin typeface="Calibri" charset="0"/>
                <a:ea typeface="Calibri" charset="0"/>
                <a:cs typeface="Calibri" charset="0"/>
              </a:rPr>
              <a:t>Q</a:t>
            </a:r>
            <a:r>
              <a:rPr lang="en-US" sz="1600" baseline="30000" dirty="0">
                <a:latin typeface="Calibri" charset="0"/>
                <a:ea typeface="Calibri" charset="0"/>
                <a:cs typeface="Calibri" charset="0"/>
              </a:rPr>
              <a:t>2</a:t>
            </a:r>
            <a:r>
              <a:rPr lang="en-US" sz="1600" dirty="0">
                <a:latin typeface="Calibri" charset="0"/>
                <a:ea typeface="Calibri" charset="0"/>
                <a:cs typeface="Calibri" charset="0"/>
              </a:rPr>
              <a:t> = </a:t>
            </a:r>
            <a:r>
              <a:rPr lang="en-US" sz="1600" dirty="0" smtClean="0">
                <a:latin typeface="Calibri" charset="0"/>
                <a:ea typeface="Calibri" charset="0"/>
                <a:cs typeface="Calibri" charset="0"/>
              </a:rPr>
              <a:t>0.5 </a:t>
            </a:r>
            <a:r>
              <a:rPr lang="en-US" sz="1600" dirty="0">
                <a:latin typeface="Calibri" charset="0"/>
                <a:ea typeface="Calibri" charset="0"/>
                <a:cs typeface="Calibri" charset="0"/>
              </a:rPr>
              <a:t>GeV</a:t>
            </a:r>
            <a:r>
              <a:rPr lang="en-US" sz="1600" baseline="30000" dirty="0">
                <a:latin typeface="Calibri" charset="0"/>
                <a:ea typeface="Calibri" charset="0"/>
                <a:cs typeface="Calibri" charset="0"/>
              </a:rPr>
              <a:t>2</a:t>
            </a:r>
          </a:p>
          <a:p>
            <a:endParaRPr lang="en-US" sz="1600" dirty="0" smtClean="0">
              <a:latin typeface="+mn-lt"/>
            </a:endParaRPr>
          </a:p>
        </p:txBody>
      </p:sp>
      <p:sp>
        <p:nvSpPr>
          <p:cNvPr id="43" name="Rettangolo 42"/>
          <p:cNvSpPr/>
          <p:nvPr/>
        </p:nvSpPr>
        <p:spPr>
          <a:xfrm>
            <a:off x="366589" y="5714876"/>
            <a:ext cx="1368152" cy="461665"/>
          </a:xfrm>
          <a:prstGeom prst="rect">
            <a:avLst/>
          </a:prstGeom>
        </p:spPr>
        <p:txBody>
          <a:bodyPr wrap="square">
            <a:spAutoFit/>
          </a:bodyPr>
          <a:lstStyle/>
          <a:p>
            <a:r>
              <a:rPr lang="en-US" sz="2400" dirty="0" smtClean="0">
                <a:latin typeface="Calibri" charset="0"/>
                <a:ea typeface="Calibri" charset="0"/>
                <a:cs typeface="Calibri" charset="0"/>
              </a:rPr>
              <a:t>J</a:t>
            </a:r>
            <a:r>
              <a:rPr lang="en-US" sz="2400" baseline="30000" dirty="0" smtClean="0">
                <a:latin typeface="Calibri" charset="0"/>
                <a:ea typeface="Calibri" charset="0"/>
                <a:cs typeface="Calibri" charset="0"/>
              </a:rPr>
              <a:t>P</a:t>
            </a:r>
            <a:r>
              <a:rPr lang="en-US" sz="2400" dirty="0" smtClean="0">
                <a:latin typeface="Calibri" charset="0"/>
                <a:ea typeface="Calibri" charset="0"/>
                <a:cs typeface="Calibri" charset="0"/>
              </a:rPr>
              <a:t> </a:t>
            </a:r>
            <a:r>
              <a:rPr lang="en-US" sz="2400" dirty="0">
                <a:latin typeface="Calibri" charset="0"/>
                <a:ea typeface="Calibri" charset="0"/>
                <a:cs typeface="Calibri" charset="0"/>
              </a:rPr>
              <a:t>= </a:t>
            </a:r>
            <a:r>
              <a:rPr lang="en-US" sz="1800" dirty="0" smtClean="0">
                <a:latin typeface="Calibri" charset="0"/>
                <a:ea typeface="Calibri" charset="0"/>
                <a:cs typeface="Calibri" charset="0"/>
              </a:rPr>
              <a:t>3/2</a:t>
            </a:r>
            <a:r>
              <a:rPr lang="en-US" sz="2400" baseline="30000" dirty="0" smtClean="0">
                <a:latin typeface="Calibri" charset="0"/>
                <a:ea typeface="Calibri" charset="0"/>
                <a:cs typeface="Calibri" charset="0"/>
              </a:rPr>
              <a:t>+</a:t>
            </a:r>
            <a:endParaRPr lang="en-US" sz="2400" baseline="30000" dirty="0">
              <a:latin typeface="Calibri" charset="0"/>
              <a:ea typeface="Calibri" charset="0"/>
              <a:cs typeface="Calibri" charset="0"/>
            </a:endParaRPr>
          </a:p>
        </p:txBody>
      </p:sp>
      <p:sp>
        <p:nvSpPr>
          <p:cNvPr id="41" name="Rettangolo 40"/>
          <p:cNvSpPr/>
          <p:nvPr/>
        </p:nvSpPr>
        <p:spPr>
          <a:xfrm>
            <a:off x="3390925" y="5210820"/>
            <a:ext cx="970880" cy="400110"/>
          </a:xfrm>
          <a:prstGeom prst="rect">
            <a:avLst/>
          </a:prstGeom>
        </p:spPr>
        <p:txBody>
          <a:bodyPr wrap="none">
            <a:spAutoFit/>
          </a:bodyPr>
          <a:lstStyle/>
          <a:p>
            <a:r>
              <a:rPr lang="en-US" sz="2000" dirty="0">
                <a:latin typeface="Calibri" charset="0"/>
                <a:ea typeface="Calibri" charset="0"/>
                <a:cs typeface="Calibri" charset="0"/>
              </a:rPr>
              <a:t>J</a:t>
            </a:r>
            <a:r>
              <a:rPr lang="en-US" sz="2000" baseline="30000" dirty="0">
                <a:latin typeface="Calibri" charset="0"/>
                <a:ea typeface="Calibri" charset="0"/>
                <a:cs typeface="Calibri" charset="0"/>
              </a:rPr>
              <a:t>P</a:t>
            </a:r>
            <a:r>
              <a:rPr lang="en-US" sz="2000" dirty="0">
                <a:latin typeface="Calibri" charset="0"/>
                <a:ea typeface="Calibri" charset="0"/>
                <a:cs typeface="Calibri" charset="0"/>
              </a:rPr>
              <a:t> = </a:t>
            </a:r>
            <a:r>
              <a:rPr lang="en-US" sz="1600" dirty="0">
                <a:latin typeface="Calibri" charset="0"/>
                <a:ea typeface="Calibri" charset="0"/>
                <a:cs typeface="Calibri" charset="0"/>
              </a:rPr>
              <a:t>3/2</a:t>
            </a:r>
            <a:r>
              <a:rPr lang="en-US" sz="2000" baseline="30000" dirty="0">
                <a:latin typeface="Calibri" charset="0"/>
                <a:ea typeface="Calibri" charset="0"/>
                <a:cs typeface="Calibri" charset="0"/>
              </a:rPr>
              <a:t>+</a:t>
            </a:r>
          </a:p>
        </p:txBody>
      </p:sp>
      <p:sp>
        <p:nvSpPr>
          <p:cNvPr id="44" name="Rettangolo 43"/>
          <p:cNvSpPr/>
          <p:nvPr/>
        </p:nvSpPr>
        <p:spPr>
          <a:xfrm>
            <a:off x="4687069" y="5282828"/>
            <a:ext cx="2592288" cy="707886"/>
          </a:xfrm>
          <a:prstGeom prst="rect">
            <a:avLst/>
          </a:prstGeom>
        </p:spPr>
        <p:txBody>
          <a:bodyPr wrap="square">
            <a:spAutoFit/>
          </a:bodyPr>
          <a:lstStyle/>
          <a:p>
            <a:r>
              <a:rPr lang="en-US" sz="2000" dirty="0">
                <a:latin typeface="+mn-lt"/>
              </a:rPr>
              <a:t>A</a:t>
            </a:r>
            <a:r>
              <a:rPr lang="en-US" sz="2000" baseline="-25000" dirty="0">
                <a:latin typeface="+mn-lt"/>
              </a:rPr>
              <a:t>1/2 </a:t>
            </a:r>
            <a:r>
              <a:rPr lang="en-US" sz="2000" dirty="0">
                <a:latin typeface="+mn-lt"/>
              </a:rPr>
              <a:t>= 20 x 10</a:t>
            </a:r>
            <a:r>
              <a:rPr lang="en-US" sz="2000" baseline="30000" dirty="0">
                <a:latin typeface="+mn-lt"/>
              </a:rPr>
              <a:t>-3</a:t>
            </a:r>
            <a:r>
              <a:rPr lang="en-US" sz="2000" dirty="0">
                <a:latin typeface="+mn-lt"/>
              </a:rPr>
              <a:t> GeV</a:t>
            </a:r>
            <a:r>
              <a:rPr lang="en-US" sz="2000" baseline="30000" dirty="0">
                <a:latin typeface="+mn-lt"/>
              </a:rPr>
              <a:t>-1/2</a:t>
            </a:r>
          </a:p>
          <a:p>
            <a:r>
              <a:rPr lang="en-US" sz="2000" dirty="0">
                <a:latin typeface="+mn-lt"/>
              </a:rPr>
              <a:t>A </a:t>
            </a:r>
            <a:r>
              <a:rPr lang="en-US" sz="2000" baseline="-25000" dirty="0">
                <a:latin typeface="+mn-lt"/>
              </a:rPr>
              <a:t>3/2</a:t>
            </a:r>
            <a:r>
              <a:rPr lang="en-US" sz="2000" dirty="0">
                <a:latin typeface="+mn-lt"/>
              </a:rPr>
              <a:t> = 0 x 10</a:t>
            </a:r>
            <a:r>
              <a:rPr lang="en-US" sz="2000" baseline="30000" dirty="0">
                <a:latin typeface="+mn-lt"/>
              </a:rPr>
              <a:t>-3</a:t>
            </a:r>
            <a:r>
              <a:rPr lang="en-US" sz="2000" dirty="0">
                <a:latin typeface="+mn-lt"/>
              </a:rPr>
              <a:t> GeV</a:t>
            </a:r>
            <a:r>
              <a:rPr lang="en-US" sz="2000" baseline="30000" dirty="0">
                <a:latin typeface="+mn-lt"/>
              </a:rPr>
              <a:t>-1/2</a:t>
            </a:r>
          </a:p>
        </p:txBody>
      </p:sp>
      <p:sp>
        <p:nvSpPr>
          <p:cNvPr id="45" name="Rettangolo 44"/>
          <p:cNvSpPr/>
          <p:nvPr/>
        </p:nvSpPr>
        <p:spPr>
          <a:xfrm>
            <a:off x="4759078" y="5930900"/>
            <a:ext cx="2448272" cy="707886"/>
          </a:xfrm>
          <a:prstGeom prst="rect">
            <a:avLst/>
          </a:prstGeom>
        </p:spPr>
        <p:txBody>
          <a:bodyPr wrap="square">
            <a:spAutoFit/>
          </a:bodyPr>
          <a:lstStyle/>
          <a:p>
            <a:r>
              <a:rPr lang="en-US" sz="2000" dirty="0">
                <a:solidFill>
                  <a:srgbClr val="FF0000"/>
                </a:solidFill>
                <a:latin typeface="+mn-lt"/>
              </a:rPr>
              <a:t>A</a:t>
            </a:r>
            <a:r>
              <a:rPr lang="en-US" sz="2000" baseline="-25000" dirty="0">
                <a:solidFill>
                  <a:srgbClr val="FF0000"/>
                </a:solidFill>
                <a:latin typeface="+mn-lt"/>
              </a:rPr>
              <a:t>1/2 </a:t>
            </a:r>
            <a:r>
              <a:rPr lang="en-US" sz="2000" dirty="0">
                <a:solidFill>
                  <a:srgbClr val="FF0000"/>
                </a:solidFill>
                <a:latin typeface="+mn-lt"/>
              </a:rPr>
              <a:t>= 20 x 10</a:t>
            </a:r>
            <a:r>
              <a:rPr lang="en-US" sz="2000" baseline="30000" dirty="0">
                <a:solidFill>
                  <a:srgbClr val="FF0000"/>
                </a:solidFill>
                <a:latin typeface="+mn-lt"/>
              </a:rPr>
              <a:t>-3</a:t>
            </a:r>
            <a:r>
              <a:rPr lang="en-US" sz="2000" dirty="0">
                <a:solidFill>
                  <a:srgbClr val="FF0000"/>
                </a:solidFill>
                <a:latin typeface="+mn-lt"/>
              </a:rPr>
              <a:t> GeV</a:t>
            </a:r>
            <a:r>
              <a:rPr lang="en-US" sz="2000" baseline="30000" dirty="0">
                <a:solidFill>
                  <a:srgbClr val="FF0000"/>
                </a:solidFill>
                <a:latin typeface="+mn-lt"/>
              </a:rPr>
              <a:t>-1/2</a:t>
            </a:r>
          </a:p>
          <a:p>
            <a:r>
              <a:rPr lang="en-US" sz="2000" dirty="0">
                <a:solidFill>
                  <a:srgbClr val="FF0000"/>
                </a:solidFill>
                <a:latin typeface="+mn-lt"/>
              </a:rPr>
              <a:t>A </a:t>
            </a:r>
            <a:r>
              <a:rPr lang="en-US" sz="2000" baseline="-25000" dirty="0">
                <a:solidFill>
                  <a:srgbClr val="FF0000"/>
                </a:solidFill>
                <a:latin typeface="+mn-lt"/>
              </a:rPr>
              <a:t>3/2</a:t>
            </a:r>
            <a:r>
              <a:rPr lang="en-US" sz="2000" dirty="0">
                <a:solidFill>
                  <a:srgbClr val="FF0000"/>
                </a:solidFill>
                <a:latin typeface="+mn-lt"/>
              </a:rPr>
              <a:t> = 0 x 10</a:t>
            </a:r>
            <a:r>
              <a:rPr lang="en-US" sz="2000" baseline="30000" dirty="0">
                <a:solidFill>
                  <a:srgbClr val="FF0000"/>
                </a:solidFill>
                <a:latin typeface="+mn-lt"/>
              </a:rPr>
              <a:t>-3</a:t>
            </a:r>
            <a:r>
              <a:rPr lang="en-US" sz="2000" dirty="0">
                <a:solidFill>
                  <a:srgbClr val="FF0000"/>
                </a:solidFill>
                <a:latin typeface="+mn-lt"/>
              </a:rPr>
              <a:t> GeV</a:t>
            </a:r>
            <a:r>
              <a:rPr lang="en-US" sz="2000" baseline="30000" dirty="0">
                <a:solidFill>
                  <a:srgbClr val="FF0000"/>
                </a:solidFill>
                <a:latin typeface="+mn-lt"/>
              </a:rPr>
              <a:t>-1/2</a:t>
            </a:r>
          </a:p>
        </p:txBody>
      </p:sp>
    </p:spTree>
    <p:extLst>
      <p:ext uri="{BB962C8B-B14F-4D97-AF65-F5344CB8AC3E}">
        <p14:creationId xmlns:p14="http://schemas.microsoft.com/office/powerpoint/2010/main" val="42633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fontScale="90000"/>
          </a:bodyPr>
          <a:lstStyle/>
          <a:p>
            <a:pPr>
              <a:lnSpc>
                <a:spcPct val="100000"/>
              </a:lnSpc>
            </a:pPr>
            <a:r>
              <a:rPr lang="en-US" sz="3600" b="1" dirty="0" smtClean="0">
                <a:solidFill>
                  <a:srgbClr val="000090"/>
                </a:solidFill>
              </a:rPr>
              <a:t>Known Resonance parameters extraction: J=1/2 + J=3/2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ttangolo 39"/>
          <p:cNvSpPr/>
          <p:nvPr/>
        </p:nvSpPr>
        <p:spPr>
          <a:xfrm>
            <a:off x="6199237" y="1394396"/>
            <a:ext cx="3816424" cy="369332"/>
          </a:xfrm>
          <a:prstGeom prst="rect">
            <a:avLst/>
          </a:prstGeom>
          <a:noFill/>
          <a:ln>
            <a:noFill/>
          </a:ln>
        </p:spPr>
        <p:txBody>
          <a:bodyPr wrap="square">
            <a:spAutoFit/>
          </a:bodyPr>
          <a:lstStyle/>
          <a:p>
            <a:r>
              <a:rPr lang="en-US" sz="1800" smtClean="0">
                <a:latin typeface="+mn-lt"/>
              </a:rPr>
              <a:t>http://rprmodel.ugent.be/calc/</a:t>
            </a:r>
            <a:endParaRPr lang="en-US" sz="1800">
              <a:latin typeface="+mn-lt"/>
            </a:endParaRPr>
          </a:p>
        </p:txBody>
      </p:sp>
      <p:sp>
        <p:nvSpPr>
          <p:cNvPr id="17" name="CasellaDiTesto 16"/>
          <p:cNvSpPr txBox="1"/>
          <p:nvPr/>
        </p:nvSpPr>
        <p:spPr>
          <a:xfrm>
            <a:off x="6703293" y="2618532"/>
            <a:ext cx="2016224" cy="1477328"/>
          </a:xfrm>
          <a:prstGeom prst="rect">
            <a:avLst/>
          </a:prstGeom>
          <a:noFill/>
          <a:ln>
            <a:noFill/>
          </a:ln>
        </p:spPr>
        <p:txBody>
          <a:bodyPr wrap="square" rtlCol="0">
            <a:spAutoFit/>
          </a:bodyPr>
          <a:lstStyle/>
          <a:p>
            <a:pPr marL="285750" indent="-285750">
              <a:buFont typeface="Arial" charset="0"/>
              <a:buChar char="•"/>
            </a:pPr>
            <a:r>
              <a:rPr lang="it-IT" sz="1800" dirty="0" err="1">
                <a:latin typeface="Calibri" charset="0"/>
                <a:ea typeface="Calibri" charset="0"/>
                <a:cs typeface="Calibri" charset="0"/>
              </a:rPr>
              <a:t>J</a:t>
            </a:r>
            <a:r>
              <a:rPr lang="it-IT" sz="1800" dirty="0">
                <a:latin typeface="Calibri" charset="0"/>
                <a:ea typeface="Calibri" charset="0"/>
                <a:cs typeface="Calibri" charset="0"/>
              </a:rPr>
              <a:t> = ½</a:t>
            </a:r>
          </a:p>
          <a:p>
            <a:pPr marL="285750" indent="-285750">
              <a:buFont typeface="Arial" charset="0"/>
              <a:buChar char="•"/>
            </a:pPr>
            <a:r>
              <a:rPr lang="it-IT" sz="1800" dirty="0">
                <a:latin typeface="Calibri" charset="0"/>
                <a:ea typeface="Calibri" charset="0"/>
                <a:cs typeface="Calibri" charset="0"/>
              </a:rPr>
              <a:t>Regge + Res. </a:t>
            </a:r>
          </a:p>
          <a:p>
            <a:pPr marL="285750" indent="-285750">
              <a:buFont typeface="Arial" charset="0"/>
              <a:buChar char="•"/>
            </a:pPr>
            <a:r>
              <a:rPr lang="it-IT" sz="1800" dirty="0">
                <a:latin typeface="Calibri" charset="0"/>
                <a:ea typeface="Calibri" charset="0"/>
                <a:cs typeface="Calibri" charset="0"/>
              </a:rPr>
              <a:t>Q</a:t>
            </a:r>
            <a:r>
              <a:rPr lang="it-IT" sz="1800" baseline="30000" dirty="0">
                <a:latin typeface="Calibri" charset="0"/>
                <a:ea typeface="Calibri" charset="0"/>
                <a:cs typeface="Calibri" charset="0"/>
              </a:rPr>
              <a:t>2</a:t>
            </a:r>
            <a:r>
              <a:rPr lang="it-IT" sz="1800" dirty="0">
                <a:latin typeface="Calibri" charset="0"/>
                <a:ea typeface="Calibri" charset="0"/>
                <a:cs typeface="Calibri" charset="0"/>
              </a:rPr>
              <a:t> = </a:t>
            </a:r>
            <a:r>
              <a:rPr lang="it-IT" sz="1800" dirty="0" smtClean="0">
                <a:latin typeface="Calibri" charset="0"/>
                <a:ea typeface="Calibri" charset="0"/>
                <a:cs typeface="Calibri" charset="0"/>
              </a:rPr>
              <a:t>1 </a:t>
            </a:r>
            <a:r>
              <a:rPr lang="it-IT" sz="1800" dirty="0">
                <a:latin typeface="Calibri" charset="0"/>
                <a:ea typeface="Calibri" charset="0"/>
                <a:cs typeface="Calibri" charset="0"/>
              </a:rPr>
              <a:t>GeV</a:t>
            </a:r>
            <a:r>
              <a:rPr lang="it-IT" sz="1800" baseline="30000" dirty="0">
                <a:latin typeface="Calibri" charset="0"/>
                <a:ea typeface="Calibri" charset="0"/>
                <a:cs typeface="Calibri" charset="0"/>
              </a:rPr>
              <a:t>2</a:t>
            </a:r>
          </a:p>
          <a:p>
            <a:pPr marL="285750" indent="-285750">
              <a:buFont typeface="Arial" charset="0"/>
              <a:buChar char="•"/>
            </a:pPr>
            <a:r>
              <a:rPr lang="it-IT" sz="1800" dirty="0" err="1" smtClean="0">
                <a:latin typeface="Calibri" charset="0"/>
                <a:ea typeface="Calibri" charset="0"/>
                <a:cs typeface="Calibri" charset="0"/>
              </a:rPr>
              <a:t>M</a:t>
            </a:r>
            <a:r>
              <a:rPr lang="it-IT" sz="1800" baseline="-25000" dirty="0" err="1" smtClean="0">
                <a:latin typeface="Calibri" charset="0"/>
                <a:ea typeface="Calibri" charset="0"/>
                <a:cs typeface="Calibri" charset="0"/>
              </a:rPr>
              <a:t>res</a:t>
            </a:r>
            <a:r>
              <a:rPr lang="it-IT" sz="1800" dirty="0" smtClean="0">
                <a:latin typeface="Calibri" charset="0"/>
                <a:ea typeface="Calibri" charset="0"/>
                <a:cs typeface="Calibri" charset="0"/>
              </a:rPr>
              <a:t> </a:t>
            </a:r>
            <a:r>
              <a:rPr lang="it-IT" sz="1800" dirty="0">
                <a:latin typeface="Calibri" charset="0"/>
                <a:ea typeface="Calibri" charset="0"/>
                <a:cs typeface="Calibri" charset="0"/>
              </a:rPr>
              <a:t>= </a:t>
            </a:r>
            <a:r>
              <a:rPr lang="it-IT" sz="1800" dirty="0" smtClean="0">
                <a:latin typeface="Calibri" charset="0"/>
                <a:ea typeface="Calibri" charset="0"/>
                <a:cs typeface="Calibri" charset="0"/>
              </a:rPr>
              <a:t>2.2 </a:t>
            </a:r>
            <a:r>
              <a:rPr lang="it-IT" sz="1800" dirty="0" err="1" smtClean="0">
                <a:latin typeface="Calibri" charset="0"/>
                <a:ea typeface="Calibri" charset="0"/>
                <a:cs typeface="Calibri" charset="0"/>
              </a:rPr>
              <a:t>GeV</a:t>
            </a:r>
            <a:endParaRPr lang="it-IT" sz="1800" dirty="0" smtClean="0">
              <a:latin typeface="Calibri" charset="0"/>
              <a:ea typeface="Calibri" charset="0"/>
              <a:cs typeface="Calibri" charset="0"/>
            </a:endParaRPr>
          </a:p>
          <a:p>
            <a:pPr marL="285750" indent="-285750">
              <a:buFont typeface="Arial" charset="0"/>
              <a:buChar char="•"/>
            </a:pPr>
            <a:r>
              <a:rPr lang="it-IT" sz="1800" dirty="0" smtClean="0">
                <a:latin typeface="Calibri" charset="0"/>
                <a:ea typeface="Calibri" charset="0"/>
                <a:cs typeface="Calibri" charset="0"/>
              </a:rPr>
              <a:t>S</a:t>
            </a:r>
            <a:r>
              <a:rPr lang="it-IT" sz="1800" baseline="-25000" dirty="0" smtClean="0">
                <a:latin typeface="Calibri" charset="0"/>
                <a:ea typeface="Calibri" charset="0"/>
                <a:cs typeface="Calibri" charset="0"/>
              </a:rPr>
              <a:t>1/2</a:t>
            </a:r>
            <a:r>
              <a:rPr lang="it-IT" sz="1800" dirty="0" smtClean="0">
                <a:latin typeface="Calibri" charset="0"/>
                <a:ea typeface="Calibri" charset="0"/>
                <a:cs typeface="Calibri" charset="0"/>
              </a:rPr>
              <a:t> = 0</a:t>
            </a:r>
            <a:endParaRPr lang="it-IT" sz="1800" dirty="0">
              <a:latin typeface="Calibri" charset="0"/>
              <a:ea typeface="Calibri" charset="0"/>
              <a:cs typeface="Calibri" charset="0"/>
            </a:endParaRPr>
          </a:p>
        </p:txBody>
      </p:sp>
      <p:sp>
        <p:nvSpPr>
          <p:cNvPr id="13" name="CasellaDiTesto 12"/>
          <p:cNvSpPr txBox="1"/>
          <p:nvPr/>
        </p:nvSpPr>
        <p:spPr>
          <a:xfrm>
            <a:off x="6343253" y="4346724"/>
            <a:ext cx="3456384" cy="1384995"/>
          </a:xfrm>
          <a:prstGeom prst="rect">
            <a:avLst/>
          </a:prstGeom>
          <a:solidFill>
            <a:srgbClr val="3465C8"/>
          </a:solidFill>
        </p:spPr>
        <p:txBody>
          <a:bodyPr wrap="square" rtlCol="0">
            <a:spAutoFit/>
          </a:bodyPr>
          <a:lstStyle/>
          <a:p>
            <a:pPr algn="just"/>
            <a:r>
              <a:rPr lang="en-US" dirty="0" smtClean="0">
                <a:solidFill>
                  <a:schemeClr val="bg1"/>
                </a:solidFill>
                <a:latin typeface="+mn-lt"/>
              </a:rPr>
              <a:t>Threshold values for A</a:t>
            </a:r>
            <a:r>
              <a:rPr lang="en-US" baseline="-25000" dirty="0" smtClean="0">
                <a:solidFill>
                  <a:schemeClr val="bg1"/>
                </a:solidFill>
                <a:latin typeface="+mn-lt"/>
              </a:rPr>
              <a:t>1/2</a:t>
            </a:r>
            <a:r>
              <a:rPr lang="en-US" dirty="0" smtClean="0">
                <a:solidFill>
                  <a:schemeClr val="bg1"/>
                </a:solidFill>
                <a:latin typeface="+mn-lt"/>
              </a:rPr>
              <a:t> are comparable with those obtained from cross sections values.</a:t>
            </a:r>
            <a:endParaRPr lang="en-US" dirty="0">
              <a:solidFill>
                <a:schemeClr val="bg1"/>
              </a:solidFill>
              <a:latin typeface="+mn-lt"/>
            </a:endParaRPr>
          </a:p>
        </p:txBody>
      </p:sp>
      <p:pic>
        <p:nvPicPr>
          <p:cNvPr id="4" name="Immagine 3" descr="2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21" y="746324"/>
            <a:ext cx="9515921" cy="5788652"/>
          </a:xfrm>
          <a:prstGeom prst="rect">
            <a:avLst/>
          </a:prstGeom>
        </p:spPr>
      </p:pic>
      <p:sp>
        <p:nvSpPr>
          <p:cNvPr id="14" name="Rettangolo 13"/>
          <p:cNvSpPr/>
          <p:nvPr/>
        </p:nvSpPr>
        <p:spPr>
          <a:xfrm>
            <a:off x="6199237" y="3626644"/>
            <a:ext cx="1736373" cy="400110"/>
          </a:xfrm>
          <a:prstGeom prst="rect">
            <a:avLst/>
          </a:prstGeom>
        </p:spPr>
        <p:txBody>
          <a:bodyPr wrap="none">
            <a:spAutoFit/>
          </a:bodyPr>
          <a:lstStyle/>
          <a:p>
            <a:r>
              <a:rPr lang="en-US" sz="2000" b="1" dirty="0">
                <a:solidFill>
                  <a:srgbClr val="800000"/>
                </a:solidFill>
                <a:latin typeface="+mn-lt"/>
                <a:cs typeface="Arial Black"/>
              </a:rPr>
              <a:t>e p        e’ </a:t>
            </a:r>
            <a:r>
              <a:rPr lang="en-US" sz="2000" b="1" dirty="0" smtClean="0">
                <a:solidFill>
                  <a:srgbClr val="800000"/>
                </a:solidFill>
                <a:latin typeface="+mn-lt"/>
                <a:cs typeface="Arial Black"/>
              </a:rPr>
              <a:t>K</a:t>
            </a:r>
            <a:r>
              <a:rPr lang="en-US" sz="2000" b="1" baseline="30000" dirty="0" smtClean="0">
                <a:solidFill>
                  <a:srgbClr val="800000"/>
                </a:solidFill>
                <a:latin typeface="+mn-lt"/>
                <a:cs typeface="Arial Black"/>
              </a:rPr>
              <a:t>+</a:t>
            </a:r>
            <a:r>
              <a:rPr lang="en-US" sz="2000" b="1" dirty="0" smtClean="0">
                <a:solidFill>
                  <a:srgbClr val="800000"/>
                </a:solidFill>
                <a:latin typeface="+mn-lt"/>
                <a:cs typeface="Arial Black"/>
              </a:rPr>
              <a:t> </a:t>
            </a:r>
            <a:r>
              <a:rPr lang="en-US" sz="2000" b="1" dirty="0" smtClean="0">
                <a:solidFill>
                  <a:srgbClr val="800000"/>
                </a:solidFill>
                <a:latin typeface="Symbol" charset="2"/>
                <a:cs typeface="Symbol" charset="2"/>
              </a:rPr>
              <a:t>L</a:t>
            </a:r>
            <a:endParaRPr lang="en-US" sz="2000" b="1" dirty="0">
              <a:solidFill>
                <a:srgbClr val="800000"/>
              </a:solidFill>
              <a:latin typeface="Symbol" charset="2"/>
              <a:cs typeface="Symbol" charset="2"/>
            </a:endParaRPr>
          </a:p>
        </p:txBody>
      </p:sp>
      <p:cxnSp>
        <p:nvCxnSpPr>
          <p:cNvPr id="16" name="Connettore 2 15"/>
          <p:cNvCxnSpPr/>
          <p:nvPr/>
        </p:nvCxnSpPr>
        <p:spPr bwMode="auto">
          <a:xfrm>
            <a:off x="6703293" y="3842668"/>
            <a:ext cx="360040"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ttore 1 20"/>
          <p:cNvCxnSpPr/>
          <p:nvPr/>
        </p:nvCxnSpPr>
        <p:spPr bwMode="auto">
          <a:xfrm>
            <a:off x="5767189" y="5282828"/>
            <a:ext cx="309634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3" name="Gruppo 22"/>
          <p:cNvGrpSpPr/>
          <p:nvPr/>
        </p:nvGrpSpPr>
        <p:grpSpPr>
          <a:xfrm>
            <a:off x="5767189" y="3482628"/>
            <a:ext cx="4097572" cy="3431930"/>
            <a:chOff x="5767189" y="3482628"/>
            <a:chExt cx="4097572" cy="3431930"/>
          </a:xfrm>
        </p:grpSpPr>
        <p:pic>
          <p:nvPicPr>
            <p:cNvPr id="22" name="Immagine 21" descr="Schermata 2016-06-16 alle 23.23.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189" y="3482628"/>
              <a:ext cx="4097572" cy="1151384"/>
            </a:xfrm>
            <a:prstGeom prst="rect">
              <a:avLst/>
            </a:prstGeom>
          </p:spPr>
        </p:pic>
        <p:sp>
          <p:nvSpPr>
            <p:cNvPr id="11" name="CasellaDiTesto 10"/>
            <p:cNvSpPr txBox="1"/>
            <p:nvPr/>
          </p:nvSpPr>
          <p:spPr>
            <a:xfrm>
              <a:off x="5839197" y="4442087"/>
              <a:ext cx="2010919" cy="2472471"/>
            </a:xfrm>
            <a:prstGeom prst="rect">
              <a:avLst/>
            </a:prstGeom>
            <a:noFill/>
          </p:spPr>
          <p:txBody>
            <a:bodyPr wrap="none" rtlCol="0">
              <a:spAutoFit/>
            </a:bodyPr>
            <a:lstStyle/>
            <a:p>
              <a:r>
                <a:rPr lang="en-US" sz="1600" dirty="0" smtClean="0">
                  <a:solidFill>
                    <a:srgbClr val="000090"/>
                  </a:solidFill>
                  <a:latin typeface="+mn-lt"/>
                </a:rPr>
                <a:t>To be determined:</a:t>
              </a:r>
            </a:p>
            <a:p>
              <a:r>
                <a:rPr lang="en-US" sz="1600" dirty="0" smtClean="0">
                  <a:latin typeface="+mn-lt"/>
                </a:rPr>
                <a:t>A</a:t>
              </a:r>
              <a:r>
                <a:rPr lang="en-US" sz="1600" baseline="-25000" dirty="0" smtClean="0">
                  <a:latin typeface="+mn-lt"/>
                </a:rPr>
                <a:t>1/2 </a:t>
              </a:r>
              <a:r>
                <a:rPr lang="en-US" sz="1600" dirty="0" smtClean="0">
                  <a:latin typeface="+mn-lt"/>
                </a:rPr>
                <a:t>=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2.1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endParaRPr lang="en-US" sz="1600" baseline="30000" dirty="0" smtClean="0">
                <a:latin typeface="+mn-lt"/>
              </a:endParaRPr>
            </a:p>
            <a:p>
              <a:r>
                <a:rPr lang="en-US" sz="1600" dirty="0" smtClean="0">
                  <a:solidFill>
                    <a:srgbClr val="000090"/>
                  </a:solidFill>
                  <a:latin typeface="+mn-lt"/>
                </a:rPr>
                <a:t>Known:</a:t>
              </a: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dirty="0" smtClean="0">
                <a:latin typeface="+mn-lt"/>
              </a:endParaRPr>
            </a:p>
            <a:p>
              <a:r>
                <a:rPr lang="en-US" sz="1600" dirty="0" smtClean="0">
                  <a:latin typeface="Calibri" charset="0"/>
                  <a:ea typeface="Calibri" charset="0"/>
                  <a:cs typeface="Calibri" charset="0"/>
                </a:rPr>
                <a:t>Q</a:t>
              </a:r>
              <a:r>
                <a:rPr lang="en-US" sz="1600" baseline="30000" dirty="0" smtClean="0">
                  <a:latin typeface="Calibri" charset="0"/>
                  <a:ea typeface="Calibri" charset="0"/>
                  <a:cs typeface="Calibri" charset="0"/>
                </a:rPr>
                <a:t>2</a:t>
              </a:r>
              <a:r>
                <a:rPr lang="en-US" sz="1600" dirty="0" smtClean="0">
                  <a:latin typeface="Calibri" charset="0"/>
                  <a:ea typeface="Calibri" charset="0"/>
                  <a:cs typeface="Calibri" charset="0"/>
                </a:rPr>
                <a:t> = 0.5 GeV</a:t>
              </a:r>
              <a:r>
                <a:rPr lang="en-US" sz="1600" baseline="30000" dirty="0" smtClean="0">
                  <a:latin typeface="Calibri" charset="0"/>
                  <a:ea typeface="Calibri" charset="0"/>
                  <a:cs typeface="Calibri" charset="0"/>
                </a:rPr>
                <a:t>2</a:t>
              </a:r>
            </a:p>
            <a:p>
              <a:r>
                <a:rPr lang="en-US" sz="1600" dirty="0" err="1">
                  <a:latin typeface="Symbol" charset="2"/>
                  <a:ea typeface="Calibri" charset="0"/>
                  <a:cs typeface="Symbol" charset="2"/>
                </a:rPr>
                <a:t>G</a:t>
              </a:r>
              <a:r>
                <a:rPr lang="en-US" sz="1600" baseline="-25000" dirty="0" err="1">
                  <a:latin typeface="Calibri" charset="0"/>
                  <a:ea typeface="Calibri" charset="0"/>
                  <a:cs typeface="Calibri" charset="0"/>
                </a:rPr>
                <a:t>res</a:t>
              </a:r>
              <a:r>
                <a:rPr lang="en-US" sz="1600" dirty="0">
                  <a:latin typeface="Calibri" charset="0"/>
                  <a:ea typeface="Calibri" charset="0"/>
                  <a:cs typeface="Calibri" charset="0"/>
                </a:rPr>
                <a:t> = 0.25 </a:t>
              </a:r>
              <a:r>
                <a:rPr lang="en-US" sz="1600" dirty="0" err="1" smtClean="0">
                  <a:latin typeface="Calibri" charset="0"/>
                  <a:ea typeface="Calibri" charset="0"/>
                  <a:cs typeface="Calibri" charset="0"/>
                </a:rPr>
                <a:t>GeV</a:t>
              </a:r>
              <a:endParaRPr lang="en-US" sz="1600" baseline="30000" dirty="0" smtClean="0">
                <a:latin typeface="Calibri" charset="0"/>
                <a:ea typeface="Calibri" charset="0"/>
                <a:cs typeface="Calibri" charset="0"/>
              </a:endParaRPr>
            </a:p>
            <a:p>
              <a:r>
                <a:rPr lang="en-US" sz="1600" dirty="0" smtClean="0">
                  <a:latin typeface="Calibri" charset="0"/>
                  <a:ea typeface="Calibri" charset="0"/>
                  <a:cs typeface="Calibri" charset="0"/>
                </a:rPr>
                <a:t>J</a:t>
              </a:r>
              <a:r>
                <a:rPr lang="en-US" sz="1600" baseline="30000" dirty="0" smtClean="0">
                  <a:latin typeface="Calibri" charset="0"/>
                  <a:ea typeface="Calibri" charset="0"/>
                  <a:cs typeface="Calibri" charset="0"/>
                </a:rPr>
                <a:t>P</a:t>
              </a:r>
              <a:r>
                <a:rPr lang="en-US" sz="1600" dirty="0" smtClean="0">
                  <a:latin typeface="Calibri" charset="0"/>
                  <a:ea typeface="Calibri" charset="0"/>
                  <a:cs typeface="Calibri" charset="0"/>
                </a:rPr>
                <a:t> = ½</a:t>
              </a:r>
              <a:r>
                <a:rPr lang="en-US" sz="1600" baseline="30000" dirty="0" smtClean="0">
                  <a:latin typeface="Calibri" charset="0"/>
                  <a:ea typeface="Calibri" charset="0"/>
                  <a:cs typeface="Calibri" charset="0"/>
                </a:rPr>
                <a:t>+</a:t>
              </a:r>
            </a:p>
            <a:p>
              <a:endParaRPr lang="en-US" sz="1600" dirty="0">
                <a:latin typeface="+mn-lt"/>
              </a:endParaRPr>
            </a:p>
          </p:txBody>
        </p:sp>
      </p:grpSp>
      <p:sp>
        <p:nvSpPr>
          <p:cNvPr id="28" name="CasellaDiTesto 27"/>
          <p:cNvSpPr txBox="1"/>
          <p:nvPr/>
        </p:nvSpPr>
        <p:spPr>
          <a:xfrm>
            <a:off x="7783413" y="4418732"/>
            <a:ext cx="2010919" cy="2472471"/>
          </a:xfrm>
          <a:prstGeom prst="rect">
            <a:avLst/>
          </a:prstGeom>
          <a:noFill/>
        </p:spPr>
        <p:txBody>
          <a:bodyPr wrap="none" rtlCol="0">
            <a:spAutoFit/>
          </a:bodyPr>
          <a:lstStyle/>
          <a:p>
            <a:endParaRPr lang="en-US" sz="1600" dirty="0" smtClean="0">
              <a:latin typeface="+mn-lt"/>
            </a:endParaRPr>
          </a:p>
          <a:p>
            <a:r>
              <a:rPr lang="en-US" sz="1600" dirty="0" smtClean="0">
                <a:latin typeface="+mn-lt"/>
              </a:rPr>
              <a:t>A</a:t>
            </a:r>
            <a:r>
              <a:rPr lang="en-US" sz="1600" baseline="-25000" dirty="0" smtClean="0">
                <a:latin typeface="+mn-lt"/>
              </a:rPr>
              <a:t>3/2 </a:t>
            </a:r>
            <a:r>
              <a:rPr lang="en-US" sz="1600" dirty="0" smtClean="0">
                <a:latin typeface="+mn-lt"/>
              </a:rPr>
              <a:t>= 20 x 10</a:t>
            </a:r>
            <a:r>
              <a:rPr lang="en-US" sz="1600" baseline="30000" dirty="0" smtClean="0">
                <a:latin typeface="+mn-lt"/>
              </a:rPr>
              <a:t>-3</a:t>
            </a:r>
            <a:r>
              <a:rPr lang="en-US" sz="1600" dirty="0" smtClean="0">
                <a:latin typeface="+mn-lt"/>
              </a:rPr>
              <a:t> GeV</a:t>
            </a:r>
            <a:r>
              <a:rPr lang="en-US" sz="1600" baseline="30000" dirty="0" smtClean="0">
                <a:latin typeface="+mn-lt"/>
              </a:rPr>
              <a:t>-1/2</a:t>
            </a:r>
          </a:p>
          <a:p>
            <a:r>
              <a:rPr lang="en-US" sz="1600" dirty="0" err="1" smtClean="0">
                <a:latin typeface="Calibri" charset="0"/>
                <a:ea typeface="Calibri" charset="0"/>
                <a:cs typeface="Calibri" charset="0"/>
              </a:rPr>
              <a:t>M</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 2.2 </a:t>
            </a:r>
            <a:r>
              <a:rPr lang="en-US" sz="1600" dirty="0" err="1" smtClean="0">
                <a:latin typeface="Calibri" charset="0"/>
                <a:ea typeface="Calibri" charset="0"/>
                <a:cs typeface="Calibri" charset="0"/>
              </a:rPr>
              <a:t>GeV</a:t>
            </a:r>
            <a:endParaRPr lang="en-US" sz="1600" dirty="0" smtClean="0">
              <a:latin typeface="Calibri" charset="0"/>
              <a:ea typeface="Calibri" charset="0"/>
              <a:cs typeface="Calibri" charset="0"/>
            </a:endParaRPr>
          </a:p>
          <a:p>
            <a:endParaRPr lang="en-US" sz="1600" baseline="30000" dirty="0" smtClean="0">
              <a:latin typeface="+mn-lt"/>
            </a:endParaRPr>
          </a:p>
          <a:p>
            <a:r>
              <a:rPr lang="en-US" sz="1600" dirty="0" smtClean="0">
                <a:latin typeface="+mn-lt"/>
              </a:rPr>
              <a:t>A</a:t>
            </a:r>
            <a:r>
              <a:rPr lang="en-US" sz="1600" baseline="-25000" dirty="0" smtClean="0">
                <a:latin typeface="+mn-lt"/>
              </a:rPr>
              <a:t>1</a:t>
            </a:r>
            <a:r>
              <a:rPr lang="en-US" sz="1600" baseline="-25000" dirty="0">
                <a:latin typeface="+mn-lt"/>
              </a:rPr>
              <a:t>/2 </a:t>
            </a:r>
            <a:r>
              <a:rPr lang="en-US" sz="1600" dirty="0">
                <a:latin typeface="+mn-lt"/>
              </a:rPr>
              <a:t>= 0 x 10</a:t>
            </a:r>
            <a:r>
              <a:rPr lang="en-US" sz="1600" baseline="30000" dirty="0">
                <a:latin typeface="+mn-lt"/>
              </a:rPr>
              <a:t>-3</a:t>
            </a:r>
            <a:r>
              <a:rPr lang="en-US" sz="1600" dirty="0">
                <a:latin typeface="+mn-lt"/>
              </a:rPr>
              <a:t> GeV</a:t>
            </a:r>
            <a:r>
              <a:rPr lang="en-US" sz="1600" baseline="30000" dirty="0">
                <a:latin typeface="+mn-lt"/>
              </a:rPr>
              <a:t>-1/</a:t>
            </a:r>
            <a:r>
              <a:rPr lang="en-US" sz="1600" baseline="30000" dirty="0" smtClean="0">
                <a:latin typeface="+mn-lt"/>
              </a:rPr>
              <a:t>2</a:t>
            </a:r>
            <a:endParaRPr lang="en-US" sz="1600" dirty="0" smtClean="0">
              <a:solidFill>
                <a:srgbClr val="000090"/>
              </a:solidFill>
              <a:latin typeface="+mn-lt"/>
            </a:endParaRPr>
          </a:p>
          <a:p>
            <a:r>
              <a:rPr lang="en-US" sz="1600" dirty="0" smtClean="0">
                <a:latin typeface="+mn-lt"/>
              </a:rPr>
              <a:t>S</a:t>
            </a:r>
            <a:r>
              <a:rPr lang="en-US" sz="1600" baseline="-25000" dirty="0" smtClean="0">
                <a:latin typeface="+mn-lt"/>
              </a:rPr>
              <a:t>1/2 </a:t>
            </a:r>
            <a:r>
              <a:rPr lang="en-US" sz="1600" dirty="0" smtClean="0">
                <a:latin typeface="+mn-lt"/>
              </a:rPr>
              <a:t>= 0 x 10</a:t>
            </a:r>
            <a:r>
              <a:rPr lang="en-US" sz="1600" baseline="30000" dirty="0" smtClean="0">
                <a:latin typeface="+mn-lt"/>
              </a:rPr>
              <a:t>-3</a:t>
            </a:r>
            <a:r>
              <a:rPr lang="en-US" sz="1600" dirty="0" smtClean="0">
                <a:latin typeface="+mn-lt"/>
              </a:rPr>
              <a:t> GeV</a:t>
            </a:r>
            <a:r>
              <a:rPr lang="en-US" sz="1600" baseline="30000" dirty="0" smtClean="0">
                <a:latin typeface="+mn-lt"/>
              </a:rPr>
              <a:t>-1/2</a:t>
            </a:r>
            <a:endParaRPr lang="en-US" sz="1600" dirty="0" smtClean="0">
              <a:latin typeface="+mn-lt"/>
            </a:endParaRPr>
          </a:p>
          <a:p>
            <a:r>
              <a:rPr lang="en-US" sz="1600" dirty="0" smtClean="0">
                <a:latin typeface="Calibri" charset="0"/>
                <a:ea typeface="Calibri" charset="0"/>
                <a:cs typeface="Calibri" charset="0"/>
              </a:rPr>
              <a:t>Q</a:t>
            </a:r>
            <a:r>
              <a:rPr lang="en-US" sz="1600" baseline="30000" dirty="0" smtClean="0">
                <a:latin typeface="Calibri" charset="0"/>
                <a:ea typeface="Calibri" charset="0"/>
                <a:cs typeface="Calibri" charset="0"/>
              </a:rPr>
              <a:t>2</a:t>
            </a:r>
            <a:r>
              <a:rPr lang="en-US" sz="1600" dirty="0" smtClean="0">
                <a:latin typeface="Calibri" charset="0"/>
                <a:ea typeface="Calibri" charset="0"/>
                <a:cs typeface="Calibri" charset="0"/>
              </a:rPr>
              <a:t> = 0.5 GeV</a:t>
            </a:r>
            <a:r>
              <a:rPr lang="en-US" sz="1600" baseline="30000" dirty="0" smtClean="0">
                <a:latin typeface="Calibri" charset="0"/>
                <a:ea typeface="Calibri" charset="0"/>
                <a:cs typeface="Calibri" charset="0"/>
              </a:rPr>
              <a:t>2</a:t>
            </a:r>
          </a:p>
          <a:p>
            <a:r>
              <a:rPr lang="en-US" sz="1600" dirty="0" err="1" smtClean="0">
                <a:latin typeface="Symbol" charset="2"/>
                <a:ea typeface="Calibri" charset="0"/>
                <a:cs typeface="Symbol" charset="2"/>
              </a:rPr>
              <a:t>G</a:t>
            </a:r>
            <a:r>
              <a:rPr lang="en-US" sz="1600" baseline="-25000" dirty="0" err="1" smtClean="0">
                <a:latin typeface="Calibri" charset="0"/>
                <a:ea typeface="Calibri" charset="0"/>
                <a:cs typeface="Calibri" charset="0"/>
              </a:rPr>
              <a:t>res</a:t>
            </a:r>
            <a:r>
              <a:rPr lang="en-US" sz="1600" dirty="0" smtClean="0">
                <a:latin typeface="Calibri" charset="0"/>
                <a:ea typeface="Calibri" charset="0"/>
                <a:cs typeface="Calibri" charset="0"/>
              </a:rPr>
              <a:t> </a:t>
            </a:r>
            <a:r>
              <a:rPr lang="en-US" sz="1600" dirty="0">
                <a:latin typeface="Calibri" charset="0"/>
                <a:ea typeface="Calibri" charset="0"/>
                <a:cs typeface="Calibri" charset="0"/>
              </a:rPr>
              <a:t>= </a:t>
            </a:r>
            <a:r>
              <a:rPr lang="en-US" sz="1600" dirty="0" smtClean="0">
                <a:latin typeface="Calibri" charset="0"/>
                <a:ea typeface="Calibri" charset="0"/>
                <a:cs typeface="Calibri" charset="0"/>
              </a:rPr>
              <a:t>0.25 </a:t>
            </a:r>
            <a:r>
              <a:rPr lang="en-US" sz="1600" dirty="0" err="1" smtClean="0">
                <a:latin typeface="Calibri" charset="0"/>
                <a:ea typeface="Calibri" charset="0"/>
                <a:cs typeface="Calibri" charset="0"/>
              </a:rPr>
              <a:t>GeV</a:t>
            </a:r>
            <a:endParaRPr lang="en-US" sz="1600" baseline="30000" dirty="0" smtClean="0">
              <a:latin typeface="Calibri" charset="0"/>
              <a:ea typeface="Calibri" charset="0"/>
              <a:cs typeface="Calibri" charset="0"/>
            </a:endParaRPr>
          </a:p>
          <a:p>
            <a:r>
              <a:rPr lang="en-US" sz="1600" dirty="0" smtClean="0">
                <a:latin typeface="Calibri" charset="0"/>
                <a:ea typeface="Calibri" charset="0"/>
                <a:cs typeface="Calibri" charset="0"/>
              </a:rPr>
              <a:t>J</a:t>
            </a:r>
            <a:r>
              <a:rPr lang="en-US" sz="1600" baseline="30000" dirty="0" smtClean="0">
                <a:latin typeface="Calibri" charset="0"/>
                <a:ea typeface="Calibri" charset="0"/>
                <a:cs typeface="Calibri" charset="0"/>
              </a:rPr>
              <a:t>P</a:t>
            </a:r>
            <a:r>
              <a:rPr lang="en-US" sz="1600" dirty="0" smtClean="0">
                <a:latin typeface="Calibri" charset="0"/>
                <a:ea typeface="Calibri" charset="0"/>
                <a:cs typeface="Calibri" charset="0"/>
              </a:rPr>
              <a:t> = 3/2</a:t>
            </a:r>
            <a:r>
              <a:rPr lang="en-US" sz="1600" baseline="30000" dirty="0" smtClean="0">
                <a:latin typeface="Calibri" charset="0"/>
                <a:ea typeface="Calibri" charset="0"/>
                <a:cs typeface="Calibri" charset="0"/>
              </a:rPr>
              <a:t>+</a:t>
            </a:r>
          </a:p>
          <a:p>
            <a:endParaRPr lang="en-US" sz="1600" dirty="0">
              <a:latin typeface="+mn-lt"/>
            </a:endParaRPr>
          </a:p>
        </p:txBody>
      </p:sp>
    </p:spTree>
    <p:extLst>
      <p:ext uri="{BB962C8B-B14F-4D97-AF65-F5344CB8AC3E}">
        <p14:creationId xmlns:p14="http://schemas.microsoft.com/office/powerpoint/2010/main" val="406297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65" y="1"/>
            <a:ext cx="10081120" cy="763102"/>
          </a:xfrm>
        </p:spPr>
        <p:txBody>
          <a:bodyPr>
            <a:normAutofit/>
          </a:bodyPr>
          <a:lstStyle/>
          <a:p>
            <a:pPr>
              <a:lnSpc>
                <a:spcPct val="100000"/>
              </a:lnSpc>
            </a:pPr>
            <a:r>
              <a:rPr lang="en-US" sz="3600" b="1" dirty="0" smtClean="0">
                <a:solidFill>
                  <a:srgbClr val="000090"/>
                </a:solidFill>
              </a:rPr>
              <a:t>Blind analysis: J=1/2 + J=3/2 </a:t>
            </a:r>
            <a:endParaRPr lang="en-US" sz="3200" b="1" dirty="0">
              <a:solidFill>
                <a:srgbClr val="000090"/>
              </a:solidFil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294581" y="962348"/>
            <a:ext cx="9727091" cy="3046988"/>
          </a:xfrm>
          <a:prstGeom prst="rect">
            <a:avLst/>
          </a:prstGeom>
          <a:noFill/>
        </p:spPr>
        <p:txBody>
          <a:bodyPr wrap="none" rtlCol="0">
            <a:spAutoFit/>
          </a:bodyPr>
          <a:lstStyle/>
          <a:p>
            <a:r>
              <a:rPr lang="en-US" sz="2400" dirty="0" smtClean="0">
                <a:latin typeface="+mn-lt"/>
              </a:rPr>
              <a:t>A blind analysis has been attempted inserting two resonances</a:t>
            </a:r>
            <a:r>
              <a:rPr lang="it-IT" sz="2400" dirty="0" smtClean="0">
                <a:latin typeface="+mn-lt"/>
              </a:rPr>
              <a:t>: </a:t>
            </a:r>
            <a:r>
              <a:rPr lang="en-US" sz="2400" b="1" dirty="0">
                <a:solidFill>
                  <a:srgbClr val="000090"/>
                </a:solidFill>
                <a:latin typeface="+mn-lt"/>
              </a:rPr>
              <a:t>J=1/2 + J=3/</a:t>
            </a:r>
            <a:r>
              <a:rPr lang="en-US" sz="2400" b="1" dirty="0" smtClean="0">
                <a:solidFill>
                  <a:srgbClr val="000090"/>
                </a:solidFill>
                <a:latin typeface="+mn-lt"/>
              </a:rPr>
              <a:t>2</a:t>
            </a:r>
          </a:p>
          <a:p>
            <a:endParaRPr lang="en-US" sz="2400" b="1" dirty="0">
              <a:solidFill>
                <a:srgbClr val="000090"/>
              </a:solidFill>
              <a:latin typeface="+mn-lt"/>
            </a:endParaRPr>
          </a:p>
          <a:p>
            <a:r>
              <a:rPr lang="en-US" sz="2400" b="1" dirty="0" smtClean="0">
                <a:solidFill>
                  <a:srgbClr val="000090"/>
                </a:solidFill>
                <a:latin typeface="+mn-lt"/>
              </a:rPr>
              <a:t>7 unknown </a:t>
            </a:r>
            <a:r>
              <a:rPr lang="en-US" sz="2400" b="1" dirty="0" smtClean="0">
                <a:solidFill>
                  <a:srgbClr val="000090"/>
                </a:solidFill>
                <a:latin typeface="+mn-lt"/>
              </a:rPr>
              <a:t>parameters:   </a:t>
            </a:r>
            <a:r>
              <a:rPr lang="it-IT" sz="2400" b="1" dirty="0" smtClean="0">
                <a:solidFill>
                  <a:srgbClr val="000090"/>
                </a:solidFill>
                <a:latin typeface="+mn-lt"/>
              </a:rPr>
              <a:t>M</a:t>
            </a:r>
            <a:r>
              <a:rPr lang="it-IT" sz="2400" b="1" baseline="-25000" dirty="0" smtClean="0">
                <a:solidFill>
                  <a:srgbClr val="000090"/>
                </a:solidFill>
                <a:latin typeface="+mn-lt"/>
              </a:rPr>
              <a:t>res</a:t>
            </a:r>
            <a:r>
              <a:rPr lang="it-IT" sz="2400" b="1" baseline="30000" dirty="0" smtClean="0">
                <a:solidFill>
                  <a:srgbClr val="000090"/>
                </a:solidFill>
                <a:latin typeface="+mn-lt"/>
              </a:rPr>
              <a:t>1   </a:t>
            </a:r>
            <a:r>
              <a:rPr lang="it-IT" sz="2400" b="1" dirty="0" smtClean="0">
                <a:solidFill>
                  <a:srgbClr val="000090"/>
                </a:solidFill>
                <a:latin typeface="Symbol" charset="2"/>
                <a:cs typeface="Symbol" charset="2"/>
              </a:rPr>
              <a:t>G</a:t>
            </a:r>
            <a:r>
              <a:rPr lang="it-IT" sz="2400" b="1" baseline="-25000" dirty="0" smtClean="0">
                <a:solidFill>
                  <a:srgbClr val="000090"/>
                </a:solidFill>
                <a:latin typeface="+mn-lt"/>
              </a:rPr>
              <a:t>res</a:t>
            </a:r>
            <a:r>
              <a:rPr lang="it-IT" sz="2400" b="1" baseline="30000" dirty="0" smtClean="0">
                <a:solidFill>
                  <a:srgbClr val="000090"/>
                </a:solidFill>
                <a:latin typeface="+mn-lt"/>
              </a:rPr>
              <a:t>1    </a:t>
            </a:r>
            <a:r>
              <a:rPr lang="it-IT" sz="2400" b="1" dirty="0" smtClean="0">
                <a:solidFill>
                  <a:srgbClr val="000090"/>
                </a:solidFill>
                <a:latin typeface="+mn-lt"/>
              </a:rPr>
              <a:t>A</a:t>
            </a:r>
            <a:r>
              <a:rPr lang="it-IT" sz="2400" b="1" baseline="-25000" dirty="0" smtClean="0">
                <a:solidFill>
                  <a:srgbClr val="000090"/>
                </a:solidFill>
                <a:latin typeface="+mn-lt"/>
              </a:rPr>
              <a:t>1/2</a:t>
            </a:r>
            <a:r>
              <a:rPr lang="it-IT" sz="2400" b="1" baseline="30000" dirty="0" smtClean="0">
                <a:solidFill>
                  <a:srgbClr val="000090"/>
                </a:solidFill>
                <a:latin typeface="+mn-lt"/>
              </a:rPr>
              <a:t>1</a:t>
            </a:r>
          </a:p>
          <a:p>
            <a:r>
              <a:rPr lang="it-IT" sz="2400" b="1" baseline="30000" dirty="0" smtClean="0">
                <a:solidFill>
                  <a:srgbClr val="000090"/>
                </a:solidFill>
                <a:latin typeface="+mn-lt"/>
              </a:rPr>
              <a:t> </a:t>
            </a:r>
            <a:r>
              <a:rPr lang="it-IT" sz="2400" b="1" baseline="30000" dirty="0">
                <a:solidFill>
                  <a:srgbClr val="000090"/>
                </a:solidFill>
                <a:latin typeface="+mn-lt"/>
              </a:rPr>
              <a:t>	</a:t>
            </a:r>
            <a:r>
              <a:rPr lang="it-IT" sz="2400" b="1" baseline="30000" dirty="0" smtClean="0">
                <a:solidFill>
                  <a:srgbClr val="000090"/>
                </a:solidFill>
                <a:latin typeface="+mn-lt"/>
              </a:rPr>
              <a:t>	</a:t>
            </a:r>
            <a:r>
              <a:rPr lang="it-IT" sz="2400" b="1" baseline="30000" dirty="0">
                <a:solidFill>
                  <a:srgbClr val="000090"/>
                </a:solidFill>
                <a:latin typeface="+mn-lt"/>
              </a:rPr>
              <a:t> </a:t>
            </a:r>
            <a:r>
              <a:rPr lang="it-IT" sz="2400" b="1" dirty="0" smtClean="0">
                <a:solidFill>
                  <a:srgbClr val="000090"/>
                </a:solidFill>
                <a:latin typeface="+mn-lt"/>
              </a:rPr>
              <a:t>                    </a:t>
            </a:r>
            <a:r>
              <a:rPr lang="it-IT" sz="2400" b="1" dirty="0" smtClean="0">
                <a:solidFill>
                  <a:srgbClr val="000090"/>
                </a:solidFill>
                <a:latin typeface="+mn-lt"/>
              </a:rPr>
              <a:t>M</a:t>
            </a:r>
            <a:r>
              <a:rPr lang="it-IT" sz="2400" b="1" baseline="-25000" dirty="0" smtClean="0">
                <a:solidFill>
                  <a:srgbClr val="000090"/>
                </a:solidFill>
                <a:latin typeface="+mn-lt"/>
              </a:rPr>
              <a:t>res</a:t>
            </a:r>
            <a:r>
              <a:rPr lang="it-IT" sz="2400" b="1" baseline="30000" dirty="0" smtClean="0">
                <a:solidFill>
                  <a:srgbClr val="000090"/>
                </a:solidFill>
                <a:latin typeface="+mn-lt"/>
              </a:rPr>
              <a:t>2   </a:t>
            </a:r>
            <a:r>
              <a:rPr lang="it-IT" sz="2400" b="1" dirty="0" smtClean="0">
                <a:solidFill>
                  <a:srgbClr val="000090"/>
                </a:solidFill>
                <a:latin typeface="Symbol" charset="2"/>
                <a:cs typeface="Symbol" charset="2"/>
              </a:rPr>
              <a:t>G</a:t>
            </a:r>
            <a:r>
              <a:rPr lang="it-IT" sz="2400" b="1" baseline="-25000" dirty="0" smtClean="0">
                <a:solidFill>
                  <a:srgbClr val="000090"/>
                </a:solidFill>
                <a:latin typeface="+mn-lt"/>
              </a:rPr>
              <a:t>res</a:t>
            </a:r>
            <a:r>
              <a:rPr lang="it-IT" sz="2400" b="1" baseline="30000" dirty="0">
                <a:solidFill>
                  <a:srgbClr val="000090"/>
                </a:solidFill>
                <a:latin typeface="+mn-lt"/>
              </a:rPr>
              <a:t>2</a:t>
            </a:r>
            <a:r>
              <a:rPr lang="it-IT" sz="2400" b="1" baseline="30000" dirty="0" smtClean="0">
                <a:solidFill>
                  <a:srgbClr val="000090"/>
                </a:solidFill>
                <a:latin typeface="+mn-lt"/>
              </a:rPr>
              <a:t>    </a:t>
            </a:r>
            <a:r>
              <a:rPr lang="it-IT" sz="2400" b="1" dirty="0">
                <a:solidFill>
                  <a:srgbClr val="000090"/>
                </a:solidFill>
                <a:latin typeface="+mn-lt"/>
              </a:rPr>
              <a:t>A</a:t>
            </a:r>
            <a:r>
              <a:rPr lang="it-IT" sz="2400" b="1" baseline="-25000" dirty="0">
                <a:solidFill>
                  <a:srgbClr val="000090"/>
                </a:solidFill>
                <a:latin typeface="+mn-lt"/>
              </a:rPr>
              <a:t>1/</a:t>
            </a:r>
            <a:r>
              <a:rPr lang="it-IT" sz="2400" b="1" baseline="-25000" dirty="0" smtClean="0">
                <a:solidFill>
                  <a:srgbClr val="000090"/>
                </a:solidFill>
                <a:latin typeface="+mn-lt"/>
              </a:rPr>
              <a:t>2</a:t>
            </a:r>
            <a:r>
              <a:rPr lang="it-IT" sz="2400" b="1" baseline="30000" dirty="0" smtClean="0">
                <a:solidFill>
                  <a:srgbClr val="000090"/>
                </a:solidFill>
                <a:latin typeface="+mn-lt"/>
              </a:rPr>
              <a:t>2  </a:t>
            </a:r>
            <a:r>
              <a:rPr lang="it-IT" sz="2400" b="1" dirty="0" smtClean="0">
                <a:solidFill>
                  <a:srgbClr val="000090"/>
                </a:solidFill>
                <a:latin typeface="+mn-lt"/>
              </a:rPr>
              <a:t>A</a:t>
            </a:r>
            <a:r>
              <a:rPr lang="it-IT" sz="2400" b="1" baseline="-25000" dirty="0" smtClean="0">
                <a:solidFill>
                  <a:srgbClr val="000090"/>
                </a:solidFill>
                <a:latin typeface="+mn-lt"/>
              </a:rPr>
              <a:t>3/</a:t>
            </a:r>
            <a:r>
              <a:rPr lang="it-IT" sz="2400" b="1" baseline="-25000" dirty="0">
                <a:solidFill>
                  <a:srgbClr val="000090"/>
                </a:solidFill>
                <a:latin typeface="+mn-lt"/>
              </a:rPr>
              <a:t>2</a:t>
            </a:r>
            <a:r>
              <a:rPr lang="it-IT" sz="2400" b="1" baseline="30000" dirty="0">
                <a:solidFill>
                  <a:srgbClr val="000090"/>
                </a:solidFill>
                <a:latin typeface="+mn-lt"/>
              </a:rPr>
              <a:t>2</a:t>
            </a:r>
            <a:endParaRPr lang="it-IT" sz="2400" b="1" dirty="0">
              <a:solidFill>
                <a:srgbClr val="000090"/>
              </a:solidFill>
              <a:latin typeface="+mn-lt"/>
            </a:endParaRPr>
          </a:p>
          <a:p>
            <a:endParaRPr lang="en-US" sz="2400" b="1" dirty="0" smtClean="0">
              <a:solidFill>
                <a:srgbClr val="000090"/>
              </a:solidFill>
              <a:latin typeface="+mn-lt"/>
              <a:cs typeface="Symbol" charset="2"/>
            </a:endParaRPr>
          </a:p>
          <a:p>
            <a:r>
              <a:rPr lang="en-US" sz="2400" dirty="0" smtClean="0">
                <a:latin typeface="+mn-lt"/>
                <a:cs typeface="Symbol" charset="2"/>
              </a:rPr>
              <a:t>Looking for the minimum </a:t>
            </a:r>
            <a:r>
              <a:rPr lang="en-US" sz="2400" dirty="0" smtClean="0">
                <a:latin typeface="Symbol" charset="2"/>
                <a:cs typeface="Symbol" charset="2"/>
              </a:rPr>
              <a:t>c</a:t>
            </a:r>
            <a:r>
              <a:rPr lang="en-US" sz="2400" baseline="30000" dirty="0" smtClean="0">
                <a:latin typeface="Symbol" charset="2"/>
                <a:cs typeface="Symbol" charset="2"/>
              </a:rPr>
              <a:t>2 </a:t>
            </a:r>
            <a:r>
              <a:rPr lang="en-US" sz="2400" dirty="0" smtClean="0">
                <a:latin typeface="+mn-lt"/>
                <a:cs typeface="Symbol" charset="2"/>
              </a:rPr>
              <a:t>value in the search range:</a:t>
            </a:r>
          </a:p>
          <a:p>
            <a:endParaRPr lang="it-IT" sz="2400" b="1" dirty="0">
              <a:solidFill>
                <a:srgbClr val="000090"/>
              </a:solidFill>
              <a:latin typeface="+mn-lt"/>
            </a:endParaRPr>
          </a:p>
          <a:p>
            <a:endParaRPr lang="it-IT" sz="2400" b="1" dirty="0">
              <a:solidFill>
                <a:srgbClr val="000090"/>
              </a:solidFill>
              <a:latin typeface="+mn-lt"/>
            </a:endParaRPr>
          </a:p>
        </p:txBody>
      </p:sp>
      <p:pic>
        <p:nvPicPr>
          <p:cNvPr id="6" name="Immagine 5" descr="Schermata 2016-06-17 alle 00.12.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349" y="2186484"/>
            <a:ext cx="2603500" cy="1435100"/>
          </a:xfrm>
          <a:prstGeom prst="rect">
            <a:avLst/>
          </a:prstGeom>
        </p:spPr>
      </p:pic>
      <p:sp>
        <p:nvSpPr>
          <p:cNvPr id="4" name="CasellaDiTesto 3"/>
          <p:cNvSpPr txBox="1"/>
          <p:nvPr/>
        </p:nvSpPr>
        <p:spPr>
          <a:xfrm>
            <a:off x="19196" y="3266604"/>
            <a:ext cx="10764485" cy="1631216"/>
          </a:xfrm>
          <a:prstGeom prst="rect">
            <a:avLst/>
          </a:prstGeom>
          <a:noFill/>
          <a:ln>
            <a:noFill/>
          </a:ln>
        </p:spPr>
        <p:txBody>
          <a:bodyPr wrap="none" rtlCol="0">
            <a:spAutoFit/>
          </a:bodyPr>
          <a:lstStyle/>
          <a:p>
            <a:r>
              <a:rPr lang="en-US" sz="2000" b="1" dirty="0" smtClean="0">
                <a:solidFill>
                  <a:srgbClr val="000090"/>
                </a:solidFill>
                <a:latin typeface="+mn-lt"/>
              </a:rPr>
              <a:t>Iterative procedure:</a:t>
            </a:r>
          </a:p>
          <a:p>
            <a:pPr marL="77788" indent="19050">
              <a:buClr>
                <a:srgbClr val="FF6600"/>
              </a:buClr>
              <a:buSzPct val="100000"/>
              <a:buFont typeface="Arial"/>
              <a:buChar char="•"/>
            </a:pPr>
            <a:r>
              <a:rPr lang="en-US" sz="2000" dirty="0" smtClean="0">
                <a:latin typeface="+mn-lt"/>
              </a:rPr>
              <a:t> The algorithm calculates the </a:t>
            </a:r>
            <a:r>
              <a:rPr lang="en-US" sz="2000" dirty="0" smtClean="0">
                <a:latin typeface="Symbol" charset="2"/>
                <a:cs typeface="Symbol" charset="2"/>
              </a:rPr>
              <a:t>c</a:t>
            </a:r>
            <a:r>
              <a:rPr lang="en-US" sz="2000" baseline="30000" dirty="0" smtClean="0">
                <a:latin typeface="+mn-lt"/>
              </a:rPr>
              <a:t>2</a:t>
            </a:r>
            <a:r>
              <a:rPr lang="en-US" sz="2000" dirty="0" smtClean="0">
                <a:latin typeface="+mn-lt"/>
              </a:rPr>
              <a:t> value over a 7-dim parameters coarse grid, covering the full range</a:t>
            </a:r>
          </a:p>
          <a:p>
            <a:pPr marL="77788" indent="19050">
              <a:buClr>
                <a:srgbClr val="FF6600"/>
              </a:buClr>
              <a:buSzPct val="100000"/>
              <a:buFont typeface="Arial"/>
              <a:buChar char="•"/>
            </a:pPr>
            <a:r>
              <a:rPr lang="en-US" sz="2000" dirty="0">
                <a:latin typeface="+mn-lt"/>
              </a:rPr>
              <a:t> </a:t>
            </a:r>
            <a:r>
              <a:rPr lang="en-US" sz="2000" dirty="0" smtClean="0">
                <a:latin typeface="+mn-lt"/>
              </a:rPr>
              <a:t>The combination of parameters corresponding to the minimum </a:t>
            </a:r>
            <a:r>
              <a:rPr lang="en-US" sz="2000" dirty="0">
                <a:latin typeface="Symbol" charset="2"/>
                <a:cs typeface="Symbol" charset="2"/>
              </a:rPr>
              <a:t>c</a:t>
            </a:r>
            <a:r>
              <a:rPr lang="en-US" sz="2000" baseline="30000" dirty="0">
                <a:latin typeface="+mn-lt"/>
              </a:rPr>
              <a:t>2</a:t>
            </a:r>
            <a:r>
              <a:rPr lang="en-US" sz="2000" dirty="0">
                <a:latin typeface="+mn-lt"/>
              </a:rPr>
              <a:t> </a:t>
            </a:r>
            <a:r>
              <a:rPr lang="en-US" sz="2000" dirty="0" smtClean="0">
                <a:latin typeface="+mn-lt"/>
              </a:rPr>
              <a:t>value is found</a:t>
            </a:r>
          </a:p>
          <a:p>
            <a:pPr marL="77788" indent="19050">
              <a:buClr>
                <a:srgbClr val="FF6600"/>
              </a:buClr>
              <a:buSzPct val="100000"/>
              <a:buFont typeface="Arial"/>
              <a:buChar char="•"/>
            </a:pPr>
            <a:r>
              <a:rPr lang="en-US" sz="2000" dirty="0" smtClean="0">
                <a:latin typeface="+mn-lt"/>
                <a:cs typeface="Symbol" charset="2"/>
              </a:rPr>
              <a:t> </a:t>
            </a:r>
            <a:r>
              <a:rPr lang="en-US" sz="2000" dirty="0" smtClean="0">
                <a:latin typeface="Symbol" charset="2"/>
                <a:cs typeface="Symbol" charset="2"/>
              </a:rPr>
              <a:t>c</a:t>
            </a:r>
            <a:r>
              <a:rPr lang="en-US" sz="2000" baseline="30000" dirty="0" smtClean="0">
                <a:latin typeface="+mn-lt"/>
              </a:rPr>
              <a:t>2</a:t>
            </a:r>
            <a:r>
              <a:rPr lang="en-US" sz="2000" dirty="0" smtClean="0">
                <a:latin typeface="+mn-lt"/>
              </a:rPr>
              <a:t> </a:t>
            </a:r>
            <a:r>
              <a:rPr lang="en-US" sz="2000" dirty="0">
                <a:latin typeface="+mn-lt"/>
              </a:rPr>
              <a:t>value </a:t>
            </a:r>
            <a:r>
              <a:rPr lang="en-US" sz="2000" dirty="0" smtClean="0">
                <a:latin typeface="+mn-lt"/>
              </a:rPr>
              <a:t>is calculated over  </a:t>
            </a:r>
            <a:r>
              <a:rPr lang="en-US" sz="2000" dirty="0">
                <a:latin typeface="+mn-lt"/>
              </a:rPr>
              <a:t>a </a:t>
            </a:r>
            <a:r>
              <a:rPr lang="en-US" sz="2000" dirty="0" smtClean="0">
                <a:latin typeface="+mn-lt"/>
              </a:rPr>
              <a:t>finer 7</a:t>
            </a:r>
            <a:r>
              <a:rPr lang="en-US" sz="2000" dirty="0">
                <a:latin typeface="+mn-lt"/>
              </a:rPr>
              <a:t>-dim parameters </a:t>
            </a:r>
            <a:r>
              <a:rPr lang="en-US" sz="2000" dirty="0" smtClean="0">
                <a:latin typeface="+mn-lt"/>
              </a:rPr>
              <a:t>grid</a:t>
            </a:r>
            <a:r>
              <a:rPr lang="en-US" sz="2000" dirty="0">
                <a:latin typeface="+mn-lt"/>
              </a:rPr>
              <a:t>, </a:t>
            </a:r>
            <a:r>
              <a:rPr lang="en-US" sz="2000" dirty="0" smtClean="0">
                <a:latin typeface="+mn-lt"/>
              </a:rPr>
              <a:t>around the minimum</a:t>
            </a:r>
          </a:p>
          <a:p>
            <a:pPr marL="77788" indent="19050">
              <a:buClr>
                <a:srgbClr val="FF6600"/>
              </a:buClr>
              <a:buSzPct val="100000"/>
              <a:buFont typeface="Arial"/>
              <a:buChar char="•"/>
            </a:pPr>
            <a:r>
              <a:rPr lang="en-US" sz="2000" dirty="0" smtClean="0">
                <a:latin typeface="+mn-lt"/>
              </a:rPr>
              <a:t> The procedure is repeated three times. Final step results:</a:t>
            </a:r>
          </a:p>
        </p:txBody>
      </p:sp>
      <p:pic>
        <p:nvPicPr>
          <p:cNvPr id="5" name="Immagine 4" descr="Schermata 2016-06-17 alle 00.41.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869" y="4850780"/>
            <a:ext cx="5401093" cy="1406243"/>
          </a:xfrm>
          <a:prstGeom prst="rect">
            <a:avLst/>
          </a:prstGeom>
        </p:spPr>
      </p:pic>
      <p:sp>
        <p:nvSpPr>
          <p:cNvPr id="7" name="Rettangolo 6"/>
          <p:cNvSpPr/>
          <p:nvPr/>
        </p:nvSpPr>
        <p:spPr>
          <a:xfrm>
            <a:off x="1230685" y="5066804"/>
            <a:ext cx="1064648" cy="400110"/>
          </a:xfrm>
          <a:prstGeom prst="rect">
            <a:avLst/>
          </a:prstGeom>
        </p:spPr>
        <p:txBody>
          <a:bodyPr wrap="none">
            <a:spAutoFit/>
          </a:bodyPr>
          <a:lstStyle/>
          <a:p>
            <a:r>
              <a:rPr lang="en-US" sz="2000" dirty="0" smtClean="0">
                <a:latin typeface="Symbol" charset="2"/>
                <a:cs typeface="Symbol" charset="2"/>
              </a:rPr>
              <a:t>c</a:t>
            </a:r>
            <a:r>
              <a:rPr lang="en-US" sz="2000" baseline="30000" dirty="0" smtClean="0">
                <a:latin typeface="Symbol" charset="2"/>
                <a:cs typeface="Symbol" charset="2"/>
              </a:rPr>
              <a:t>2</a:t>
            </a:r>
            <a:r>
              <a:rPr lang="en-US" sz="2000" dirty="0" smtClean="0">
                <a:latin typeface="Symbol" charset="2"/>
                <a:cs typeface="Symbol" charset="2"/>
              </a:rPr>
              <a:t>&lt; </a:t>
            </a:r>
            <a:r>
              <a:rPr lang="en-US" sz="2000" dirty="0" smtClean="0">
                <a:latin typeface="+mn-lt"/>
                <a:cs typeface="Symbol" charset="2"/>
              </a:rPr>
              <a:t>0.18</a:t>
            </a:r>
            <a:endParaRPr lang="it-IT" dirty="0">
              <a:latin typeface="+mn-lt"/>
            </a:endParaRPr>
          </a:p>
        </p:txBody>
      </p:sp>
      <p:sp>
        <p:nvSpPr>
          <p:cNvPr id="8" name="CasellaDiTesto 7"/>
          <p:cNvSpPr txBox="1"/>
          <p:nvPr/>
        </p:nvSpPr>
        <p:spPr>
          <a:xfrm>
            <a:off x="366589" y="5642868"/>
            <a:ext cx="2318983" cy="415498"/>
          </a:xfrm>
          <a:prstGeom prst="rect">
            <a:avLst/>
          </a:prstGeom>
          <a:noFill/>
        </p:spPr>
        <p:txBody>
          <a:bodyPr wrap="none" rtlCol="0">
            <a:spAutoFit/>
          </a:bodyPr>
          <a:lstStyle/>
          <a:p>
            <a:r>
              <a:rPr lang="it-IT" b="1" dirty="0" smtClean="0">
                <a:solidFill>
                  <a:srgbClr val="800000"/>
                </a:solidFill>
                <a:latin typeface="+mn-lt"/>
              </a:rPr>
              <a:t>Absolute minimum </a:t>
            </a:r>
            <a:endParaRPr lang="it-IT" b="1" dirty="0">
              <a:solidFill>
                <a:srgbClr val="800000"/>
              </a:solidFill>
              <a:latin typeface="+mn-lt"/>
            </a:endParaRPr>
          </a:p>
        </p:txBody>
      </p:sp>
      <p:sp>
        <p:nvSpPr>
          <p:cNvPr id="9" name="Rettangolo 8"/>
          <p:cNvSpPr/>
          <p:nvPr/>
        </p:nvSpPr>
        <p:spPr>
          <a:xfrm>
            <a:off x="-1" y="6002908"/>
            <a:ext cx="10591725" cy="723275"/>
          </a:xfrm>
          <a:prstGeom prst="rect">
            <a:avLst/>
          </a:prstGeom>
        </p:spPr>
        <p:txBody>
          <a:bodyPr wrap="square">
            <a:spAutoFit/>
          </a:bodyPr>
          <a:lstStyle/>
          <a:p>
            <a:r>
              <a:rPr lang="en-US" b="1" dirty="0" smtClean="0">
                <a:solidFill>
                  <a:srgbClr val="000090"/>
                </a:solidFill>
                <a:latin typeface="+mn-lt"/>
              </a:rPr>
              <a:t>To be compared with:</a:t>
            </a:r>
          </a:p>
          <a:p>
            <a:r>
              <a:rPr lang="en-US" sz="2000" dirty="0" smtClean="0">
                <a:latin typeface="Symbol" charset="2"/>
                <a:cs typeface="Symbol" charset="2"/>
              </a:rPr>
              <a:t>G</a:t>
            </a:r>
            <a:r>
              <a:rPr lang="en-US" sz="2000" baseline="30000" dirty="0" smtClean="0">
                <a:latin typeface="+mn-lt"/>
              </a:rPr>
              <a:t>1/2</a:t>
            </a:r>
            <a:r>
              <a:rPr lang="en-US" sz="2000" dirty="0" smtClean="0">
                <a:latin typeface="+mn-lt"/>
              </a:rPr>
              <a:t>=0.3 </a:t>
            </a:r>
            <a:r>
              <a:rPr lang="en-US" sz="2000" dirty="0" err="1" smtClean="0">
                <a:latin typeface="+mn-lt"/>
              </a:rPr>
              <a:t>GeV</a:t>
            </a:r>
            <a:r>
              <a:rPr lang="en-US" sz="2000" dirty="0" smtClean="0">
                <a:latin typeface="+mn-lt"/>
              </a:rPr>
              <a:t>  </a:t>
            </a:r>
            <a:r>
              <a:rPr lang="en-US" sz="2000" dirty="0" smtClean="0">
                <a:latin typeface="Symbol" charset="2"/>
                <a:cs typeface="Symbol" charset="2"/>
              </a:rPr>
              <a:t>G</a:t>
            </a:r>
            <a:r>
              <a:rPr lang="en-US" sz="2000" baseline="30000" dirty="0" smtClean="0">
                <a:latin typeface="+mn-lt"/>
              </a:rPr>
              <a:t>3/2</a:t>
            </a:r>
            <a:r>
              <a:rPr lang="en-US" sz="2000" dirty="0" smtClean="0">
                <a:latin typeface="+mn-lt"/>
              </a:rPr>
              <a:t>=0.35 </a:t>
            </a:r>
            <a:r>
              <a:rPr lang="en-US" sz="2000" dirty="0" err="1" smtClean="0">
                <a:latin typeface="+mn-lt"/>
              </a:rPr>
              <a:t>GeV</a:t>
            </a:r>
            <a:r>
              <a:rPr lang="en-US" sz="2000" dirty="0" smtClean="0">
                <a:latin typeface="+mn-lt"/>
              </a:rPr>
              <a:t> M</a:t>
            </a:r>
            <a:r>
              <a:rPr lang="en-US" sz="2000" baseline="30000" dirty="0">
                <a:latin typeface="+mn-lt"/>
              </a:rPr>
              <a:t>1/2</a:t>
            </a:r>
            <a:r>
              <a:rPr lang="en-US" sz="2000" dirty="0" smtClean="0">
                <a:latin typeface="+mn-lt"/>
              </a:rPr>
              <a:t>=2.30 </a:t>
            </a:r>
            <a:r>
              <a:rPr lang="en-US" sz="2000" dirty="0" err="1" smtClean="0">
                <a:latin typeface="+mn-lt"/>
              </a:rPr>
              <a:t>GeV</a:t>
            </a:r>
            <a:r>
              <a:rPr lang="en-US" sz="2000" dirty="0" smtClean="0">
                <a:latin typeface="+mn-lt"/>
              </a:rPr>
              <a:t> M</a:t>
            </a:r>
            <a:r>
              <a:rPr lang="en-US" sz="2000" baseline="30000" dirty="0" smtClean="0">
                <a:latin typeface="+mn-lt"/>
              </a:rPr>
              <a:t>3/2</a:t>
            </a:r>
            <a:r>
              <a:rPr lang="en-US" sz="2000" dirty="0" smtClean="0">
                <a:latin typeface="+mn-lt"/>
              </a:rPr>
              <a:t>=2.45 </a:t>
            </a:r>
            <a:r>
              <a:rPr lang="en-US" sz="2000" dirty="0" err="1" smtClean="0">
                <a:latin typeface="+mn-lt"/>
              </a:rPr>
              <a:t>GeV</a:t>
            </a:r>
            <a:r>
              <a:rPr lang="en-US" sz="2000" dirty="0" smtClean="0">
                <a:latin typeface="+mn-lt"/>
              </a:rPr>
              <a:t> A</a:t>
            </a:r>
            <a:r>
              <a:rPr lang="en-US" sz="2000" baseline="30000" dirty="0" smtClean="0">
                <a:latin typeface="+mn-lt"/>
              </a:rPr>
              <a:t>1/2 </a:t>
            </a:r>
            <a:r>
              <a:rPr lang="en-US" sz="2000" baseline="-25000" dirty="0" smtClean="0">
                <a:latin typeface="+mn-lt"/>
              </a:rPr>
              <a:t>1/2</a:t>
            </a:r>
            <a:r>
              <a:rPr lang="en-US" sz="2000" dirty="0" smtClean="0">
                <a:latin typeface="+mn-lt"/>
              </a:rPr>
              <a:t>=0.020 A </a:t>
            </a:r>
            <a:r>
              <a:rPr lang="en-US" sz="2000" baseline="30000" dirty="0" smtClean="0">
                <a:latin typeface="+mn-lt"/>
              </a:rPr>
              <a:t>3/2</a:t>
            </a:r>
            <a:r>
              <a:rPr lang="en-US" sz="2000" baseline="-25000" dirty="0" smtClean="0">
                <a:latin typeface="+mn-lt"/>
              </a:rPr>
              <a:t>1/2</a:t>
            </a:r>
            <a:r>
              <a:rPr lang="en-US" sz="2000" dirty="0" smtClean="0">
                <a:latin typeface="+mn-lt"/>
              </a:rPr>
              <a:t>=-0.015 A</a:t>
            </a:r>
            <a:r>
              <a:rPr lang="en-US" sz="2000" baseline="30000" dirty="0" smtClean="0">
                <a:latin typeface="+mn-lt"/>
              </a:rPr>
              <a:t>3/2 </a:t>
            </a:r>
            <a:r>
              <a:rPr lang="en-US" sz="2000" baseline="-25000" dirty="0" smtClean="0">
                <a:latin typeface="+mn-lt"/>
              </a:rPr>
              <a:t>1/2</a:t>
            </a:r>
            <a:r>
              <a:rPr lang="en-US" sz="2000" dirty="0" smtClean="0">
                <a:latin typeface="+mn-lt"/>
              </a:rPr>
              <a:t>=0.04</a:t>
            </a:r>
            <a:endParaRPr lang="en-US" sz="2000" dirty="0">
              <a:latin typeface="+mn-lt"/>
            </a:endParaRPr>
          </a:p>
        </p:txBody>
      </p:sp>
      <p:sp>
        <p:nvSpPr>
          <p:cNvPr id="10" name="Rettangolo 9"/>
          <p:cNvSpPr/>
          <p:nvPr/>
        </p:nvSpPr>
        <p:spPr bwMode="auto">
          <a:xfrm>
            <a:off x="0" y="6434956"/>
            <a:ext cx="10382250" cy="28803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Tree>
    <p:extLst>
      <p:ext uri="{BB962C8B-B14F-4D97-AF65-F5344CB8AC3E}">
        <p14:creationId xmlns:p14="http://schemas.microsoft.com/office/powerpoint/2010/main" val="327976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8468"/>
            <a:ext cx="9344025" cy="904981"/>
          </a:xfrm>
        </p:spPr>
        <p:txBody>
          <a:bodyPr>
            <a:normAutofit/>
          </a:bodyPr>
          <a:lstStyle/>
          <a:p>
            <a:r>
              <a:rPr lang="en-US" sz="4000" b="1">
                <a:solidFill>
                  <a:srgbClr val="000090"/>
                </a:solidFill>
              </a:rPr>
              <a:t>Conclusions</a:t>
            </a:r>
          </a:p>
        </p:txBody>
      </p:sp>
      <p:sp>
        <p:nvSpPr>
          <p:cNvPr id="3" name="Content Placeholder 2"/>
          <p:cNvSpPr>
            <a:spLocks noGrp="1"/>
          </p:cNvSpPr>
          <p:nvPr>
            <p:ph idx="1"/>
          </p:nvPr>
        </p:nvSpPr>
        <p:spPr>
          <a:xfrm>
            <a:off x="222573" y="674316"/>
            <a:ext cx="9865096" cy="4752528"/>
          </a:xfrm>
          <a:ln>
            <a:solidFill>
              <a:srgbClr val="800000"/>
            </a:solidFill>
          </a:ln>
        </p:spPr>
        <p:txBody>
          <a:bodyPr>
            <a:normAutofit fontScale="92500" lnSpcReduction="10000"/>
          </a:bodyPr>
          <a:lstStyle/>
          <a:p>
            <a:pPr algn="just">
              <a:buClr>
                <a:srgbClr val="800040"/>
              </a:buClr>
              <a:buFont typeface="Arial"/>
              <a:buChar char="•"/>
            </a:pPr>
            <a:r>
              <a:rPr lang="en-US" sz="2600" dirty="0">
                <a:solidFill>
                  <a:srgbClr val="000090"/>
                </a:solidFill>
              </a:rPr>
              <a:t>E</a:t>
            </a:r>
            <a:r>
              <a:rPr lang="en-US" sz="2600" dirty="0" smtClean="0">
                <a:solidFill>
                  <a:srgbClr val="000090"/>
                </a:solidFill>
              </a:rPr>
              <a:t>xtensive program to study the excitation of nucleon resonances in meson </a:t>
            </a:r>
            <a:r>
              <a:rPr lang="en-US" sz="2600" dirty="0" err="1" smtClean="0">
                <a:solidFill>
                  <a:srgbClr val="000090"/>
                </a:solidFill>
              </a:rPr>
              <a:t>electroproduction</a:t>
            </a:r>
            <a:r>
              <a:rPr lang="en-US" sz="2600" dirty="0" smtClean="0">
                <a:solidFill>
                  <a:srgbClr val="000090"/>
                </a:solidFill>
              </a:rPr>
              <a:t> using E= 6.6 </a:t>
            </a:r>
            <a:r>
              <a:rPr lang="en-US" sz="2600" dirty="0" err="1" smtClean="0">
                <a:solidFill>
                  <a:srgbClr val="000090"/>
                </a:solidFill>
              </a:rPr>
              <a:t>GeV</a:t>
            </a:r>
            <a:r>
              <a:rPr lang="en-US" sz="2600" dirty="0" smtClean="0">
                <a:solidFill>
                  <a:srgbClr val="000090"/>
                </a:solidFill>
              </a:rPr>
              <a:t> and E=8.8 </a:t>
            </a:r>
            <a:r>
              <a:rPr lang="en-US" sz="2600" dirty="0" err="1" smtClean="0">
                <a:solidFill>
                  <a:srgbClr val="000090"/>
                </a:solidFill>
              </a:rPr>
              <a:t>GeV</a:t>
            </a:r>
            <a:r>
              <a:rPr lang="en-US" sz="2600" dirty="0">
                <a:solidFill>
                  <a:srgbClr val="000090"/>
                </a:solidFill>
              </a:rPr>
              <a:t> </a:t>
            </a:r>
            <a:r>
              <a:rPr lang="en-US" sz="2600" dirty="0" smtClean="0">
                <a:solidFill>
                  <a:srgbClr val="000090"/>
                </a:solidFill>
              </a:rPr>
              <a:t>in the kinematical </a:t>
            </a:r>
            <a:r>
              <a:rPr lang="en-US" sz="2600" dirty="0">
                <a:solidFill>
                  <a:srgbClr val="000090"/>
                </a:solidFill>
              </a:rPr>
              <a:t>r</a:t>
            </a:r>
            <a:r>
              <a:rPr lang="en-US" sz="2600" dirty="0" smtClean="0">
                <a:solidFill>
                  <a:srgbClr val="000090"/>
                </a:solidFill>
              </a:rPr>
              <a:t>ange</a:t>
            </a:r>
            <a:r>
              <a:rPr lang="en-US" sz="2600" dirty="0" smtClean="0">
                <a:solidFill>
                  <a:srgbClr val="000090"/>
                </a:solidFill>
                <a:cs typeface="Arial"/>
                <a:sym typeface="Symbol" charset="0"/>
              </a:rPr>
              <a:t>  </a:t>
            </a:r>
            <a:r>
              <a:rPr lang="en-US" sz="2300" b="1" dirty="0" smtClean="0">
                <a:solidFill>
                  <a:srgbClr val="000000"/>
                </a:solidFill>
                <a:cs typeface="Arial"/>
                <a:sym typeface="Symbol" charset="0"/>
              </a:rPr>
              <a:t>Q</a:t>
            </a:r>
            <a:r>
              <a:rPr lang="en-US" sz="2300" b="1" baseline="30000" dirty="0" smtClean="0">
                <a:solidFill>
                  <a:srgbClr val="000000"/>
                </a:solidFill>
                <a:cs typeface="Arial"/>
                <a:sym typeface="Symbol" charset="0"/>
              </a:rPr>
              <a:t>2</a:t>
            </a:r>
            <a:r>
              <a:rPr lang="en-US" sz="2300" b="1" dirty="0" smtClean="0">
                <a:solidFill>
                  <a:srgbClr val="000000"/>
                </a:solidFill>
                <a:cs typeface="Arial"/>
                <a:sym typeface="Symbol" charset="0"/>
              </a:rPr>
              <a:t> &gt; 0.05 GeV</a:t>
            </a:r>
            <a:r>
              <a:rPr lang="en-US" sz="2300" b="1" baseline="30000" dirty="0" smtClean="0">
                <a:solidFill>
                  <a:srgbClr val="000000"/>
                </a:solidFill>
                <a:cs typeface="Arial"/>
                <a:sym typeface="Symbol" charset="0"/>
              </a:rPr>
              <a:t>2</a:t>
            </a:r>
            <a:r>
              <a:rPr lang="en-US" sz="2300" b="1" dirty="0" smtClean="0">
                <a:solidFill>
                  <a:srgbClr val="000000"/>
                </a:solidFill>
                <a:cs typeface="Arial"/>
                <a:sym typeface="Symbol" charset="0"/>
              </a:rPr>
              <a:t>, W&lt; 3 </a:t>
            </a:r>
            <a:r>
              <a:rPr lang="en-US" sz="2300" b="1" dirty="0" err="1" smtClean="0">
                <a:solidFill>
                  <a:srgbClr val="000000"/>
                </a:solidFill>
                <a:cs typeface="Arial"/>
                <a:sym typeface="Symbol" charset="0"/>
              </a:rPr>
              <a:t>GeV</a:t>
            </a:r>
            <a:r>
              <a:rPr lang="en-US" sz="2300" dirty="0" smtClean="0">
                <a:solidFill>
                  <a:srgbClr val="000090"/>
                </a:solidFill>
                <a:cs typeface="Arial"/>
                <a:sym typeface="Symbol" charset="0"/>
              </a:rPr>
              <a:t>   with a focus on </a:t>
            </a:r>
            <a:r>
              <a:rPr lang="en-US" sz="2300" b="1" dirty="0" err="1" smtClean="0">
                <a:solidFill>
                  <a:srgbClr val="800000"/>
                </a:solidFill>
                <a:cs typeface="Arial"/>
                <a:sym typeface="Symbol" charset="0"/>
              </a:rPr>
              <a:t>gluonic</a:t>
            </a:r>
            <a:r>
              <a:rPr lang="en-US" sz="2300" b="1" dirty="0" smtClean="0">
                <a:solidFill>
                  <a:srgbClr val="800000"/>
                </a:solidFill>
                <a:cs typeface="Arial"/>
                <a:sym typeface="Symbol" charset="0"/>
              </a:rPr>
              <a:t> light hybrid baryon</a:t>
            </a:r>
            <a:endParaRPr lang="en-US" sz="2300" b="1" dirty="0">
              <a:solidFill>
                <a:srgbClr val="800000"/>
              </a:solidFill>
              <a:cs typeface="Arial"/>
              <a:sym typeface="Symbol" charset="0"/>
            </a:endParaRPr>
          </a:p>
          <a:p>
            <a:pPr algn="just">
              <a:buClr>
                <a:srgbClr val="800040"/>
              </a:buClr>
              <a:buFont typeface="Times" charset="0"/>
              <a:buChar char="•"/>
            </a:pPr>
            <a:r>
              <a:rPr lang="en-US" sz="2600" dirty="0" smtClean="0">
                <a:solidFill>
                  <a:srgbClr val="800000"/>
                </a:solidFill>
              </a:rPr>
              <a:t>Main investigated channels: </a:t>
            </a:r>
            <a:r>
              <a:rPr lang="en-US" sz="2600" dirty="0" err="1" smtClean="0">
                <a:solidFill>
                  <a:srgbClr val="800000"/>
                </a:solidFill>
              </a:rPr>
              <a:t>p</a:t>
            </a:r>
            <a:r>
              <a:rPr lang="en-US" sz="2600" dirty="0" err="1" smtClean="0">
                <a:solidFill>
                  <a:srgbClr val="800000"/>
                </a:solidFill>
                <a:latin typeface="Symbol" charset="2"/>
                <a:cs typeface="Symbol" charset="2"/>
              </a:rPr>
              <a:t>p</a:t>
            </a:r>
            <a:r>
              <a:rPr lang="en-US" sz="2600" baseline="30000" dirty="0" err="1" smtClean="0">
                <a:solidFill>
                  <a:srgbClr val="800000"/>
                </a:solidFill>
                <a:latin typeface="Symbol" charset="2"/>
                <a:cs typeface="Symbol" charset="2"/>
              </a:rPr>
              <a:t>+</a:t>
            </a:r>
            <a:r>
              <a:rPr lang="en-US" sz="2600" dirty="0" err="1" smtClean="0">
                <a:solidFill>
                  <a:srgbClr val="800000"/>
                </a:solidFill>
                <a:latin typeface="Symbol" charset="2"/>
                <a:cs typeface="Symbol" charset="2"/>
              </a:rPr>
              <a:t>p</a:t>
            </a:r>
            <a:r>
              <a:rPr lang="en-US" sz="2600" baseline="30000" dirty="0" smtClean="0">
                <a:solidFill>
                  <a:srgbClr val="800000"/>
                </a:solidFill>
                <a:latin typeface="Symbol" charset="2"/>
                <a:cs typeface="Symbol" charset="2"/>
              </a:rPr>
              <a:t>-</a:t>
            </a:r>
            <a:r>
              <a:rPr lang="en-US" sz="2600" dirty="0" smtClean="0">
                <a:solidFill>
                  <a:srgbClr val="800000"/>
                </a:solidFill>
                <a:latin typeface="Symbol" charset="2"/>
                <a:cs typeface="Symbol" charset="2"/>
              </a:rPr>
              <a:t> , </a:t>
            </a:r>
            <a:r>
              <a:rPr lang="en-US" sz="2600" dirty="0" smtClean="0">
                <a:solidFill>
                  <a:srgbClr val="800000"/>
                </a:solidFill>
                <a:cs typeface="Symbol" charset="2"/>
              </a:rPr>
              <a:t>K</a:t>
            </a:r>
            <a:r>
              <a:rPr lang="en-US" sz="2600" baseline="30000" dirty="0" smtClean="0">
                <a:solidFill>
                  <a:srgbClr val="800000"/>
                </a:solidFill>
                <a:cs typeface="Symbol" charset="2"/>
              </a:rPr>
              <a:t>+</a:t>
            </a:r>
            <a:r>
              <a:rPr lang="en-US" sz="2600" dirty="0" smtClean="0">
                <a:solidFill>
                  <a:srgbClr val="800000"/>
                </a:solidFill>
                <a:latin typeface="Symbol" charset="2"/>
                <a:cs typeface="Symbol" charset="2"/>
              </a:rPr>
              <a:t>L </a:t>
            </a:r>
            <a:r>
              <a:rPr lang="en-US" sz="2600" dirty="0" smtClean="0">
                <a:solidFill>
                  <a:srgbClr val="800000"/>
                </a:solidFill>
                <a:cs typeface="Symbol" charset="2"/>
              </a:rPr>
              <a:t>and</a:t>
            </a:r>
            <a:r>
              <a:rPr lang="en-US" sz="2600" dirty="0" smtClean="0">
                <a:solidFill>
                  <a:srgbClr val="800000"/>
                </a:solidFill>
                <a:latin typeface="Symbol" charset="2"/>
                <a:cs typeface="Symbol" charset="2"/>
              </a:rPr>
              <a:t> </a:t>
            </a:r>
            <a:r>
              <a:rPr lang="en-US" sz="2600" dirty="0" smtClean="0">
                <a:solidFill>
                  <a:srgbClr val="800000"/>
                </a:solidFill>
                <a:cs typeface="Symbol" charset="2"/>
              </a:rPr>
              <a:t>K</a:t>
            </a:r>
            <a:r>
              <a:rPr lang="en-US" sz="2600" dirty="0" smtClean="0">
                <a:solidFill>
                  <a:srgbClr val="800000"/>
                </a:solidFill>
                <a:latin typeface="Symbol" charset="2"/>
                <a:cs typeface="Symbol" charset="2"/>
              </a:rPr>
              <a:t>S </a:t>
            </a:r>
            <a:r>
              <a:rPr lang="en-US" sz="2600" dirty="0" err="1" smtClean="0">
                <a:solidFill>
                  <a:srgbClr val="800000"/>
                </a:solidFill>
                <a:cs typeface="Symbol" charset="2"/>
              </a:rPr>
              <a:t>electroproduction</a:t>
            </a:r>
            <a:r>
              <a:rPr lang="en-US" sz="2600" dirty="0" smtClean="0">
                <a:solidFill>
                  <a:srgbClr val="800000"/>
                </a:solidFill>
                <a:cs typeface="Symbol" charset="2"/>
              </a:rPr>
              <a:t>: </a:t>
            </a:r>
            <a:r>
              <a:rPr lang="en-US" sz="2600" dirty="0" smtClean="0">
                <a:cs typeface="Symbol" charset="2"/>
              </a:rPr>
              <a:t>acceptance, resolution and events </a:t>
            </a:r>
            <a:r>
              <a:rPr lang="en-US" sz="2600" dirty="0" smtClean="0">
                <a:cs typeface="Symbol" charset="2"/>
              </a:rPr>
              <a:t>r</a:t>
            </a:r>
            <a:r>
              <a:rPr lang="en-US" sz="2600" dirty="0" smtClean="0">
                <a:cs typeface="Symbol" charset="2"/>
              </a:rPr>
              <a:t>ates for 100 days runs have been determined.</a:t>
            </a:r>
            <a:endParaRPr lang="en-US" sz="2600" dirty="0" smtClean="0">
              <a:solidFill>
                <a:srgbClr val="800000"/>
              </a:solidFill>
            </a:endParaRPr>
          </a:p>
          <a:p>
            <a:pPr algn="just">
              <a:buClr>
                <a:srgbClr val="800040"/>
              </a:buClr>
              <a:buFont typeface="Times" charset="0"/>
              <a:buChar char="•"/>
            </a:pPr>
            <a:r>
              <a:rPr lang="en-US" sz="2600" dirty="0" smtClean="0">
                <a:solidFill>
                  <a:srgbClr val="000090"/>
                </a:solidFill>
              </a:rPr>
              <a:t>State-of-the-art partial wave analysis will be necessary to establish the existence of new resonances in the </a:t>
            </a:r>
            <a:r>
              <a:rPr lang="en-US" sz="2600" dirty="0" smtClean="0"/>
              <a:t>2.0 &lt; </a:t>
            </a:r>
            <a:r>
              <a:rPr lang="en-US" sz="2600" dirty="0" smtClean="0">
                <a:cs typeface="Arial"/>
                <a:sym typeface="Symbol" charset="0"/>
              </a:rPr>
              <a:t>M &lt; 2.5 </a:t>
            </a:r>
            <a:r>
              <a:rPr lang="en-US" sz="2600" dirty="0" err="1">
                <a:cs typeface="Arial"/>
                <a:sym typeface="Symbol" charset="0"/>
              </a:rPr>
              <a:t>GeV</a:t>
            </a:r>
            <a:r>
              <a:rPr lang="en-US" sz="2600" dirty="0">
                <a:cs typeface="Arial"/>
                <a:sym typeface="Symbol" charset="0"/>
              </a:rPr>
              <a:t> </a:t>
            </a:r>
            <a:r>
              <a:rPr lang="en-US" sz="2600" dirty="0" smtClean="0">
                <a:solidFill>
                  <a:srgbClr val="000090"/>
                </a:solidFill>
                <a:cs typeface="Arial"/>
                <a:sym typeface="Symbol" charset="0"/>
              </a:rPr>
              <a:t>mass region.</a:t>
            </a:r>
            <a:endParaRPr lang="en-US" sz="2600" dirty="0" smtClean="0">
              <a:solidFill>
                <a:srgbClr val="000090"/>
              </a:solidFill>
            </a:endParaRPr>
          </a:p>
          <a:p>
            <a:pPr algn="just">
              <a:buClr>
                <a:srgbClr val="800040"/>
              </a:buClr>
              <a:buFont typeface="Times" charset="0"/>
              <a:buChar char="•"/>
            </a:pPr>
            <a:r>
              <a:rPr lang="en-US" sz="2600" dirty="0" smtClean="0">
                <a:solidFill>
                  <a:srgbClr val="800000"/>
                </a:solidFill>
              </a:rPr>
              <a:t>The expected statistics will be sufficient to extract new resonance </a:t>
            </a:r>
            <a:r>
              <a:rPr lang="en-US" sz="2600" dirty="0" err="1" smtClean="0">
                <a:solidFill>
                  <a:srgbClr val="800000"/>
                </a:solidFill>
              </a:rPr>
              <a:t>electrocouplings</a:t>
            </a:r>
            <a:r>
              <a:rPr lang="en-US" sz="2600" dirty="0" smtClean="0">
                <a:solidFill>
                  <a:srgbClr val="800000"/>
                </a:solidFill>
              </a:rPr>
              <a:t> at the level of 0.01 GeV</a:t>
            </a:r>
            <a:r>
              <a:rPr lang="en-US" sz="2600" baseline="30000" dirty="0" smtClean="0">
                <a:solidFill>
                  <a:srgbClr val="800000"/>
                </a:solidFill>
              </a:rPr>
              <a:t>-1/2</a:t>
            </a:r>
            <a:endParaRPr lang="en-US" sz="2600" dirty="0" smtClean="0">
              <a:solidFill>
                <a:srgbClr val="800000"/>
              </a:solidFill>
            </a:endParaRPr>
          </a:p>
          <a:p>
            <a:pPr algn="just">
              <a:buClr>
                <a:srgbClr val="800040"/>
              </a:buClr>
              <a:buFont typeface="Times" charset="0"/>
              <a:buChar char="•"/>
            </a:pPr>
            <a:r>
              <a:rPr lang="en-US" sz="2600" dirty="0" smtClean="0">
                <a:solidFill>
                  <a:srgbClr val="000090"/>
                </a:solidFill>
              </a:rPr>
              <a:t>Introduction of hybrid resonance contributions at the amplitude level demonstrates that expected data quality allows for the identification and parameter extraction of new resonances</a:t>
            </a:r>
            <a:endParaRPr lang="en-US" dirty="0" smtClean="0">
              <a:solidFill>
                <a:srgbClr val="000090"/>
              </a:solidFill>
            </a:endParaRPr>
          </a:p>
        </p:txBody>
      </p:sp>
      <p:sp>
        <p:nvSpPr>
          <p:cNvPr id="5" name="Footer Placeholder 4"/>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sp>
        <p:nvSpPr>
          <p:cNvPr id="8" name="Text Box 1029"/>
          <p:cNvSpPr txBox="1">
            <a:spLocks noChangeArrowheads="1"/>
          </p:cNvSpPr>
          <p:nvPr/>
        </p:nvSpPr>
        <p:spPr bwMode="auto">
          <a:xfrm>
            <a:off x="222573" y="5642868"/>
            <a:ext cx="10022618" cy="1017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square" lIns="93239" tIns="46620" rIns="93239" bIns="46620">
            <a:spAutoFit/>
          </a:bodyPr>
          <a:lstStyle/>
          <a:p>
            <a:pPr algn="just"/>
            <a:r>
              <a:rPr lang="en-US" sz="2000" b="1" dirty="0">
                <a:solidFill>
                  <a:srgbClr val="0000FF"/>
                </a:solidFill>
                <a:latin typeface="Arial"/>
                <a:cs typeface="Arial"/>
              </a:rPr>
              <a:t>I would like to thank </a:t>
            </a:r>
            <a:r>
              <a:rPr lang="en-US" sz="2000" b="1" dirty="0" err="1" smtClean="0">
                <a:solidFill>
                  <a:srgbClr val="0000FF"/>
                </a:solidFill>
                <a:latin typeface="Arial"/>
                <a:cs typeface="Arial"/>
              </a:rPr>
              <a:t>Evgeny</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Golovach</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Gleb</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Fetodov</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Juliia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Skorodumina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Lucilla</a:t>
            </a:r>
            <a:r>
              <a:rPr lang="en-US" sz="2000" b="1" dirty="0" smtClean="0">
                <a:solidFill>
                  <a:srgbClr val="0000FF"/>
                </a:solidFill>
                <a:latin typeface="Arial"/>
                <a:cs typeface="Arial"/>
              </a:rPr>
              <a:t> </a:t>
            </a:r>
            <a:r>
              <a:rPr lang="en-US" sz="2000" b="1" dirty="0" err="1" smtClean="0">
                <a:solidFill>
                  <a:srgbClr val="0000FF"/>
                </a:solidFill>
                <a:latin typeface="Arial"/>
                <a:cs typeface="Arial"/>
              </a:rPr>
              <a:t>Lanza</a:t>
            </a:r>
            <a:r>
              <a:rPr lang="en-US" sz="2000" b="1" dirty="0" smtClean="0">
                <a:solidFill>
                  <a:srgbClr val="0000FF"/>
                </a:solidFill>
                <a:latin typeface="Arial"/>
                <a:cs typeface="Arial"/>
              </a:rPr>
              <a:t>, Victor </a:t>
            </a:r>
            <a:r>
              <a:rPr lang="en-US" sz="2000" b="1" dirty="0" err="1" smtClean="0">
                <a:solidFill>
                  <a:srgbClr val="0000FF"/>
                </a:solidFill>
                <a:latin typeface="Arial"/>
                <a:cs typeface="Arial"/>
              </a:rPr>
              <a:t>Mokeev</a:t>
            </a:r>
            <a:r>
              <a:rPr lang="en-US" sz="2000" b="1" dirty="0" smtClean="0">
                <a:solidFill>
                  <a:srgbClr val="0000FF"/>
                </a:solidFill>
                <a:latin typeface="Arial"/>
                <a:cs typeface="Arial"/>
              </a:rPr>
              <a:t>, Ralph </a:t>
            </a:r>
            <a:r>
              <a:rPr lang="en-US" sz="2000" b="1" dirty="0" err="1" smtClean="0">
                <a:solidFill>
                  <a:srgbClr val="0000FF"/>
                </a:solidFill>
                <a:latin typeface="Arial"/>
                <a:cs typeface="Arial"/>
              </a:rPr>
              <a:t>Gothe</a:t>
            </a:r>
            <a:r>
              <a:rPr lang="en-US" sz="2000" b="1" dirty="0" smtClean="0">
                <a:solidFill>
                  <a:srgbClr val="0000FF"/>
                </a:solidFill>
                <a:latin typeface="Arial"/>
                <a:cs typeface="Arial"/>
              </a:rPr>
              <a:t>, Volker </a:t>
            </a:r>
            <a:r>
              <a:rPr lang="en-US" sz="2000" b="1" dirty="0" err="1" smtClean="0">
                <a:solidFill>
                  <a:srgbClr val="0000FF"/>
                </a:solidFill>
                <a:latin typeface="Arial"/>
                <a:cs typeface="Arial"/>
              </a:rPr>
              <a:t>Burkert</a:t>
            </a:r>
            <a:r>
              <a:rPr lang="en-US" sz="2000" b="1" dirty="0" smtClean="0">
                <a:solidFill>
                  <a:srgbClr val="0000FF"/>
                </a:solidFill>
                <a:latin typeface="Arial"/>
                <a:cs typeface="Arial"/>
              </a:rPr>
              <a:t>, Daniel Carman and all the Hybrid Baryons group </a:t>
            </a:r>
            <a:r>
              <a:rPr lang="en-US" sz="2000" b="1" dirty="0" smtClean="0">
                <a:solidFill>
                  <a:srgbClr val="0000FF"/>
                </a:solidFill>
                <a:latin typeface="Arial"/>
                <a:cs typeface="Arial"/>
              </a:rPr>
              <a:t>for letting </a:t>
            </a:r>
            <a:r>
              <a:rPr lang="en-US" sz="2000" b="1" dirty="0">
                <a:solidFill>
                  <a:srgbClr val="0000FF"/>
                </a:solidFill>
                <a:latin typeface="Arial"/>
                <a:cs typeface="Arial"/>
              </a:rPr>
              <a:t>me </a:t>
            </a:r>
            <a:r>
              <a:rPr lang="en-US" sz="2000" b="1" dirty="0" smtClean="0">
                <a:solidFill>
                  <a:srgbClr val="0000FF"/>
                </a:solidFill>
                <a:latin typeface="Arial"/>
                <a:cs typeface="Arial"/>
              </a:rPr>
              <a:t>present their work results.</a:t>
            </a:r>
            <a:endParaRPr lang="en-US" sz="2000" b="1" dirty="0">
              <a:latin typeface="Arial"/>
              <a:cs typeface="Arial"/>
            </a:endParaRPr>
          </a:p>
        </p:txBody>
      </p:sp>
    </p:spTree>
    <p:extLst>
      <p:ext uri="{BB962C8B-B14F-4D97-AF65-F5344CB8AC3E}">
        <p14:creationId xmlns:p14="http://schemas.microsoft.com/office/powerpoint/2010/main" val="90475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bwMode="auto">
          <a:xfrm>
            <a:off x="1734741" y="5066804"/>
            <a:ext cx="7704856" cy="936104"/>
          </a:xfrm>
          <a:prstGeom prst="rect">
            <a:avLst/>
          </a:prstGeom>
          <a:solidFill>
            <a:srgbClr val="3465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3" name="Content Placeholder 2"/>
          <p:cNvSpPr>
            <a:spLocks noGrp="1"/>
          </p:cNvSpPr>
          <p:nvPr>
            <p:ph idx="1"/>
          </p:nvPr>
        </p:nvSpPr>
        <p:spPr>
          <a:xfrm>
            <a:off x="150565" y="3554636"/>
            <a:ext cx="10122694" cy="3168352"/>
          </a:xfrm>
        </p:spPr>
        <p:txBody>
          <a:bodyPr>
            <a:noAutofit/>
          </a:bodyPr>
          <a:lstStyle/>
          <a:p>
            <a:r>
              <a:rPr lang="en-US" sz="2200" dirty="0">
                <a:solidFill>
                  <a:srgbClr val="000090"/>
                </a:solidFill>
              </a:rPr>
              <a:t>The N* spectrum reflects the underlying degrees of freedom and the effective forces between them</a:t>
            </a:r>
            <a:r>
              <a:rPr lang="en-US" sz="2200" dirty="0" smtClean="0">
                <a:solidFill>
                  <a:srgbClr val="000090"/>
                </a:solidFill>
              </a:rPr>
              <a:t>.</a:t>
            </a:r>
          </a:p>
          <a:p>
            <a:r>
              <a:rPr lang="en-GB" sz="2200" dirty="0">
                <a:latin typeface="Calibri" pitchFamily="34" charset="0"/>
              </a:rPr>
              <a:t>Augmenting the quarks </a:t>
            </a:r>
            <a:r>
              <a:rPr lang="en-GB" sz="2200" b="1" i="1" dirty="0">
                <a:latin typeface="Calibri" pitchFamily="34" charset="0"/>
              </a:rPr>
              <a:t>q</a:t>
            </a:r>
            <a:r>
              <a:rPr lang="en-GB" sz="2200" dirty="0">
                <a:latin typeface="Calibri" pitchFamily="34" charset="0"/>
              </a:rPr>
              <a:t> by gluons </a:t>
            </a:r>
            <a:r>
              <a:rPr lang="en-GB" sz="2200" b="1" i="1" dirty="0">
                <a:latin typeface="Calibri" pitchFamily="34" charset="0"/>
              </a:rPr>
              <a:t>g</a:t>
            </a:r>
            <a:r>
              <a:rPr lang="en-GB" sz="2200" dirty="0">
                <a:latin typeface="Calibri" pitchFamily="34" charset="0"/>
              </a:rPr>
              <a:t> </a:t>
            </a:r>
            <a:r>
              <a:rPr lang="en-US" sz="2200" dirty="0" smtClean="0">
                <a:latin typeface="Calibri" pitchFamily="34" charset="0"/>
              </a:rPr>
              <a:t>leads</a:t>
            </a:r>
            <a:r>
              <a:rPr lang="en-GB" sz="2200" dirty="0" smtClean="0">
                <a:latin typeface="Calibri" pitchFamily="34" charset="0"/>
              </a:rPr>
              <a:t> to </a:t>
            </a:r>
            <a:r>
              <a:rPr lang="en-GB" sz="2200" b="1" dirty="0">
                <a:latin typeface="Calibri" pitchFamily="34" charset="0"/>
              </a:rPr>
              <a:t>additional states</a:t>
            </a:r>
            <a:r>
              <a:rPr lang="en-GB" sz="2200" b="1" dirty="0">
                <a:solidFill>
                  <a:srgbClr val="00B0F0"/>
                </a:solidFill>
                <a:latin typeface="Calibri" pitchFamily="34" charset="0"/>
              </a:rPr>
              <a:t> </a:t>
            </a:r>
            <a:endParaRPr lang="en-GB" sz="2200" b="1" dirty="0" smtClean="0">
              <a:solidFill>
                <a:srgbClr val="00B0F0"/>
              </a:solidFill>
              <a:latin typeface="Calibri" pitchFamily="34" charset="0"/>
            </a:endParaRPr>
          </a:p>
          <a:p>
            <a:pPr marL="1708150" indent="0">
              <a:buNone/>
            </a:pPr>
            <a:endParaRPr lang="en-GB" sz="2200" dirty="0" smtClean="0">
              <a:latin typeface="Calibri" pitchFamily="34" charset="0"/>
            </a:endParaRPr>
          </a:p>
          <a:p>
            <a:pPr marL="1708150" indent="0">
              <a:buNone/>
            </a:pPr>
            <a:r>
              <a:rPr lang="en-GB" sz="2200" dirty="0" smtClean="0">
                <a:solidFill>
                  <a:schemeClr val="bg1"/>
                </a:solidFill>
                <a:latin typeface="Calibri" pitchFamily="34" charset="0"/>
              </a:rPr>
              <a:t>|</a:t>
            </a:r>
            <a:r>
              <a:rPr lang="en-US" sz="2200" dirty="0" err="1" smtClean="0">
                <a:solidFill>
                  <a:schemeClr val="bg1"/>
                </a:solidFill>
                <a:latin typeface="Calibri" pitchFamily="34" charset="0"/>
              </a:rPr>
              <a:t>qqq</a:t>
            </a:r>
            <a:r>
              <a:rPr lang="en-US" sz="2200" dirty="0" smtClean="0">
                <a:solidFill>
                  <a:schemeClr val="bg1"/>
                </a:solidFill>
                <a:latin typeface="Calibri" pitchFamily="34" charset="0"/>
              </a:rPr>
              <a:t>&gt;|</a:t>
            </a:r>
            <a:r>
              <a:rPr lang="en-US" sz="2200" baseline="-25000" dirty="0" smtClean="0">
                <a:solidFill>
                  <a:schemeClr val="bg1"/>
                </a:solidFill>
                <a:latin typeface="Calibri" pitchFamily="34" charset="0"/>
              </a:rPr>
              <a:t>color</a:t>
            </a:r>
            <a:r>
              <a:rPr lang="en-US" sz="2200" dirty="0" smtClean="0">
                <a:solidFill>
                  <a:schemeClr val="bg1"/>
                </a:solidFill>
                <a:latin typeface="Calibri" pitchFamily="34" charset="0"/>
              </a:rPr>
              <a:t> 	ordinary 3-quark states  </a:t>
            </a:r>
            <a:r>
              <a:rPr lang="en-US" sz="2200" b="1" dirty="0" smtClean="0">
                <a:solidFill>
                  <a:srgbClr val="FDFF95"/>
                </a:solidFill>
                <a:latin typeface="Calibri" pitchFamily="34" charset="0"/>
              </a:rPr>
              <a:t>color singlet</a:t>
            </a:r>
          </a:p>
          <a:p>
            <a:pPr marL="1708150" indent="0">
              <a:buNone/>
            </a:pPr>
            <a:r>
              <a:rPr lang="en-US" sz="2200" dirty="0" smtClean="0">
                <a:solidFill>
                  <a:schemeClr val="bg1"/>
                </a:solidFill>
                <a:latin typeface="Calibri" pitchFamily="34" charset="0"/>
              </a:rPr>
              <a:t>|</a:t>
            </a:r>
            <a:r>
              <a:rPr lang="en-US" sz="2200" dirty="0" err="1" smtClean="0">
                <a:solidFill>
                  <a:schemeClr val="bg1"/>
                </a:solidFill>
                <a:latin typeface="Calibri" pitchFamily="34" charset="0"/>
              </a:rPr>
              <a:t>qqqg</a:t>
            </a:r>
            <a:r>
              <a:rPr lang="en-US" sz="2200" dirty="0" smtClean="0">
                <a:solidFill>
                  <a:schemeClr val="bg1"/>
                </a:solidFill>
                <a:latin typeface="Calibri" pitchFamily="34" charset="0"/>
              </a:rPr>
              <a:t>&gt;|</a:t>
            </a:r>
            <a:r>
              <a:rPr lang="en-US" sz="2200" baseline="-25000" dirty="0" smtClean="0">
                <a:solidFill>
                  <a:schemeClr val="bg1"/>
                </a:solidFill>
                <a:latin typeface="Calibri" pitchFamily="34" charset="0"/>
              </a:rPr>
              <a:t>color</a:t>
            </a:r>
            <a:r>
              <a:rPr lang="en-US" sz="2200" dirty="0" smtClean="0">
                <a:solidFill>
                  <a:schemeClr val="bg1"/>
                </a:solidFill>
                <a:latin typeface="Calibri" pitchFamily="34" charset="0"/>
              </a:rPr>
              <a:t>      3-quark-core  </a:t>
            </a:r>
            <a:r>
              <a:rPr lang="en-US" sz="2200" b="1" dirty="0" smtClean="0">
                <a:solidFill>
                  <a:srgbClr val="FDFF95"/>
                </a:solidFill>
                <a:latin typeface="Calibri" pitchFamily="34" charset="0"/>
              </a:rPr>
              <a:t>color </a:t>
            </a:r>
            <a:r>
              <a:rPr lang="en-US" sz="2200" b="1" dirty="0" err="1" smtClean="0">
                <a:solidFill>
                  <a:srgbClr val="FDFF95"/>
                </a:solidFill>
                <a:latin typeface="Calibri" pitchFamily="34" charset="0"/>
              </a:rPr>
              <a:t>octect</a:t>
            </a:r>
            <a:r>
              <a:rPr lang="en-US" sz="2200" b="1" dirty="0" smtClean="0">
                <a:solidFill>
                  <a:srgbClr val="FDFF95"/>
                </a:solidFill>
                <a:latin typeface="Calibri" pitchFamily="34" charset="0"/>
              </a:rPr>
              <a:t> </a:t>
            </a:r>
            <a:r>
              <a:rPr lang="en-US" sz="1800" dirty="0" smtClean="0">
                <a:solidFill>
                  <a:schemeClr val="bg1"/>
                </a:solidFill>
                <a:latin typeface="Calibri" pitchFamily="34" charset="0"/>
                <a:sym typeface="Symbol"/>
              </a:rPr>
              <a:t></a:t>
            </a:r>
            <a:r>
              <a:rPr lang="en-US" sz="2400" dirty="0" smtClean="0">
                <a:solidFill>
                  <a:schemeClr val="bg1"/>
                </a:solidFill>
                <a:latin typeface="Calibri" pitchFamily="34" charset="0"/>
              </a:rPr>
              <a:t> 8         </a:t>
            </a:r>
            <a:r>
              <a:rPr lang="en-US" sz="2400" b="1" dirty="0" smtClean="0">
                <a:solidFill>
                  <a:srgbClr val="FDFF95"/>
                </a:solidFill>
                <a:latin typeface="Calibri" pitchFamily="34" charset="0"/>
              </a:rPr>
              <a:t>color singlet</a:t>
            </a:r>
          </a:p>
          <a:p>
            <a:pPr>
              <a:buFont typeface="Arial"/>
              <a:buChar char="•"/>
            </a:pPr>
            <a:r>
              <a:rPr lang="en-US" sz="2200" dirty="0" smtClean="0">
                <a:solidFill>
                  <a:srgbClr val="000090"/>
                </a:solidFill>
                <a:latin typeface="Calibri" pitchFamily="34" charset="0"/>
              </a:rPr>
              <a:t>Hybrid baryons with dominant </a:t>
            </a:r>
            <a:r>
              <a:rPr lang="en-US" sz="2200" dirty="0" err="1" smtClean="0">
                <a:solidFill>
                  <a:srgbClr val="000090"/>
                </a:solidFill>
                <a:latin typeface="Calibri" pitchFamily="34" charset="0"/>
              </a:rPr>
              <a:t>gluonic</a:t>
            </a:r>
            <a:r>
              <a:rPr lang="en-US" sz="2200" dirty="0" smtClean="0">
                <a:solidFill>
                  <a:srgbClr val="000090"/>
                </a:solidFill>
                <a:latin typeface="Calibri" pitchFamily="34" charset="0"/>
              </a:rPr>
              <a:t> contributions are allowed by QCD </a:t>
            </a:r>
          </a:p>
          <a:p>
            <a:pPr marL="0" indent="0">
              <a:buNone/>
            </a:pPr>
            <a:r>
              <a:rPr lang="en-US" sz="2200" dirty="0" smtClean="0">
                <a:solidFill>
                  <a:srgbClr val="000090"/>
                </a:solidFill>
                <a:latin typeface="Calibri" pitchFamily="34" charset="0"/>
              </a:rPr>
              <a:t>     predicted by:     MIT bag model, gluon flux tube and LQCD</a:t>
            </a:r>
          </a:p>
          <a:p>
            <a:pPr marL="0" indent="0">
              <a:buNone/>
            </a:pPr>
            <a:endParaRPr lang="en-US" sz="2200" dirty="0" smtClean="0">
              <a:solidFill>
                <a:srgbClr val="0000FF"/>
              </a:solidFill>
              <a:latin typeface="Calibri" pitchFamily="34" charset="0"/>
            </a:endParaRPr>
          </a:p>
          <a:p>
            <a:pPr marL="0" indent="92075">
              <a:buNone/>
            </a:pPr>
            <a:r>
              <a:rPr lang="en-US" sz="2400" dirty="0">
                <a:solidFill>
                  <a:srgbClr val="0000FF"/>
                </a:solidFill>
                <a:latin typeface="Calibri" pitchFamily="34" charset="0"/>
              </a:rPr>
              <a:t>	</a:t>
            </a:r>
            <a:r>
              <a:rPr lang="en-US" sz="2400" dirty="0" smtClean="0">
                <a:solidFill>
                  <a:srgbClr val="0000FF"/>
                </a:solidFill>
                <a:latin typeface="Calibri" pitchFamily="34" charset="0"/>
              </a:rPr>
              <a:t>				</a:t>
            </a:r>
          </a:p>
          <a:p>
            <a:pPr marL="1708150" indent="0">
              <a:buNone/>
            </a:pPr>
            <a:endParaRPr lang="en-US" sz="2200" dirty="0">
              <a:solidFill>
                <a:srgbClr val="000090"/>
              </a:solidFill>
            </a:endParaRPr>
          </a:p>
        </p:txBody>
      </p:sp>
      <p:sp>
        <p:nvSpPr>
          <p:cNvPr id="2" name="Title 1"/>
          <p:cNvSpPr>
            <a:spLocks noGrp="1"/>
          </p:cNvSpPr>
          <p:nvPr>
            <p:ph type="title"/>
          </p:nvPr>
        </p:nvSpPr>
        <p:spPr>
          <a:xfrm>
            <a:off x="0" y="-80592"/>
            <a:ext cx="10382250" cy="886513"/>
          </a:xfrm>
        </p:spPr>
        <p:txBody>
          <a:bodyPr>
            <a:noAutofit/>
          </a:bodyPr>
          <a:lstStyle/>
          <a:p>
            <a:r>
              <a:rPr lang="en-US" sz="2800" b="1" dirty="0" smtClean="0">
                <a:latin typeface="Calibri" pitchFamily="34" charset="0"/>
              </a:rPr>
              <a:t>Hybrid Baryons: baryons with explicit </a:t>
            </a:r>
            <a:r>
              <a:rPr lang="en-US" sz="2800" b="1" dirty="0" err="1" smtClean="0">
                <a:latin typeface="Calibri" pitchFamily="34" charset="0"/>
              </a:rPr>
              <a:t>gluonic</a:t>
            </a:r>
            <a:r>
              <a:rPr lang="en-US" sz="2800" b="1" dirty="0" smtClean="0">
                <a:latin typeface="Calibri" pitchFamily="34" charset="0"/>
              </a:rPr>
              <a:t> degrees of freedom</a:t>
            </a:r>
            <a:endParaRPr lang="en-US" sz="2800" b="1" dirty="0">
              <a:latin typeface="Calibri" pitchFamily="34" charset="0"/>
            </a:endParaRPr>
          </a:p>
        </p:txBody>
      </p:sp>
      <p:sp>
        <p:nvSpPr>
          <p:cNvPr id="18" name="Footer Placeholder 17"/>
          <p:cNvSpPr>
            <a:spLocks noGrp="1"/>
          </p:cNvSpPr>
          <p:nvPr>
            <p:ph type="ftr" sz="quarter" idx="3"/>
          </p:nvPr>
        </p:nvSpPr>
        <p:spPr>
          <a:xfrm>
            <a:off x="1662733" y="6939012"/>
            <a:ext cx="6696744" cy="314276"/>
          </a:xfrm>
        </p:spPr>
        <p:txBody>
          <a:bodyPr/>
          <a:lstStyle/>
          <a:p>
            <a:r>
              <a:rPr lang="en-US" smtClean="0">
                <a:solidFill>
                  <a:srgbClr val="800000"/>
                </a:solidFill>
              </a:rPr>
              <a:t>CLAS Collaboration Meeting- JLab  June 16-18                          Annalisa D’Angelo – A Search for hybrid Baryons  in Hall B with CLAS12</a:t>
            </a:r>
            <a:endParaRPr lang="en-US">
              <a:solidFill>
                <a:srgbClr val="800000"/>
              </a:solidFill>
            </a:endParaRPr>
          </a:p>
        </p:txBody>
      </p:sp>
      <p:cxnSp>
        <p:nvCxnSpPr>
          <p:cNvPr id="14"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uppo 22"/>
          <p:cNvGrpSpPr/>
          <p:nvPr/>
        </p:nvGrpSpPr>
        <p:grpSpPr>
          <a:xfrm>
            <a:off x="366589" y="746324"/>
            <a:ext cx="9989194" cy="2719754"/>
            <a:chOff x="366589" y="746324"/>
            <a:chExt cx="9989194" cy="2719754"/>
          </a:xfrm>
        </p:grpSpPr>
        <p:pic>
          <p:nvPicPr>
            <p:cNvPr id="8" name="Immagine 7" descr="strang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89" y="746324"/>
              <a:ext cx="3384376" cy="2286871"/>
            </a:xfrm>
            <a:prstGeom prst="rect">
              <a:avLst/>
            </a:prstGeom>
            <a:ln>
              <a:noFill/>
            </a:ln>
            <a:effectLst>
              <a:outerShdw blurRad="292100" dist="139700" dir="2700000" algn="tl" rotWithShape="0">
                <a:srgbClr val="333333">
                  <a:alpha val="65000"/>
                </a:srgbClr>
              </a:outerShdw>
            </a:effectLst>
          </p:spPr>
        </p:pic>
        <p:pic>
          <p:nvPicPr>
            <p:cNvPr id="11" name="Immagine 10" descr="VacuumRespAction16t32_Yshape8med.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989" y="746324"/>
              <a:ext cx="3024336" cy="2268252"/>
            </a:xfrm>
            <a:prstGeom prst="rect">
              <a:avLst/>
            </a:prstGeom>
            <a:ln>
              <a:noFill/>
            </a:ln>
            <a:effectLst>
              <a:outerShdw blurRad="292100" dist="139700" dir="2700000" algn="tl" rotWithShape="0">
                <a:srgbClr val="333333">
                  <a:alpha val="65000"/>
                </a:srgbClr>
              </a:outerShdw>
            </a:effectLst>
          </p:spPr>
        </p:pic>
        <p:pic>
          <p:nvPicPr>
            <p:cNvPr id="16" name="Immagine 15" descr="slide_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357" y="746324"/>
              <a:ext cx="3000332" cy="2250249"/>
            </a:xfrm>
            <a:prstGeom prst="rect">
              <a:avLst/>
            </a:prstGeom>
            <a:ln>
              <a:noFill/>
            </a:ln>
            <a:effectLst>
              <a:outerShdw blurRad="292100" dist="139700" dir="2700000" algn="tl" rotWithShape="0">
                <a:srgbClr val="333333">
                  <a:alpha val="65000"/>
                </a:srgbClr>
              </a:outerShdw>
            </a:effectLst>
          </p:spPr>
        </p:pic>
        <p:sp>
          <p:nvSpPr>
            <p:cNvPr id="19" name="CasellaDiTesto 18"/>
            <p:cNvSpPr txBox="1"/>
            <p:nvPr/>
          </p:nvSpPr>
          <p:spPr>
            <a:xfrm>
              <a:off x="1590725" y="3050580"/>
              <a:ext cx="806199" cy="415498"/>
            </a:xfrm>
            <a:prstGeom prst="rect">
              <a:avLst/>
            </a:prstGeom>
            <a:noFill/>
          </p:spPr>
          <p:txBody>
            <a:bodyPr wrap="none" rtlCol="0">
              <a:spAutoFit/>
            </a:bodyPr>
            <a:lstStyle/>
            <a:p>
              <a:r>
                <a:rPr lang="en-US" b="1" i="1" smtClean="0">
                  <a:solidFill>
                    <a:srgbClr val="800000"/>
                  </a:solidFill>
                  <a:latin typeface="+mn-lt"/>
                </a:rPr>
                <a:t>CQM</a:t>
              </a:r>
              <a:endParaRPr lang="en-US" b="1" i="1">
                <a:solidFill>
                  <a:srgbClr val="800000"/>
                </a:solidFill>
                <a:latin typeface="+mn-lt"/>
              </a:endParaRPr>
            </a:p>
          </p:txBody>
        </p:sp>
        <p:sp>
          <p:nvSpPr>
            <p:cNvPr id="20" name="CasellaDiTesto 19"/>
            <p:cNvSpPr txBox="1"/>
            <p:nvPr/>
          </p:nvSpPr>
          <p:spPr>
            <a:xfrm>
              <a:off x="4399037" y="3050580"/>
              <a:ext cx="2153905" cy="415498"/>
            </a:xfrm>
            <a:prstGeom prst="rect">
              <a:avLst/>
            </a:prstGeom>
            <a:noFill/>
          </p:spPr>
          <p:txBody>
            <a:bodyPr wrap="none" rtlCol="0">
              <a:spAutoFit/>
            </a:bodyPr>
            <a:lstStyle/>
            <a:p>
              <a:r>
                <a:rPr lang="en-US" b="1" i="1" smtClean="0">
                  <a:solidFill>
                    <a:srgbClr val="800000"/>
                  </a:solidFill>
                  <a:latin typeface="+mn-lt"/>
                </a:rPr>
                <a:t>CQM + flux tubes</a:t>
              </a:r>
              <a:endParaRPr lang="en-US" b="1" i="1">
                <a:solidFill>
                  <a:srgbClr val="800000"/>
                </a:solidFill>
                <a:latin typeface="+mn-lt"/>
              </a:endParaRPr>
            </a:p>
          </p:txBody>
        </p:sp>
        <p:sp>
          <p:nvSpPr>
            <p:cNvPr id="21" name="CasellaDiTesto 20"/>
            <p:cNvSpPr txBox="1"/>
            <p:nvPr/>
          </p:nvSpPr>
          <p:spPr>
            <a:xfrm>
              <a:off x="7672080" y="3050580"/>
              <a:ext cx="2683703" cy="415498"/>
            </a:xfrm>
            <a:prstGeom prst="rect">
              <a:avLst/>
            </a:prstGeom>
            <a:noFill/>
          </p:spPr>
          <p:txBody>
            <a:bodyPr wrap="none" rtlCol="0">
              <a:spAutoFit/>
            </a:bodyPr>
            <a:lstStyle/>
            <a:p>
              <a:r>
                <a:rPr lang="en-US" b="1" i="1" smtClean="0">
                  <a:solidFill>
                    <a:srgbClr val="800000"/>
                  </a:solidFill>
                  <a:latin typeface="+mn-lt"/>
                </a:rPr>
                <a:t>Baryon-meson system</a:t>
              </a:r>
              <a:endParaRPr lang="en-US" b="1" i="1">
                <a:solidFill>
                  <a:srgbClr val="800000"/>
                </a:solidFill>
                <a:latin typeface="+mn-lt"/>
              </a:endParaRPr>
            </a:p>
          </p:txBody>
        </p:sp>
      </p:grpSp>
      <p:cxnSp>
        <p:nvCxnSpPr>
          <p:cNvPr id="27" name="Connettore 2 26"/>
          <p:cNvCxnSpPr/>
          <p:nvPr/>
        </p:nvCxnSpPr>
        <p:spPr bwMode="auto">
          <a:xfrm>
            <a:off x="7207349" y="5786884"/>
            <a:ext cx="360040" cy="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8637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bwMode="auto">
          <a:xfrm>
            <a:off x="366589" y="6074916"/>
            <a:ext cx="9217024" cy="792088"/>
          </a:xfrm>
          <a:prstGeom prst="rect">
            <a:avLst/>
          </a:prstGeom>
          <a:solidFill>
            <a:srgbClr val="3465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2" name="TextBox 21"/>
          <p:cNvSpPr txBox="1"/>
          <p:nvPr/>
        </p:nvSpPr>
        <p:spPr>
          <a:xfrm>
            <a:off x="510605" y="5570860"/>
            <a:ext cx="9185406" cy="1284125"/>
          </a:xfrm>
          <a:prstGeom prst="rect">
            <a:avLst/>
          </a:prstGeom>
          <a:noFill/>
        </p:spPr>
        <p:txBody>
          <a:bodyPr wrap="square" lIns="100767" tIns="50383" rIns="100767" bIns="50383" rtlCol="0">
            <a:spAutoFit/>
          </a:bodyPr>
          <a:lstStyle/>
          <a:p>
            <a:pPr>
              <a:spcAft>
                <a:spcPts val="1300"/>
              </a:spcAft>
            </a:pPr>
            <a:r>
              <a:rPr lang="en-US" sz="2200" b="1" dirty="0">
                <a:solidFill>
                  <a:srgbClr val="000090"/>
                </a:solidFill>
                <a:latin typeface="+mn-lt"/>
              </a:rPr>
              <a:t>Hybrid states have same J</a:t>
            </a:r>
            <a:r>
              <a:rPr lang="en-US" sz="2200" b="1" baseline="30000" dirty="0">
                <a:solidFill>
                  <a:srgbClr val="000090"/>
                </a:solidFill>
                <a:latin typeface="+mn-lt"/>
              </a:rPr>
              <a:t>P</a:t>
            </a:r>
            <a:r>
              <a:rPr lang="en-US" sz="2200" b="1" dirty="0">
                <a:solidFill>
                  <a:srgbClr val="000090"/>
                </a:solidFill>
                <a:latin typeface="+mn-lt"/>
              </a:rPr>
              <a:t> values as Q</a:t>
            </a:r>
            <a:r>
              <a:rPr lang="en-US" sz="2200" b="1" baseline="30000" dirty="0">
                <a:solidFill>
                  <a:srgbClr val="000090"/>
                </a:solidFill>
                <a:latin typeface="+mn-lt"/>
              </a:rPr>
              <a:t>3</a:t>
            </a:r>
            <a:r>
              <a:rPr lang="en-US" sz="2200" b="1" dirty="0">
                <a:solidFill>
                  <a:srgbClr val="000090"/>
                </a:solidFill>
                <a:latin typeface="+mn-lt"/>
              </a:rPr>
              <a:t> baryons</a:t>
            </a:r>
            <a:r>
              <a:rPr lang="en-US" sz="2200" dirty="0">
                <a:solidFill>
                  <a:srgbClr val="000090"/>
                </a:solidFill>
                <a:latin typeface="+mn-lt"/>
              </a:rPr>
              <a:t>. </a:t>
            </a:r>
            <a:r>
              <a:rPr lang="en-US" sz="2200" b="1" dirty="0">
                <a:solidFill>
                  <a:srgbClr val="800000"/>
                </a:solidFill>
                <a:latin typeface="+mn-lt"/>
              </a:rPr>
              <a:t>How to identify them</a:t>
            </a:r>
            <a:r>
              <a:rPr lang="en-US" sz="2200" b="1" dirty="0" smtClean="0">
                <a:solidFill>
                  <a:srgbClr val="800000"/>
                </a:solidFill>
                <a:latin typeface="+mn-lt"/>
              </a:rPr>
              <a:t>?</a:t>
            </a:r>
            <a:endParaRPr lang="en-US" sz="2200" dirty="0" smtClean="0">
              <a:solidFill>
                <a:schemeClr val="bg1"/>
              </a:solidFill>
              <a:latin typeface="+mn-lt"/>
            </a:endParaRPr>
          </a:p>
          <a:p>
            <a:pPr indent="-342900">
              <a:buFont typeface="Arial"/>
              <a:buChar char="•"/>
            </a:pPr>
            <a:r>
              <a:rPr lang="en-US" sz="2200" dirty="0" smtClean="0">
                <a:solidFill>
                  <a:schemeClr val="bg1"/>
                </a:solidFill>
                <a:latin typeface="+mn-lt"/>
              </a:rPr>
              <a:t>Overpopulation </a:t>
            </a:r>
            <a:r>
              <a:rPr lang="en-US" sz="2200" dirty="0">
                <a:solidFill>
                  <a:schemeClr val="bg1"/>
                </a:solidFill>
                <a:latin typeface="+mn-lt"/>
              </a:rPr>
              <a:t>of </a:t>
            </a:r>
            <a:r>
              <a:rPr lang="en-US" sz="2200" dirty="0" smtClean="0">
                <a:solidFill>
                  <a:schemeClr val="bg1"/>
                </a:solidFill>
                <a:latin typeface="+mn-lt"/>
              </a:rPr>
              <a:t>N ½</a:t>
            </a:r>
            <a:r>
              <a:rPr lang="en-US" sz="2200" baseline="30000" dirty="0" smtClean="0">
                <a:solidFill>
                  <a:schemeClr val="bg1"/>
                </a:solidFill>
                <a:latin typeface="+mn-lt"/>
              </a:rPr>
              <a:t>+</a:t>
            </a:r>
            <a:r>
              <a:rPr lang="en-US" sz="2200" dirty="0" smtClean="0">
                <a:solidFill>
                  <a:schemeClr val="bg1"/>
                </a:solidFill>
                <a:latin typeface="+mn-lt"/>
              </a:rPr>
              <a:t> </a:t>
            </a:r>
            <a:r>
              <a:rPr lang="en-US" sz="2200" dirty="0">
                <a:solidFill>
                  <a:schemeClr val="bg1"/>
                </a:solidFill>
                <a:latin typeface="+mn-lt"/>
              </a:rPr>
              <a:t>and </a:t>
            </a:r>
            <a:r>
              <a:rPr lang="en-US" sz="2200" dirty="0" smtClean="0">
                <a:solidFill>
                  <a:schemeClr val="bg1"/>
                </a:solidFill>
                <a:latin typeface="+mn-lt"/>
              </a:rPr>
              <a:t>N </a:t>
            </a:r>
            <a:r>
              <a:rPr lang="en-US" sz="1600" dirty="0" smtClean="0">
                <a:solidFill>
                  <a:schemeClr val="bg1"/>
                </a:solidFill>
                <a:latin typeface="+mn-lt"/>
              </a:rPr>
              <a:t>3</a:t>
            </a:r>
            <a:r>
              <a:rPr lang="en-US" sz="1600" dirty="0">
                <a:solidFill>
                  <a:schemeClr val="bg1"/>
                </a:solidFill>
                <a:latin typeface="+mn-lt"/>
              </a:rPr>
              <a:t>/2</a:t>
            </a:r>
            <a:r>
              <a:rPr lang="en-US" sz="2200" baseline="30000" dirty="0">
                <a:solidFill>
                  <a:schemeClr val="bg1"/>
                </a:solidFill>
                <a:latin typeface="+mn-lt"/>
              </a:rPr>
              <a:t>+</a:t>
            </a:r>
            <a:r>
              <a:rPr lang="en-US" sz="2200" dirty="0">
                <a:solidFill>
                  <a:schemeClr val="bg1"/>
                </a:solidFill>
                <a:latin typeface="+mn-lt"/>
              </a:rPr>
              <a:t> states compared to QM </a:t>
            </a:r>
            <a:r>
              <a:rPr lang="en-US" sz="2200" dirty="0" smtClean="0">
                <a:solidFill>
                  <a:schemeClr val="bg1"/>
                </a:solidFill>
                <a:latin typeface="+mn-lt"/>
              </a:rPr>
              <a:t>projections ?</a:t>
            </a:r>
          </a:p>
          <a:p>
            <a:pPr indent="-342900">
              <a:buFont typeface="Arial"/>
              <a:buChar char="•"/>
            </a:pPr>
            <a:r>
              <a:rPr lang="en-US" sz="2200" b="1" dirty="0" smtClean="0">
                <a:solidFill>
                  <a:srgbClr val="FDFF95"/>
                </a:solidFill>
                <a:latin typeface="+mn-lt"/>
              </a:rPr>
              <a:t>A </a:t>
            </a:r>
            <a:r>
              <a:rPr lang="en-US" sz="2200" b="1" baseline="-25000" dirty="0" smtClean="0">
                <a:solidFill>
                  <a:srgbClr val="FDFF95"/>
                </a:solidFill>
                <a:latin typeface="+mn-lt"/>
              </a:rPr>
              <a:t>1/2</a:t>
            </a:r>
            <a:r>
              <a:rPr lang="en-US" sz="2200" b="1" dirty="0" smtClean="0">
                <a:solidFill>
                  <a:srgbClr val="FDFF95"/>
                </a:solidFill>
                <a:latin typeface="+mn-lt"/>
              </a:rPr>
              <a:t>  ( A</a:t>
            </a:r>
            <a:r>
              <a:rPr lang="en-US" sz="2200" b="1" baseline="-25000" dirty="0">
                <a:solidFill>
                  <a:srgbClr val="FDFF95"/>
                </a:solidFill>
                <a:latin typeface="+mn-lt"/>
              </a:rPr>
              <a:t> </a:t>
            </a:r>
            <a:r>
              <a:rPr lang="en-US" sz="2200" b="1" baseline="-25000" dirty="0" smtClean="0">
                <a:solidFill>
                  <a:srgbClr val="FDFF95"/>
                </a:solidFill>
                <a:latin typeface="+mn-lt"/>
              </a:rPr>
              <a:t>3/2</a:t>
            </a:r>
            <a:r>
              <a:rPr lang="en-US" sz="2200" b="1" dirty="0" smtClean="0">
                <a:solidFill>
                  <a:srgbClr val="FDFF95"/>
                </a:solidFill>
                <a:latin typeface="+mn-lt"/>
              </a:rPr>
              <a:t>) and S </a:t>
            </a:r>
            <a:r>
              <a:rPr lang="en-US" sz="2200" b="1" baseline="-25000" dirty="0">
                <a:solidFill>
                  <a:srgbClr val="FDFF95"/>
                </a:solidFill>
                <a:latin typeface="+mn-lt"/>
              </a:rPr>
              <a:t>1/2</a:t>
            </a:r>
            <a:r>
              <a:rPr lang="en-US" sz="2200" b="1" dirty="0">
                <a:solidFill>
                  <a:srgbClr val="FDFF95"/>
                </a:solidFill>
                <a:latin typeface="+mn-lt"/>
              </a:rPr>
              <a:t> </a:t>
            </a:r>
            <a:r>
              <a:rPr lang="en-US" sz="2200" b="1" dirty="0" smtClean="0">
                <a:solidFill>
                  <a:srgbClr val="FDFF95"/>
                </a:solidFill>
                <a:latin typeface="+mn-lt"/>
              </a:rPr>
              <a:t> show different </a:t>
            </a:r>
            <a:r>
              <a:rPr lang="en-US" sz="2200" b="1" dirty="0">
                <a:solidFill>
                  <a:srgbClr val="FDFF95"/>
                </a:solidFill>
                <a:latin typeface="+mn-lt"/>
              </a:rPr>
              <a:t>Q</a:t>
            </a:r>
            <a:r>
              <a:rPr lang="en-US" sz="2200" b="1" baseline="30000" dirty="0">
                <a:solidFill>
                  <a:srgbClr val="FDFF95"/>
                </a:solidFill>
                <a:latin typeface="+mn-lt"/>
              </a:rPr>
              <a:t>2</a:t>
            </a:r>
            <a:r>
              <a:rPr lang="en-US" sz="2200" b="1" dirty="0">
                <a:solidFill>
                  <a:srgbClr val="FDFF95"/>
                </a:solidFill>
                <a:latin typeface="+mn-lt"/>
              </a:rPr>
              <a:t> </a:t>
            </a:r>
            <a:r>
              <a:rPr lang="en-US" sz="2200" b="1" dirty="0" smtClean="0">
                <a:solidFill>
                  <a:srgbClr val="FDFF95"/>
                </a:solidFill>
                <a:latin typeface="+mn-lt"/>
              </a:rPr>
              <a:t>evolution</a:t>
            </a:r>
          </a:p>
        </p:txBody>
      </p:sp>
      <p:sp>
        <p:nvSpPr>
          <p:cNvPr id="2" name="Title 1"/>
          <p:cNvSpPr>
            <a:spLocks noGrp="1"/>
          </p:cNvSpPr>
          <p:nvPr>
            <p:ph type="title"/>
          </p:nvPr>
        </p:nvSpPr>
        <p:spPr>
          <a:xfrm>
            <a:off x="0" y="0"/>
            <a:ext cx="10382250" cy="886513"/>
          </a:xfrm>
        </p:spPr>
        <p:txBody>
          <a:bodyPr>
            <a:normAutofit/>
          </a:bodyPr>
          <a:lstStyle/>
          <a:p>
            <a:r>
              <a:rPr lang="en-US" sz="3600" b="1" dirty="0">
                <a:solidFill>
                  <a:srgbClr val="000090"/>
                </a:solidFill>
              </a:rPr>
              <a:t>Hybrid Baryons in LQCD</a:t>
            </a:r>
          </a:p>
        </p:txBody>
      </p:sp>
      <p:pic>
        <p:nvPicPr>
          <p:cNvPr id="7" name="Picture 6"/>
          <p:cNvPicPr>
            <a:picLocks noChangeAspect="1"/>
          </p:cNvPicPr>
          <p:nvPr/>
        </p:nvPicPr>
        <p:blipFill>
          <a:blip r:embed="rId3"/>
          <a:stretch>
            <a:fillRect/>
          </a:stretch>
        </p:blipFill>
        <p:spPr>
          <a:xfrm>
            <a:off x="942653" y="746324"/>
            <a:ext cx="7411773" cy="4803445"/>
          </a:xfrm>
          <a:prstGeom prst="rect">
            <a:avLst/>
          </a:prstGeom>
          <a:ln>
            <a:solidFill>
              <a:schemeClr val="tx1"/>
            </a:solidFill>
          </a:ln>
          <a:effectLst>
            <a:outerShdw blurRad="292100" dist="139700" dir="2700000" algn="tl" rotWithShape="0">
              <a:srgbClr val="333333">
                <a:alpha val="65000"/>
              </a:srgbClr>
            </a:outerShdw>
          </a:effectLst>
        </p:spPr>
      </p:pic>
      <p:grpSp>
        <p:nvGrpSpPr>
          <p:cNvPr id="5" name="Gruppo 4"/>
          <p:cNvGrpSpPr/>
          <p:nvPr/>
        </p:nvGrpSpPr>
        <p:grpSpPr>
          <a:xfrm>
            <a:off x="8575501" y="1610420"/>
            <a:ext cx="1598164" cy="2088232"/>
            <a:chOff x="8784086" y="1610420"/>
            <a:chExt cx="1598164" cy="2088232"/>
          </a:xfrm>
        </p:grpSpPr>
        <p:sp>
          <p:nvSpPr>
            <p:cNvPr id="4" name="Rettangolo 3"/>
            <p:cNvSpPr/>
            <p:nvPr/>
          </p:nvSpPr>
          <p:spPr bwMode="auto">
            <a:xfrm>
              <a:off x="8791526" y="1610420"/>
              <a:ext cx="1590724" cy="20882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pic>
          <p:nvPicPr>
            <p:cNvPr id="9" name="Picture 8"/>
            <p:cNvPicPr>
              <a:picLocks noChangeAspect="1"/>
            </p:cNvPicPr>
            <p:nvPr/>
          </p:nvPicPr>
          <p:blipFill>
            <a:blip r:embed="rId4"/>
            <a:stretch>
              <a:fillRect/>
            </a:stretch>
          </p:blipFill>
          <p:spPr>
            <a:xfrm>
              <a:off x="9216134" y="2042468"/>
              <a:ext cx="663310" cy="349232"/>
            </a:xfrm>
            <a:prstGeom prst="rect">
              <a:avLst/>
            </a:prstGeom>
            <a:ln w="28575" cmpd="sng">
              <a:noFill/>
            </a:ln>
          </p:spPr>
        </p:pic>
        <p:pic>
          <p:nvPicPr>
            <p:cNvPr id="10" name="Picture 9"/>
            <p:cNvPicPr>
              <a:picLocks/>
            </p:cNvPicPr>
            <p:nvPr/>
          </p:nvPicPr>
          <p:blipFill>
            <a:blip r:embed="rId5"/>
            <a:stretch>
              <a:fillRect/>
            </a:stretch>
          </p:blipFill>
          <p:spPr>
            <a:xfrm>
              <a:off x="9144126" y="3050580"/>
              <a:ext cx="807508" cy="318339"/>
            </a:xfrm>
            <a:prstGeom prst="rect">
              <a:avLst/>
            </a:prstGeom>
          </p:spPr>
        </p:pic>
        <p:sp>
          <p:nvSpPr>
            <p:cNvPr id="11" name="TextBox 10"/>
            <p:cNvSpPr txBox="1"/>
            <p:nvPr/>
          </p:nvSpPr>
          <p:spPr>
            <a:xfrm>
              <a:off x="8784087" y="2297966"/>
              <a:ext cx="1539843" cy="424915"/>
            </a:xfrm>
            <a:prstGeom prst="rect">
              <a:avLst/>
            </a:prstGeom>
            <a:noFill/>
          </p:spPr>
          <p:txBody>
            <a:bodyPr wrap="none" lIns="100767" tIns="50383" rIns="100767" bIns="50383" rtlCol="0">
              <a:spAutoFit/>
            </a:bodyPr>
            <a:lstStyle/>
            <a:p>
              <a:r>
                <a:rPr lang="en-US" dirty="0" smtClean="0"/>
                <a:t> </a:t>
              </a:r>
              <a:r>
                <a:rPr lang="en-US" sz="1800" dirty="0">
                  <a:latin typeface="+mn-lt"/>
                </a:rPr>
                <a:t>regular states</a:t>
              </a:r>
            </a:p>
          </p:txBody>
        </p:sp>
        <p:sp>
          <p:nvSpPr>
            <p:cNvPr id="12" name="TextBox 11"/>
            <p:cNvSpPr txBox="1"/>
            <p:nvPr/>
          </p:nvSpPr>
          <p:spPr>
            <a:xfrm>
              <a:off x="8784086" y="3251387"/>
              <a:ext cx="1473080" cy="424915"/>
            </a:xfrm>
            <a:prstGeom prst="rect">
              <a:avLst/>
            </a:prstGeom>
            <a:noFill/>
          </p:spPr>
          <p:txBody>
            <a:bodyPr wrap="none" lIns="100767" tIns="50383" rIns="100767" bIns="50383" rtlCol="0">
              <a:spAutoFit/>
            </a:bodyPr>
            <a:lstStyle/>
            <a:p>
              <a:r>
                <a:rPr lang="en-US" dirty="0" smtClean="0">
                  <a:solidFill>
                    <a:srgbClr val="0000FF"/>
                  </a:solidFill>
                </a:rPr>
                <a:t> </a:t>
              </a:r>
              <a:r>
                <a:rPr lang="en-US" sz="1800" dirty="0">
                  <a:solidFill>
                    <a:srgbClr val="0000FF"/>
                  </a:solidFill>
                  <a:latin typeface="+mn-lt"/>
                </a:rPr>
                <a:t>hybrid states</a:t>
              </a:r>
            </a:p>
          </p:txBody>
        </p:sp>
      </p:grpSp>
      <p:sp>
        <p:nvSpPr>
          <p:cNvPr id="13" name="TextBox 12"/>
          <p:cNvSpPr txBox="1"/>
          <p:nvPr/>
        </p:nvSpPr>
        <p:spPr>
          <a:xfrm>
            <a:off x="942653" y="746324"/>
            <a:ext cx="4556654" cy="332582"/>
          </a:xfrm>
          <a:prstGeom prst="rect">
            <a:avLst/>
          </a:prstGeom>
          <a:noFill/>
        </p:spPr>
        <p:txBody>
          <a:bodyPr wrap="square" lIns="100767" tIns="50383" rIns="100767" bIns="50383" rtlCol="0">
            <a:spAutoFit/>
          </a:bodyPr>
          <a:lstStyle/>
          <a:p>
            <a:r>
              <a:rPr lang="en-US" sz="1500" b="1" dirty="0">
                <a:solidFill>
                  <a:srgbClr val="000090"/>
                </a:solidFill>
                <a:latin typeface="+mn-lt"/>
              </a:rPr>
              <a:t>J.J. </a:t>
            </a:r>
            <a:r>
              <a:rPr lang="en-US" sz="1500" b="1" dirty="0" err="1">
                <a:solidFill>
                  <a:srgbClr val="000090"/>
                </a:solidFill>
                <a:latin typeface="+mn-lt"/>
              </a:rPr>
              <a:t>Dudek</a:t>
            </a:r>
            <a:r>
              <a:rPr lang="en-US" sz="1500" b="1" dirty="0">
                <a:solidFill>
                  <a:srgbClr val="000090"/>
                </a:solidFill>
                <a:latin typeface="+mn-lt"/>
              </a:rPr>
              <a:t> and R.G. Edwards,  PRD85 (2012) 054016</a:t>
            </a:r>
          </a:p>
        </p:txBody>
      </p:sp>
      <p:grpSp>
        <p:nvGrpSpPr>
          <p:cNvPr id="29" name="Group 28"/>
          <p:cNvGrpSpPr/>
          <p:nvPr/>
        </p:nvGrpSpPr>
        <p:grpSpPr>
          <a:xfrm>
            <a:off x="2047608" y="2969315"/>
            <a:ext cx="982323" cy="2000530"/>
            <a:chOff x="1803400" y="2807494"/>
            <a:chExt cx="865166" cy="1891506"/>
          </a:xfrm>
        </p:grpSpPr>
        <p:cxnSp>
          <p:nvCxnSpPr>
            <p:cNvPr id="15" name="Straight Arrow Connector 14"/>
            <p:cNvCxnSpPr/>
            <p:nvPr/>
          </p:nvCxnSpPr>
          <p:spPr>
            <a:xfrm rot="5400000">
              <a:off x="1074341" y="3752453"/>
              <a:ext cx="1891506" cy="1588"/>
            </a:xfrm>
            <a:prstGeom prst="straightConnector1">
              <a:avLst/>
            </a:prstGeom>
            <a:ln w="28575" cap="flat" cmpd="sng" algn="ctr">
              <a:solidFill>
                <a:srgbClr val="00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803400" y="3822700"/>
              <a:ext cx="865166" cy="392854"/>
            </a:xfrm>
            <a:prstGeom prst="rect">
              <a:avLst/>
            </a:prstGeom>
            <a:solidFill>
              <a:schemeClr val="bg1"/>
            </a:solidFill>
            <a:ln>
              <a:solidFill>
                <a:srgbClr val="000000"/>
              </a:solidFill>
            </a:ln>
          </p:spPr>
          <p:txBody>
            <a:bodyPr wrap="none" rtlCol="0">
              <a:spAutoFit/>
            </a:bodyPr>
            <a:lstStyle/>
            <a:p>
              <a:r>
                <a:rPr lang="en-US" dirty="0" smtClean="0">
                  <a:solidFill>
                    <a:srgbClr val="0000FF"/>
                  </a:solidFill>
                  <a:latin typeface="+mn-lt"/>
                </a:rPr>
                <a:t>1.3GeV</a:t>
              </a:r>
              <a:endParaRPr lang="en-US" dirty="0">
                <a:solidFill>
                  <a:srgbClr val="0000FF"/>
                </a:solidFill>
                <a:latin typeface="+mn-lt"/>
              </a:endParaRPr>
            </a:p>
          </p:txBody>
        </p:sp>
      </p:grpSp>
      <p:sp>
        <p:nvSpPr>
          <p:cNvPr id="19" name="TextBox 18"/>
          <p:cNvSpPr txBox="1"/>
          <p:nvPr/>
        </p:nvSpPr>
        <p:spPr>
          <a:xfrm>
            <a:off x="2393685" y="4995618"/>
            <a:ext cx="434335" cy="424915"/>
          </a:xfrm>
          <a:prstGeom prst="rect">
            <a:avLst/>
          </a:prstGeom>
          <a:noFill/>
        </p:spPr>
        <p:txBody>
          <a:bodyPr wrap="none" lIns="100767" tIns="50383" rIns="100767" bIns="50383" rtlCol="0">
            <a:spAutoFit/>
          </a:bodyPr>
          <a:lstStyle/>
          <a:p>
            <a:r>
              <a:rPr lang="en-US" dirty="0" smtClean="0"/>
              <a:t>N</a:t>
            </a:r>
            <a:endParaRPr lang="en-US" dirty="0"/>
          </a:p>
        </p:txBody>
      </p:sp>
      <p:grpSp>
        <p:nvGrpSpPr>
          <p:cNvPr id="26" name="Group 25"/>
          <p:cNvGrpSpPr/>
          <p:nvPr/>
        </p:nvGrpSpPr>
        <p:grpSpPr>
          <a:xfrm>
            <a:off x="662387" y="2042468"/>
            <a:ext cx="1615016" cy="850247"/>
            <a:chOff x="114300" y="2487535"/>
            <a:chExt cx="1422400" cy="878997"/>
          </a:xfrm>
        </p:grpSpPr>
        <p:sp>
          <p:nvSpPr>
            <p:cNvPr id="18" name="TextBox 17"/>
            <p:cNvSpPr txBox="1"/>
            <p:nvPr/>
          </p:nvSpPr>
          <p:spPr>
            <a:xfrm>
              <a:off x="114300" y="2933700"/>
              <a:ext cx="184666" cy="429548"/>
            </a:xfrm>
            <a:prstGeom prst="rect">
              <a:avLst/>
            </a:prstGeom>
            <a:noFill/>
          </p:spPr>
          <p:txBody>
            <a:bodyPr wrap="square" rtlCol="0">
              <a:spAutoFit/>
            </a:bodyPr>
            <a:lstStyle/>
            <a:p>
              <a:endParaRPr lang="en-US" dirty="0"/>
            </a:p>
          </p:txBody>
        </p:sp>
        <p:sp>
          <p:nvSpPr>
            <p:cNvPr id="20" name="Left Brace 19"/>
            <p:cNvSpPr/>
            <p:nvPr/>
          </p:nvSpPr>
          <p:spPr>
            <a:xfrm>
              <a:off x="1079500" y="2731294"/>
              <a:ext cx="457200" cy="63523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234300" y="2487535"/>
              <a:ext cx="1055585" cy="731822"/>
            </a:xfrm>
            <a:prstGeom prst="rect">
              <a:avLst/>
            </a:prstGeom>
            <a:noFill/>
          </p:spPr>
          <p:txBody>
            <a:bodyPr wrap="square" rtlCol="0">
              <a:spAutoFit/>
            </a:bodyPr>
            <a:lstStyle/>
            <a:p>
              <a:r>
                <a:rPr lang="en-US" sz="2000" dirty="0" smtClean="0">
                  <a:solidFill>
                    <a:srgbClr val="0000FF"/>
                  </a:solidFill>
                  <a:latin typeface="+mn-lt"/>
                </a:rPr>
                <a:t>clustered</a:t>
              </a:r>
            </a:p>
            <a:p>
              <a:r>
                <a:rPr lang="en-US" sz="2000" dirty="0" smtClean="0">
                  <a:solidFill>
                    <a:srgbClr val="0000FF"/>
                  </a:solidFill>
                  <a:latin typeface="+mn-lt"/>
                </a:rPr>
                <a:t>in mass</a:t>
              </a:r>
              <a:endParaRPr lang="en-US" sz="2000" dirty="0">
                <a:solidFill>
                  <a:srgbClr val="0000FF"/>
                </a:solidFill>
                <a:latin typeface="+mn-lt"/>
              </a:endParaRPr>
            </a:p>
          </p:txBody>
        </p:sp>
      </p:grpSp>
      <p:sp>
        <p:nvSpPr>
          <p:cNvPr id="24" name="Footer Placeholder 23"/>
          <p:cNvSpPr>
            <a:spLocks noGrp="1"/>
          </p:cNvSpPr>
          <p:nvPr>
            <p:ph type="ftr" sz="quarter" idx="3"/>
          </p:nvPr>
        </p:nvSpPr>
        <p:spPr>
          <a:xfrm>
            <a:off x="1662733" y="6939012"/>
            <a:ext cx="6696744" cy="314276"/>
          </a:xfrm>
        </p:spPr>
        <p:txBody>
          <a:bodyPr/>
          <a:lstStyle/>
          <a:p>
            <a:r>
              <a:rPr lang="en-US" smtClean="0">
                <a:solidFill>
                  <a:srgbClr val="800000"/>
                </a:solidFill>
              </a:rPr>
              <a:t>CLAS Collaboration Meeting- JLab  June 16-18                          Annalisa D’Angelo – A Search for hybrid Baryons  in Hall B with CLAS12</a:t>
            </a:r>
            <a:endParaRPr lang="en-US" dirty="0">
              <a:solidFill>
                <a:srgbClr val="800000"/>
              </a:solidFill>
            </a:endParaRPr>
          </a:p>
        </p:txBody>
      </p:sp>
      <p:sp>
        <p:nvSpPr>
          <p:cNvPr id="23" name="TextBox 22"/>
          <p:cNvSpPr txBox="1"/>
          <p:nvPr/>
        </p:nvSpPr>
        <p:spPr>
          <a:xfrm>
            <a:off x="4956803" y="1335940"/>
            <a:ext cx="974071" cy="424915"/>
          </a:xfrm>
          <a:prstGeom prst="rect">
            <a:avLst/>
          </a:prstGeom>
          <a:solidFill>
            <a:schemeClr val="bg1"/>
          </a:solidFill>
          <a:ln>
            <a:solidFill>
              <a:srgbClr val="000000"/>
            </a:solidFill>
          </a:ln>
        </p:spPr>
        <p:txBody>
          <a:bodyPr wrap="none" lIns="100767" tIns="50383" rIns="100767" bIns="50383" rtlCol="0">
            <a:spAutoFit/>
          </a:bodyPr>
          <a:lstStyle/>
          <a:p>
            <a:r>
              <a:rPr lang="en-US" dirty="0" smtClean="0"/>
              <a:t>LQCD </a:t>
            </a:r>
            <a:endParaRPr lang="en-US" dirty="0"/>
          </a:p>
        </p:txBody>
      </p:sp>
      <p:cxnSp>
        <p:nvCxnSpPr>
          <p:cNvPr id="25"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8431485" y="4490740"/>
            <a:ext cx="1800200" cy="1077218"/>
          </a:xfrm>
          <a:prstGeom prst="rect">
            <a:avLst/>
          </a:prstGeom>
        </p:spPr>
        <p:txBody>
          <a:bodyPr wrap="square">
            <a:spAutoFit/>
          </a:bodyPr>
          <a:lstStyle/>
          <a:p>
            <a:pPr algn="ctr"/>
            <a:r>
              <a:rPr lang="en-US" sz="1600" b="1" dirty="0" smtClean="0">
                <a:solidFill>
                  <a:srgbClr val="800000"/>
                </a:solidFill>
                <a:latin typeface="Calibri" pitchFamily="34" charset="0"/>
              </a:rPr>
              <a:t>The nucleon mass is shifted ~300 MeV to higher masses</a:t>
            </a:r>
            <a:endParaRPr lang="en-US" sz="1600" b="1" dirty="0">
              <a:solidFill>
                <a:srgbClr val="800000"/>
              </a:solidFill>
              <a:latin typeface="Calibri" pitchFamily="34" charset="0"/>
            </a:endParaRPr>
          </a:p>
        </p:txBody>
      </p:sp>
      <p:sp>
        <p:nvSpPr>
          <p:cNvPr id="6" name="Ovale 5"/>
          <p:cNvSpPr/>
          <p:nvPr/>
        </p:nvSpPr>
        <p:spPr bwMode="auto">
          <a:xfrm>
            <a:off x="6631285" y="4922788"/>
            <a:ext cx="1512168" cy="504056"/>
          </a:xfrm>
          <a:prstGeom prst="ellipse">
            <a:avLst/>
          </a:prstGeom>
          <a:noFill/>
          <a:ln w="9525"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cxnSp>
        <p:nvCxnSpPr>
          <p:cNvPr id="14" name="Connettore 2 13"/>
          <p:cNvCxnSpPr/>
          <p:nvPr/>
        </p:nvCxnSpPr>
        <p:spPr bwMode="auto">
          <a:xfrm flipH="1">
            <a:off x="8143453" y="5138812"/>
            <a:ext cx="504056" cy="7200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CasellaDiTesto 7"/>
          <p:cNvSpPr txBox="1"/>
          <p:nvPr/>
        </p:nvSpPr>
        <p:spPr>
          <a:xfrm>
            <a:off x="3462933" y="3626644"/>
            <a:ext cx="1877437" cy="415498"/>
          </a:xfrm>
          <a:prstGeom prst="rect">
            <a:avLst/>
          </a:prstGeom>
          <a:noFill/>
        </p:spPr>
        <p:txBody>
          <a:bodyPr wrap="none" rtlCol="0">
            <a:spAutoFit/>
          </a:bodyPr>
          <a:lstStyle/>
          <a:p>
            <a:r>
              <a:rPr lang="it-IT" b="1" dirty="0">
                <a:solidFill>
                  <a:srgbClr val="0000FF"/>
                </a:solidFill>
                <a:latin typeface="Symbol" charset="2"/>
                <a:cs typeface="Symbol" charset="2"/>
              </a:rPr>
              <a:t>G</a:t>
            </a:r>
            <a:r>
              <a:rPr lang="it-IT" b="1" dirty="0" smtClean="0">
                <a:solidFill>
                  <a:srgbClr val="0000FF"/>
                </a:solidFill>
                <a:latin typeface="Symbol" charset="2"/>
                <a:cs typeface="Symbol" charset="2"/>
              </a:rPr>
              <a:t>~ </a:t>
            </a:r>
            <a:r>
              <a:rPr lang="it-IT" b="1" dirty="0" smtClean="0">
                <a:solidFill>
                  <a:srgbClr val="0000FF"/>
                </a:solidFill>
                <a:latin typeface="+mn-lt"/>
                <a:cs typeface="Symbol" charset="2"/>
              </a:rPr>
              <a:t>0.2-0.3 </a:t>
            </a:r>
            <a:r>
              <a:rPr lang="it-IT" b="1" dirty="0" err="1" smtClean="0">
                <a:solidFill>
                  <a:srgbClr val="0000FF"/>
                </a:solidFill>
                <a:latin typeface="+mn-lt"/>
                <a:cs typeface="Symbol" charset="2"/>
              </a:rPr>
              <a:t>GeV</a:t>
            </a:r>
            <a:r>
              <a:rPr lang="it-IT" b="1" dirty="0" smtClean="0">
                <a:solidFill>
                  <a:srgbClr val="0000FF"/>
                </a:solidFill>
                <a:latin typeface="+mn-lt"/>
                <a:cs typeface="Symbol" charset="2"/>
              </a:rPr>
              <a:t> </a:t>
            </a:r>
            <a:endParaRPr lang="it-IT" b="1" dirty="0">
              <a:solidFill>
                <a:srgbClr val="0000FF"/>
              </a:solidFill>
              <a:latin typeface="+mn-lt"/>
              <a:cs typeface="Symbol" charset="2"/>
            </a:endParaRPr>
          </a:p>
        </p:txBody>
      </p:sp>
      <p:cxnSp>
        <p:nvCxnSpPr>
          <p:cNvPr id="27" name="Connettore 2 26"/>
          <p:cNvCxnSpPr/>
          <p:nvPr/>
        </p:nvCxnSpPr>
        <p:spPr bwMode="auto">
          <a:xfrm flipH="1" flipV="1">
            <a:off x="3606949" y="2690540"/>
            <a:ext cx="144016" cy="792088"/>
          </a:xfrm>
          <a:prstGeom prst="straightConnector1">
            <a:avLst/>
          </a:prstGeom>
          <a:solidFill>
            <a:schemeClr val="accent1"/>
          </a:solidFill>
          <a:ln w="9525"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3978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a:solidFill>
                  <a:srgbClr val="000090"/>
                </a:solidFill>
                <a:latin typeface="+mn-lt"/>
                <a:cs typeface="Arial"/>
              </a:rPr>
              <a:t>Separating </a:t>
            </a:r>
            <a:r>
              <a:rPr lang="en-US" sz="3600" b="1" dirty="0" smtClean="0">
                <a:solidFill>
                  <a:srgbClr val="000090"/>
                </a:solidFill>
                <a:latin typeface="+mn-lt"/>
                <a:cs typeface="Arial"/>
              </a:rPr>
              <a:t>q</a:t>
            </a:r>
            <a:r>
              <a:rPr lang="en-US" sz="3600" b="1" baseline="30000" dirty="0" smtClean="0">
                <a:solidFill>
                  <a:srgbClr val="000090"/>
                </a:solidFill>
                <a:latin typeface="+mn-lt"/>
                <a:cs typeface="Arial"/>
              </a:rPr>
              <a:t>3</a:t>
            </a:r>
            <a:r>
              <a:rPr lang="en-US" sz="3600" b="1" dirty="0" smtClean="0">
                <a:solidFill>
                  <a:srgbClr val="FF0000"/>
                </a:solidFill>
                <a:latin typeface="+mn-lt"/>
                <a:cs typeface="Arial"/>
              </a:rPr>
              <a:t>g</a:t>
            </a:r>
            <a:r>
              <a:rPr lang="en-US" sz="3600" b="1" dirty="0" smtClean="0">
                <a:solidFill>
                  <a:srgbClr val="000090"/>
                </a:solidFill>
                <a:latin typeface="+mn-lt"/>
                <a:cs typeface="Arial"/>
              </a:rPr>
              <a:t> </a:t>
            </a:r>
            <a:r>
              <a:rPr lang="en-US" sz="3600" b="1" dirty="0">
                <a:solidFill>
                  <a:srgbClr val="000090"/>
                </a:solidFill>
                <a:latin typeface="+mn-lt"/>
                <a:cs typeface="Arial"/>
              </a:rPr>
              <a:t>from </a:t>
            </a:r>
            <a:r>
              <a:rPr lang="en-US" sz="3600" b="1" dirty="0" smtClean="0">
                <a:solidFill>
                  <a:srgbClr val="000090"/>
                </a:solidFill>
                <a:latin typeface="+mn-lt"/>
                <a:cs typeface="Arial"/>
              </a:rPr>
              <a:t>q</a:t>
            </a:r>
            <a:r>
              <a:rPr lang="en-US" sz="3600" b="1" baseline="30000" dirty="0" smtClean="0">
                <a:solidFill>
                  <a:srgbClr val="000090"/>
                </a:solidFill>
                <a:latin typeface="+mn-lt"/>
                <a:cs typeface="Arial"/>
              </a:rPr>
              <a:t>3</a:t>
            </a:r>
            <a:r>
              <a:rPr lang="en-US" sz="3600" b="1" dirty="0" smtClean="0">
                <a:solidFill>
                  <a:srgbClr val="000090"/>
                </a:solidFill>
                <a:latin typeface="+mn-lt"/>
                <a:cs typeface="Arial"/>
              </a:rPr>
              <a:t> </a:t>
            </a:r>
            <a:r>
              <a:rPr lang="en-US" sz="3600" b="1" dirty="0">
                <a:solidFill>
                  <a:srgbClr val="000090"/>
                </a:solidFill>
                <a:latin typeface="+mn-lt"/>
                <a:cs typeface="Arial"/>
              </a:rPr>
              <a:t>states?</a:t>
            </a:r>
          </a:p>
        </p:txBody>
      </p:sp>
      <p:sp>
        <p:nvSpPr>
          <p:cNvPr id="48" name="Text Box 4"/>
          <p:cNvSpPr txBox="1">
            <a:spLocks noChangeArrowheads="1"/>
          </p:cNvSpPr>
          <p:nvPr/>
        </p:nvSpPr>
        <p:spPr bwMode="auto">
          <a:xfrm>
            <a:off x="78557" y="6002908"/>
            <a:ext cx="7488832" cy="748081"/>
          </a:xfrm>
          <a:prstGeom prst="rect">
            <a:avLst/>
          </a:prstGeom>
          <a:solidFill>
            <a:schemeClr val="bg1"/>
          </a:solidFill>
          <a:ln w="9525">
            <a:solidFill>
              <a:schemeClr val="tx1"/>
            </a:solidFill>
            <a:miter lim="800000"/>
            <a:headEnd/>
            <a:tailEnd/>
          </a:ln>
        </p:spPr>
        <p:txBody>
          <a:bodyPr wrap="square" lIns="100767" tIns="50383" rIns="100767" bIns="50383">
            <a:prstTxWarp prst="textNoShape">
              <a:avLst/>
            </a:prstTxWarp>
            <a:spAutoFit/>
          </a:bodyPr>
          <a:lstStyle/>
          <a:p>
            <a:r>
              <a:rPr lang="en-US" b="1" dirty="0" smtClean="0">
                <a:solidFill>
                  <a:srgbClr val="800000"/>
                </a:solidFill>
                <a:latin typeface="+mn-lt"/>
              </a:rPr>
              <a:t>For hybrid “Roper”, transverse amplitude A</a:t>
            </a:r>
            <a:r>
              <a:rPr lang="en-US" b="1" baseline="-25000" dirty="0" smtClean="0">
                <a:solidFill>
                  <a:srgbClr val="800000"/>
                </a:solidFill>
                <a:latin typeface="+mn-lt"/>
              </a:rPr>
              <a:t>1/2</a:t>
            </a:r>
            <a:r>
              <a:rPr lang="en-US" b="1" dirty="0" smtClean="0">
                <a:solidFill>
                  <a:srgbClr val="800000"/>
                </a:solidFill>
                <a:latin typeface="+mn-lt"/>
              </a:rPr>
              <a:t>(Q</a:t>
            </a:r>
            <a:r>
              <a:rPr lang="en-US" b="1" baseline="30000" dirty="0" smtClean="0">
                <a:solidFill>
                  <a:srgbClr val="800000"/>
                </a:solidFill>
                <a:latin typeface="+mn-lt"/>
              </a:rPr>
              <a:t>2</a:t>
            </a:r>
            <a:r>
              <a:rPr lang="en-US" b="1" dirty="0" smtClean="0">
                <a:solidFill>
                  <a:srgbClr val="800000"/>
                </a:solidFill>
                <a:latin typeface="+mn-lt"/>
              </a:rPr>
              <a:t>) drops off faster with Q</a:t>
            </a:r>
            <a:r>
              <a:rPr lang="en-US" b="1" baseline="30000" dirty="0" smtClean="0">
                <a:solidFill>
                  <a:srgbClr val="800000"/>
                </a:solidFill>
                <a:latin typeface="+mn-lt"/>
              </a:rPr>
              <a:t>2</a:t>
            </a:r>
            <a:r>
              <a:rPr lang="en-US" b="1" dirty="0" smtClean="0">
                <a:solidFill>
                  <a:srgbClr val="800000"/>
                </a:solidFill>
                <a:latin typeface="+mn-lt"/>
              </a:rPr>
              <a:t>, and S</a:t>
            </a:r>
            <a:r>
              <a:rPr lang="en-US" b="1" baseline="-25000" dirty="0" smtClean="0">
                <a:solidFill>
                  <a:srgbClr val="800000"/>
                </a:solidFill>
                <a:latin typeface="+mn-lt"/>
              </a:rPr>
              <a:t>1/2</a:t>
            </a:r>
            <a:r>
              <a:rPr lang="en-US" b="1" dirty="0" smtClean="0">
                <a:solidFill>
                  <a:srgbClr val="800000"/>
                </a:solidFill>
                <a:latin typeface="+mn-lt"/>
              </a:rPr>
              <a:t>(Q</a:t>
            </a:r>
            <a:r>
              <a:rPr lang="en-US" b="1" baseline="30000" dirty="0" smtClean="0">
                <a:solidFill>
                  <a:srgbClr val="800000"/>
                </a:solidFill>
                <a:latin typeface="+mn-lt"/>
              </a:rPr>
              <a:t>2</a:t>
            </a:r>
            <a:r>
              <a:rPr lang="en-US" b="1" dirty="0" smtClean="0">
                <a:solidFill>
                  <a:srgbClr val="800000"/>
                </a:solidFill>
                <a:latin typeface="+mn-lt"/>
              </a:rPr>
              <a:t>) ~ 0. </a:t>
            </a:r>
          </a:p>
        </p:txBody>
      </p:sp>
      <p:sp>
        <p:nvSpPr>
          <p:cNvPr id="49" name="Text Box 4"/>
          <p:cNvSpPr txBox="1">
            <a:spLocks noChangeArrowheads="1"/>
          </p:cNvSpPr>
          <p:nvPr/>
        </p:nvSpPr>
        <p:spPr bwMode="auto">
          <a:xfrm>
            <a:off x="1230685" y="674316"/>
            <a:ext cx="7898258" cy="332582"/>
          </a:xfrm>
          <a:prstGeom prst="rect">
            <a:avLst/>
          </a:prstGeom>
          <a:noFill/>
          <a:ln w="9525">
            <a:solidFill>
              <a:schemeClr val="tx1"/>
            </a:solidFill>
            <a:miter lim="800000"/>
            <a:headEnd/>
            <a:tailEnd/>
          </a:ln>
        </p:spPr>
        <p:txBody>
          <a:bodyPr wrap="square" lIns="100767" tIns="50383" rIns="100767" bIns="50383">
            <a:prstTxWarp prst="textNoShape">
              <a:avLst/>
            </a:prstTxWarp>
            <a:spAutoFit/>
          </a:bodyPr>
          <a:lstStyle/>
          <a:p>
            <a:r>
              <a:rPr lang="en-US" sz="1500" dirty="0">
                <a:solidFill>
                  <a:srgbClr val="000090"/>
                </a:solidFill>
                <a:latin typeface="+mn-lt"/>
              </a:rPr>
              <a:t>Z.P. Li, </a:t>
            </a:r>
            <a:r>
              <a:rPr lang="en-US" sz="1500" dirty="0" err="1">
                <a:solidFill>
                  <a:srgbClr val="000090"/>
                </a:solidFill>
                <a:latin typeface="+mn-lt"/>
              </a:rPr>
              <a:t>V.Burkert</a:t>
            </a:r>
            <a:r>
              <a:rPr lang="en-US" sz="1500" dirty="0">
                <a:solidFill>
                  <a:srgbClr val="000090"/>
                </a:solidFill>
                <a:latin typeface="+mn-lt"/>
              </a:rPr>
              <a:t>, </a:t>
            </a:r>
            <a:r>
              <a:rPr lang="en-US" sz="1500" dirty="0" err="1">
                <a:solidFill>
                  <a:srgbClr val="000090"/>
                </a:solidFill>
                <a:latin typeface="+mn-lt"/>
              </a:rPr>
              <a:t>Zh</a:t>
            </a:r>
            <a:r>
              <a:rPr lang="en-US" sz="1500" dirty="0">
                <a:solidFill>
                  <a:srgbClr val="000090"/>
                </a:solidFill>
                <a:latin typeface="+mn-lt"/>
              </a:rPr>
              <a:t>. Li, PRD46 (1992)70;  C.E. Carlson, N. </a:t>
            </a:r>
            <a:r>
              <a:rPr lang="en-US" sz="1500" dirty="0" err="1">
                <a:solidFill>
                  <a:srgbClr val="000090"/>
                </a:solidFill>
                <a:latin typeface="+mn-lt"/>
              </a:rPr>
              <a:t>Mukhopadhyay</a:t>
            </a:r>
            <a:r>
              <a:rPr lang="en-US" sz="1500" dirty="0">
                <a:solidFill>
                  <a:srgbClr val="000090"/>
                </a:solidFill>
                <a:latin typeface="+mn-lt"/>
              </a:rPr>
              <a:t>, PRL 67, 3745, 1991</a:t>
            </a: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pic>
        <p:nvPicPr>
          <p:cNvPr id="22" name="Picture 21"/>
          <p:cNvPicPr>
            <a:picLocks noChangeAspect="1"/>
          </p:cNvPicPr>
          <p:nvPr/>
        </p:nvPicPr>
        <p:blipFill>
          <a:blip r:embed="rId3"/>
          <a:srcRect r="50861"/>
          <a:stretch>
            <a:fillRect/>
          </a:stretch>
        </p:blipFill>
        <p:spPr>
          <a:xfrm>
            <a:off x="78557" y="1826444"/>
            <a:ext cx="3619368" cy="3256529"/>
          </a:xfrm>
          <a:prstGeom prst="rect">
            <a:avLst/>
          </a:prstGeom>
          <a:solidFill>
            <a:srgbClr val="FFFFFF"/>
          </a:solidFill>
          <a:ln>
            <a:noFill/>
          </a:ln>
          <a:effectLst>
            <a:outerShdw blurRad="292100" dist="139700" dir="2700000" algn="tl" rotWithShape="0">
              <a:srgbClr val="333333">
                <a:alpha val="65000"/>
              </a:srgbClr>
            </a:outerShdw>
          </a:effectLst>
        </p:spPr>
      </p:pic>
      <p:cxnSp>
        <p:nvCxnSpPr>
          <p:cNvPr id="13" name="Straight Connector 12"/>
          <p:cNvCxnSpPr/>
          <p:nvPr/>
        </p:nvCxnSpPr>
        <p:spPr bwMode="auto">
          <a:xfrm>
            <a:off x="1108594" y="3930271"/>
            <a:ext cx="2719239" cy="1680"/>
          </a:xfrm>
          <a:prstGeom prst="line">
            <a:avLst/>
          </a:prstGeom>
          <a:noFill/>
          <a:ln w="3175" cap="flat" cmpd="sng" algn="ctr">
            <a:solidFill>
              <a:schemeClr val="tx1"/>
            </a:solidFill>
            <a:prstDash val="solid"/>
            <a:round/>
            <a:headEnd type="none" w="med" len="med"/>
            <a:tailEnd type="none" w="med" len="med"/>
          </a:ln>
          <a:effectLst/>
        </p:spPr>
      </p:cxnSp>
      <p:sp>
        <p:nvSpPr>
          <p:cNvPr id="54" name="TextBox 53"/>
          <p:cNvSpPr txBox="1"/>
          <p:nvPr/>
        </p:nvSpPr>
        <p:spPr>
          <a:xfrm>
            <a:off x="1906244" y="4105684"/>
            <a:ext cx="459983"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r>
              <a:rPr lang="en-US" sz="1500" dirty="0" smtClean="0">
                <a:solidFill>
                  <a:srgbClr val="FF0000"/>
                </a:solidFill>
              </a:rPr>
              <a:t>g</a:t>
            </a:r>
            <a:endParaRPr lang="en-US" sz="1500" dirty="0">
              <a:solidFill>
                <a:srgbClr val="FF0000"/>
              </a:solidFill>
            </a:endParaRPr>
          </a:p>
        </p:txBody>
      </p:sp>
      <p:pic>
        <p:nvPicPr>
          <p:cNvPr id="35" name="Picture 34"/>
          <p:cNvPicPr>
            <a:picLocks noChangeAspect="1"/>
          </p:cNvPicPr>
          <p:nvPr/>
        </p:nvPicPr>
        <p:blipFill>
          <a:blip r:embed="rId3"/>
          <a:srcRect l="50093"/>
          <a:stretch>
            <a:fillRect/>
          </a:stretch>
        </p:blipFill>
        <p:spPr>
          <a:xfrm>
            <a:off x="3894981" y="1826444"/>
            <a:ext cx="3673259" cy="3254156"/>
          </a:xfrm>
          <a:prstGeom prst="rect">
            <a:avLst/>
          </a:prstGeom>
          <a:solidFill>
            <a:schemeClr val="bg1"/>
          </a:solidFill>
          <a:ln>
            <a:noFill/>
          </a:ln>
          <a:effectLst>
            <a:outerShdw blurRad="292100" dist="139700" dir="2700000" algn="tl" rotWithShape="0">
              <a:srgbClr val="333333">
                <a:alpha val="65000"/>
              </a:srgbClr>
            </a:outerShdw>
          </a:effectLst>
        </p:spPr>
      </p:pic>
      <p:sp>
        <p:nvSpPr>
          <p:cNvPr id="56" name="TextBox 55"/>
          <p:cNvSpPr txBox="1"/>
          <p:nvPr/>
        </p:nvSpPr>
        <p:spPr>
          <a:xfrm>
            <a:off x="5695181" y="4058692"/>
            <a:ext cx="459983"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r>
              <a:rPr lang="en-US" sz="1500" dirty="0" smtClean="0">
                <a:solidFill>
                  <a:srgbClr val="FF0000"/>
                </a:solidFill>
              </a:rPr>
              <a:t>g</a:t>
            </a:r>
            <a:endParaRPr lang="en-US" sz="1500" dirty="0">
              <a:solidFill>
                <a:srgbClr val="FF0000"/>
              </a:solidFill>
            </a:endParaRPr>
          </a:p>
        </p:txBody>
      </p:sp>
      <p:grpSp>
        <p:nvGrpSpPr>
          <p:cNvPr id="40" name="Gruppo 39"/>
          <p:cNvGrpSpPr/>
          <p:nvPr/>
        </p:nvGrpSpPr>
        <p:grpSpPr>
          <a:xfrm>
            <a:off x="7786687" y="1031079"/>
            <a:ext cx="2595563" cy="6232476"/>
            <a:chOff x="7786687" y="1031079"/>
            <a:chExt cx="2595563" cy="6232476"/>
          </a:xfrm>
        </p:grpSpPr>
        <p:sp>
          <p:nvSpPr>
            <p:cNvPr id="34" name="Rettangolo 33"/>
            <p:cNvSpPr/>
            <p:nvPr/>
          </p:nvSpPr>
          <p:spPr>
            <a:xfrm>
              <a:off x="7786687" y="1031079"/>
              <a:ext cx="2595563" cy="6232476"/>
            </a:xfrm>
            <a:prstGeom prst="rect">
              <a:avLst/>
            </a:prstGeom>
          </p:spPr>
          <p:txBody>
            <a:bodyPr wrap="square">
              <a:spAutoFit/>
            </a:bodyPr>
            <a:lstStyle/>
            <a:p>
              <a:r>
                <a:rPr lang="en-US" dirty="0">
                  <a:latin typeface="+mn-lt"/>
                </a:rPr>
                <a:t>The suppression of the longitudinal coupling S </a:t>
              </a:r>
              <a:r>
                <a:rPr lang="en-US" baseline="-25000" dirty="0">
                  <a:latin typeface="+mn-lt"/>
                </a:rPr>
                <a:t>1/2</a:t>
              </a:r>
              <a:r>
                <a:rPr lang="en-US" dirty="0">
                  <a:latin typeface="+mn-lt"/>
                </a:rPr>
                <a:t>(Q</a:t>
              </a:r>
              <a:r>
                <a:rPr lang="en-US" baseline="30000" dirty="0">
                  <a:latin typeface="+mn-lt"/>
                </a:rPr>
                <a:t>2</a:t>
              </a:r>
              <a:r>
                <a:rPr lang="en-US" dirty="0">
                  <a:latin typeface="+mn-lt"/>
                </a:rPr>
                <a:t>) = 0 appears to be a property</a:t>
              </a:r>
            </a:p>
            <a:p>
              <a:r>
                <a:rPr lang="en-US" dirty="0">
                  <a:latin typeface="+mn-lt"/>
                </a:rPr>
                <a:t>of the </a:t>
              </a:r>
              <a:r>
                <a:rPr lang="en-US" b="1" dirty="0" err="1">
                  <a:latin typeface="Symbol" charset="2"/>
                  <a:cs typeface="Symbol" charset="2"/>
                </a:rPr>
                <a:t>γ</a:t>
              </a:r>
              <a:r>
                <a:rPr lang="en-US" dirty="0" err="1">
                  <a:latin typeface="+mn-lt"/>
                </a:rPr>
                <a:t>qG</a:t>
              </a:r>
              <a:endParaRPr lang="en-US" dirty="0">
                <a:latin typeface="+mn-lt"/>
              </a:endParaRPr>
            </a:p>
            <a:p>
              <a:endParaRPr lang="en-US" dirty="0"/>
            </a:p>
            <a:p>
              <a:endParaRPr lang="en-US" dirty="0"/>
            </a:p>
            <a:p>
              <a:endParaRPr lang="en-US" dirty="0"/>
            </a:p>
            <a:p>
              <a:endParaRPr lang="en-US" dirty="0"/>
            </a:p>
            <a:p>
              <a:endParaRPr lang="en-US" dirty="0"/>
            </a:p>
            <a:p>
              <a:endParaRPr lang="en-US" b="1" dirty="0" smtClean="0"/>
            </a:p>
            <a:p>
              <a:endParaRPr lang="en-US" b="1" dirty="0"/>
            </a:p>
            <a:p>
              <a:r>
                <a:rPr lang="en-US" b="1" dirty="0" smtClean="0">
                  <a:latin typeface="+mn-lt"/>
                </a:rPr>
                <a:t>Question</a:t>
              </a:r>
              <a:r>
                <a:rPr lang="en-US" b="1" dirty="0">
                  <a:latin typeface="+mn-lt"/>
                </a:rPr>
                <a:t>:</a:t>
              </a:r>
            </a:p>
            <a:p>
              <a:r>
                <a:rPr lang="en-US" dirty="0">
                  <a:solidFill>
                    <a:srgbClr val="0000FF"/>
                  </a:solidFill>
                  <a:latin typeface="+mn-lt"/>
                </a:rPr>
                <a:t>Could that be a universal feature of </a:t>
              </a:r>
              <a:r>
                <a:rPr lang="en-US" dirty="0" err="1">
                  <a:solidFill>
                    <a:srgbClr val="0000FF"/>
                  </a:solidFill>
                  <a:latin typeface="+mn-lt"/>
                </a:rPr>
                <a:t>photoexcitation</a:t>
              </a:r>
              <a:r>
                <a:rPr lang="en-US" dirty="0">
                  <a:solidFill>
                    <a:srgbClr val="0000FF"/>
                  </a:solidFill>
                  <a:latin typeface="+mn-lt"/>
                </a:rPr>
                <a:t> of hybrid baryons?</a:t>
              </a:r>
            </a:p>
            <a:p>
              <a:endParaRPr lang="en-US" dirty="0">
                <a:solidFill>
                  <a:srgbClr val="0000FF"/>
                </a:solidFill>
              </a:endParaRPr>
            </a:p>
          </p:txBody>
        </p:sp>
        <p:grpSp>
          <p:nvGrpSpPr>
            <p:cNvPr id="7" name="Group 59"/>
            <p:cNvGrpSpPr/>
            <p:nvPr/>
          </p:nvGrpSpPr>
          <p:grpSpPr>
            <a:xfrm>
              <a:off x="8359477" y="3050580"/>
              <a:ext cx="1396037" cy="2226398"/>
              <a:chOff x="7419961" y="2458801"/>
              <a:chExt cx="1229537" cy="2105064"/>
            </a:xfrm>
          </p:grpSpPr>
          <p:pic>
            <p:nvPicPr>
              <p:cNvPr id="52" name="Picture 51"/>
              <p:cNvPicPr>
                <a:picLocks noChangeAspect="1"/>
              </p:cNvPicPr>
              <p:nvPr/>
            </p:nvPicPr>
            <p:blipFill>
              <a:blip r:embed="rId4"/>
              <a:srcRect l="52973" t="4641"/>
              <a:stretch>
                <a:fillRect/>
              </a:stretch>
            </p:blipFill>
            <p:spPr>
              <a:xfrm>
                <a:off x="7419961" y="2458801"/>
                <a:ext cx="1219200" cy="1043684"/>
              </a:xfrm>
              <a:prstGeom prst="rect">
                <a:avLst/>
              </a:prstGeom>
              <a:ln>
                <a:solidFill>
                  <a:schemeClr val="tx1"/>
                </a:solidFill>
              </a:ln>
            </p:spPr>
          </p:pic>
          <p:pic>
            <p:nvPicPr>
              <p:cNvPr id="59" name="Picture 58"/>
              <p:cNvPicPr>
                <a:picLocks noChangeAspect="1"/>
              </p:cNvPicPr>
              <p:nvPr/>
            </p:nvPicPr>
            <p:blipFill>
              <a:blip r:embed="rId4"/>
              <a:srcRect t="4641" r="52905"/>
              <a:stretch>
                <a:fillRect/>
              </a:stretch>
            </p:blipFill>
            <p:spPr>
              <a:xfrm>
                <a:off x="7428526" y="3520181"/>
                <a:ext cx="1220972" cy="1043684"/>
              </a:xfrm>
              <a:prstGeom prst="rect">
                <a:avLst/>
              </a:prstGeom>
              <a:ln>
                <a:solidFill>
                  <a:schemeClr val="tx1"/>
                </a:solidFill>
              </a:ln>
            </p:spPr>
          </p:pic>
        </p:grpSp>
      </p:gr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7"/>
          <p:cNvSpPr txBox="1"/>
          <p:nvPr/>
        </p:nvSpPr>
        <p:spPr>
          <a:xfrm>
            <a:off x="78557" y="5210820"/>
            <a:ext cx="7488832" cy="748081"/>
          </a:xfrm>
          <a:prstGeom prst="rect">
            <a:avLst/>
          </a:prstGeom>
          <a:solidFill>
            <a:srgbClr val="3465C8"/>
          </a:solidFill>
          <a:ln>
            <a:solidFill>
              <a:schemeClr val="tx1"/>
            </a:solidFill>
          </a:ln>
        </p:spPr>
        <p:txBody>
          <a:bodyPr wrap="square" lIns="100767" tIns="50383" rIns="100767" bIns="50383" rtlCol="0">
            <a:spAutoFit/>
          </a:bodyPr>
          <a:lstStyle/>
          <a:p>
            <a:pPr>
              <a:buClr>
                <a:schemeClr val="tx1"/>
              </a:buClr>
              <a:buFont typeface="Arial"/>
              <a:buChar char="•"/>
            </a:pPr>
            <a:r>
              <a:rPr lang="en-US" dirty="0" smtClean="0">
                <a:solidFill>
                  <a:srgbClr val="000090"/>
                </a:solidFill>
                <a:latin typeface="Calibri"/>
                <a:cs typeface="Calibri"/>
              </a:rPr>
              <a:t> </a:t>
            </a:r>
            <a:r>
              <a:rPr lang="en-US" dirty="0" smtClean="0">
                <a:solidFill>
                  <a:schemeClr val="bg1"/>
                </a:solidFill>
                <a:latin typeface="Calibri"/>
                <a:cs typeface="Calibri"/>
              </a:rPr>
              <a:t>A</a:t>
            </a:r>
            <a:r>
              <a:rPr lang="en-US" baseline="-25000" dirty="0" smtClean="0">
                <a:solidFill>
                  <a:schemeClr val="bg1"/>
                </a:solidFill>
                <a:latin typeface="Calibri"/>
                <a:cs typeface="Calibri"/>
              </a:rPr>
              <a:t>1/2 </a:t>
            </a:r>
            <a:r>
              <a:rPr lang="en-US" dirty="0" smtClean="0">
                <a:solidFill>
                  <a:schemeClr val="bg1"/>
                </a:solidFill>
                <a:latin typeface="Calibri"/>
                <a:cs typeface="Calibri"/>
              </a:rPr>
              <a:t>dominant amplitude at high Q</a:t>
            </a:r>
            <a:r>
              <a:rPr lang="en-US" baseline="30000" dirty="0" smtClean="0">
                <a:solidFill>
                  <a:schemeClr val="bg1"/>
                </a:solidFill>
                <a:latin typeface="Calibri"/>
                <a:cs typeface="Calibri"/>
              </a:rPr>
              <a:t>2</a:t>
            </a:r>
            <a:r>
              <a:rPr lang="en-US" dirty="0" smtClean="0">
                <a:solidFill>
                  <a:schemeClr val="bg1"/>
                </a:solidFill>
                <a:latin typeface="Calibri"/>
                <a:cs typeface="Calibri"/>
              </a:rPr>
              <a:t> indicates radial </a:t>
            </a:r>
            <a:r>
              <a:rPr lang="en-US" dirty="0" err="1" smtClean="0">
                <a:solidFill>
                  <a:schemeClr val="bg1"/>
                </a:solidFill>
                <a:latin typeface="Calibri"/>
                <a:cs typeface="Calibri"/>
              </a:rPr>
              <a:t>qqq</a:t>
            </a:r>
            <a:r>
              <a:rPr lang="en-US" dirty="0" smtClean="0">
                <a:solidFill>
                  <a:schemeClr val="bg1"/>
                </a:solidFill>
                <a:latin typeface="Calibri"/>
                <a:cs typeface="Calibri"/>
              </a:rPr>
              <a:t> excitation </a:t>
            </a:r>
          </a:p>
          <a:p>
            <a:pPr>
              <a:buClr>
                <a:schemeClr val="tx1"/>
              </a:buClr>
              <a:buFont typeface="Arial"/>
              <a:buChar char="•"/>
            </a:pPr>
            <a:r>
              <a:rPr lang="en-US" dirty="0" smtClean="0">
                <a:solidFill>
                  <a:schemeClr val="bg1"/>
                </a:solidFill>
                <a:latin typeface="Calibri"/>
                <a:cs typeface="Calibri"/>
              </a:rPr>
              <a:t> Significant meson-baryon coupling at small Q</a:t>
            </a:r>
            <a:r>
              <a:rPr lang="en-US" baseline="30000" dirty="0" smtClean="0">
                <a:solidFill>
                  <a:schemeClr val="bg1"/>
                </a:solidFill>
                <a:latin typeface="Calibri"/>
                <a:cs typeface="Calibri"/>
              </a:rPr>
              <a:t>2</a:t>
            </a:r>
            <a:r>
              <a:rPr lang="en-US" dirty="0" smtClean="0">
                <a:solidFill>
                  <a:schemeClr val="bg1"/>
                </a:solidFill>
                <a:latin typeface="Calibri"/>
                <a:cs typeface="Calibri"/>
              </a:rPr>
              <a:t> </a:t>
            </a:r>
          </a:p>
        </p:txBody>
      </p:sp>
      <p:grpSp>
        <p:nvGrpSpPr>
          <p:cNvPr id="25" name="Gruppo 24"/>
          <p:cNvGrpSpPr/>
          <p:nvPr/>
        </p:nvGrpSpPr>
        <p:grpSpPr>
          <a:xfrm>
            <a:off x="1014661" y="2978572"/>
            <a:ext cx="4896544" cy="2232248"/>
            <a:chOff x="1158677" y="2186484"/>
            <a:chExt cx="4896544" cy="2232248"/>
          </a:xfrm>
        </p:grpSpPr>
        <p:cxnSp>
          <p:nvCxnSpPr>
            <p:cNvPr id="4" name="Connettore 2 3"/>
            <p:cNvCxnSpPr/>
            <p:nvPr/>
          </p:nvCxnSpPr>
          <p:spPr bwMode="auto">
            <a:xfrm flipV="1">
              <a:off x="2598837" y="2186484"/>
              <a:ext cx="360040" cy="2160240"/>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Connettore 2 7"/>
            <p:cNvCxnSpPr/>
            <p:nvPr/>
          </p:nvCxnSpPr>
          <p:spPr bwMode="auto">
            <a:xfrm flipV="1">
              <a:off x="5047109" y="2762548"/>
              <a:ext cx="1008112" cy="1584176"/>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nettore 2 9"/>
            <p:cNvCxnSpPr/>
            <p:nvPr/>
          </p:nvCxnSpPr>
          <p:spPr bwMode="auto">
            <a:xfrm flipH="1" flipV="1">
              <a:off x="1158677" y="2690540"/>
              <a:ext cx="72008" cy="1728192"/>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ttore 2 11"/>
            <p:cNvCxnSpPr/>
            <p:nvPr/>
          </p:nvCxnSpPr>
          <p:spPr bwMode="auto">
            <a:xfrm flipV="1">
              <a:off x="4903093" y="2330500"/>
              <a:ext cx="144016" cy="2016224"/>
            </a:xfrm>
            <a:prstGeom prst="straightConnector1">
              <a:avLst/>
            </a:prstGeom>
            <a:solidFill>
              <a:schemeClr val="accent1"/>
            </a:solidFill>
            <a:ln w="9525" cap="flat" cmpd="sng" algn="ctr">
              <a:solidFill>
                <a:srgbClr val="00009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7" name="Gruppo 36"/>
          <p:cNvGrpSpPr/>
          <p:nvPr/>
        </p:nvGrpSpPr>
        <p:grpSpPr>
          <a:xfrm>
            <a:off x="1518717" y="3698652"/>
            <a:ext cx="3960440" cy="2232248"/>
            <a:chOff x="1518717" y="3698652"/>
            <a:chExt cx="3960440" cy="2232248"/>
          </a:xfrm>
        </p:grpSpPr>
        <p:cxnSp>
          <p:nvCxnSpPr>
            <p:cNvPr id="27" name="Connettore 2 26"/>
            <p:cNvCxnSpPr/>
            <p:nvPr/>
          </p:nvCxnSpPr>
          <p:spPr bwMode="auto">
            <a:xfrm flipH="1" flipV="1">
              <a:off x="5119117" y="4058692"/>
              <a:ext cx="360040" cy="187220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Connettore 2 28"/>
            <p:cNvCxnSpPr/>
            <p:nvPr/>
          </p:nvCxnSpPr>
          <p:spPr bwMode="auto">
            <a:xfrm flipH="1" flipV="1">
              <a:off x="1518717" y="3698652"/>
              <a:ext cx="216024" cy="223224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8" name="TextBox 53"/>
          <p:cNvSpPr txBox="1"/>
          <p:nvPr/>
        </p:nvSpPr>
        <p:spPr>
          <a:xfrm>
            <a:off x="1806749" y="2474516"/>
            <a:ext cx="370214"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endParaRPr lang="en-US" sz="1500" dirty="0">
              <a:solidFill>
                <a:srgbClr val="FF0000"/>
              </a:solidFill>
            </a:endParaRPr>
          </a:p>
        </p:txBody>
      </p:sp>
      <p:sp>
        <p:nvSpPr>
          <p:cNvPr id="39" name="TextBox 53"/>
          <p:cNvSpPr txBox="1"/>
          <p:nvPr/>
        </p:nvSpPr>
        <p:spPr>
          <a:xfrm>
            <a:off x="5119117" y="2978572"/>
            <a:ext cx="370214" cy="332582"/>
          </a:xfrm>
          <a:prstGeom prst="rect">
            <a:avLst/>
          </a:prstGeom>
          <a:solidFill>
            <a:srgbClr val="FFFFFF"/>
          </a:solidFill>
          <a:ln>
            <a:solidFill>
              <a:schemeClr val="tx1"/>
            </a:solidFill>
          </a:ln>
        </p:spPr>
        <p:txBody>
          <a:bodyPr wrap="none" lIns="100767" tIns="50383" rIns="100767" bIns="50383" rtlCol="0">
            <a:spAutoFit/>
          </a:bodyPr>
          <a:lstStyle/>
          <a:p>
            <a:r>
              <a:rPr lang="en-US" sz="1500" dirty="0" smtClean="0"/>
              <a:t>q</a:t>
            </a:r>
            <a:r>
              <a:rPr lang="en-US" sz="1500" baseline="30000" dirty="0" smtClean="0"/>
              <a:t>3</a:t>
            </a:r>
            <a:endParaRPr lang="en-US" sz="1500" dirty="0">
              <a:solidFill>
                <a:srgbClr val="FF0000"/>
              </a:solidFill>
            </a:endParaRPr>
          </a:p>
        </p:txBody>
      </p:sp>
      <p:sp>
        <p:nvSpPr>
          <p:cNvPr id="36" name="Rettangolo 35"/>
          <p:cNvSpPr/>
          <p:nvPr/>
        </p:nvSpPr>
        <p:spPr>
          <a:xfrm>
            <a:off x="-65459" y="962348"/>
            <a:ext cx="7992888" cy="769441"/>
          </a:xfrm>
          <a:prstGeom prst="rect">
            <a:avLst/>
          </a:prstGeom>
          <a:noFill/>
          <a:ln>
            <a:noFill/>
          </a:ln>
        </p:spPr>
        <p:txBody>
          <a:bodyPr wrap="square">
            <a:spAutoFit/>
          </a:bodyPr>
          <a:lstStyle/>
          <a:p>
            <a:r>
              <a:rPr lang="en-US" sz="2200" dirty="0">
                <a:latin typeface="+mn-lt"/>
              </a:rPr>
              <a:t>Lowest </a:t>
            </a:r>
            <a:r>
              <a:rPr lang="en-US" sz="2200" dirty="0" smtClean="0">
                <a:latin typeface="+mn-lt"/>
              </a:rPr>
              <a:t>mass hybrid </a:t>
            </a:r>
            <a:r>
              <a:rPr lang="en-US" sz="2200" dirty="0">
                <a:latin typeface="+mn-lt"/>
              </a:rPr>
              <a:t>baryon should </a:t>
            </a:r>
            <a:r>
              <a:rPr lang="en-US" sz="2200" b="1" dirty="0" err="1" smtClean="0">
                <a:latin typeface="+mn-lt"/>
              </a:rPr>
              <a:t>qqq</a:t>
            </a:r>
            <a:r>
              <a:rPr lang="en-US" sz="2200" b="1" dirty="0" err="1" smtClean="0">
                <a:solidFill>
                  <a:srgbClr val="FF0000"/>
                </a:solidFill>
                <a:latin typeface="+mn-lt"/>
              </a:rPr>
              <a:t>g</a:t>
            </a:r>
            <a:r>
              <a:rPr lang="en-US" sz="2200" b="1" dirty="0" smtClean="0">
                <a:solidFill>
                  <a:srgbClr val="FF0000"/>
                </a:solidFill>
                <a:latin typeface="+mn-lt"/>
              </a:rPr>
              <a:t> </a:t>
            </a:r>
            <a:r>
              <a:rPr lang="en-US" sz="2200" dirty="0" smtClean="0">
                <a:latin typeface="+mn-lt"/>
              </a:rPr>
              <a:t>be </a:t>
            </a:r>
            <a:r>
              <a:rPr lang="en-US" sz="2200" dirty="0">
                <a:latin typeface="+mn-lt"/>
              </a:rPr>
              <a:t>J</a:t>
            </a:r>
            <a:r>
              <a:rPr lang="en-US" sz="2200" baseline="30000" dirty="0">
                <a:latin typeface="+mn-lt"/>
              </a:rPr>
              <a:t>P </a:t>
            </a:r>
            <a:r>
              <a:rPr lang="en-US" sz="2200" dirty="0">
                <a:latin typeface="+mn-lt"/>
              </a:rPr>
              <a:t>=1/2</a:t>
            </a:r>
            <a:r>
              <a:rPr lang="en-US" sz="2200" baseline="30000" dirty="0">
                <a:latin typeface="+mn-lt"/>
              </a:rPr>
              <a:t>+</a:t>
            </a:r>
            <a:r>
              <a:rPr lang="en-US" sz="2200" dirty="0">
                <a:latin typeface="+mn-lt"/>
              </a:rPr>
              <a:t> (same </a:t>
            </a:r>
            <a:r>
              <a:rPr lang="en-US" sz="2200" dirty="0" smtClean="0">
                <a:latin typeface="+mn-lt"/>
              </a:rPr>
              <a:t>as Roper</a:t>
            </a:r>
            <a:r>
              <a:rPr lang="en-US" sz="2200" dirty="0">
                <a:latin typeface="+mn-lt"/>
              </a:rPr>
              <a:t>) and next higher J</a:t>
            </a:r>
            <a:r>
              <a:rPr lang="en-US" sz="2200" baseline="30000" dirty="0">
                <a:latin typeface="+mn-lt"/>
              </a:rPr>
              <a:t>P</a:t>
            </a:r>
            <a:r>
              <a:rPr lang="en-US" sz="2200" dirty="0">
                <a:latin typeface="+mn-lt"/>
              </a:rPr>
              <a:t>=3/2</a:t>
            </a:r>
            <a:r>
              <a:rPr lang="en-US" sz="2200" baseline="30000" dirty="0">
                <a:latin typeface="+mn-lt"/>
              </a:rPr>
              <a:t>+</a:t>
            </a:r>
          </a:p>
        </p:txBody>
      </p:sp>
    </p:spTree>
    <p:extLst>
      <p:ext uri="{BB962C8B-B14F-4D97-AF65-F5344CB8AC3E}">
        <p14:creationId xmlns:p14="http://schemas.microsoft.com/office/powerpoint/2010/main" val="345194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25"/>
                                        </p:tgtEl>
                                        <p:attrNameLst>
                                          <p:attrName>ppt_y</p:attrName>
                                        </p:attrNameLst>
                                      </p:cBhvr>
                                      <p:tavLst>
                                        <p:tav tm="0">
                                          <p:val>
                                            <p:strVal val="#ppt_y"/>
                                          </p:val>
                                        </p:tav>
                                        <p:tav tm="100000">
                                          <p:val>
                                            <p:strVal val="#ppt_y+#ppt_h*1.125000"/>
                                          </p:val>
                                        </p:tav>
                                      </p:tavLst>
                                    </p:anim>
                                    <p:animEffect transition="out" filter="wipe(down)">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2" presetClass="exit" presetSubtype="4" fill="hold" grpId="0" nodeType="withEffect">
                                  <p:stCondLst>
                                    <p:cond delay="0"/>
                                  </p:stCondLst>
                                  <p:childTnLst>
                                    <p:anim calcmode="lin" valueType="num">
                                      <p:cBhvr additive="base">
                                        <p:cTn id="20" dur="500"/>
                                        <p:tgtEl>
                                          <p:spTgt spid="17"/>
                                        </p:tgtEl>
                                        <p:attrNameLst>
                                          <p:attrName>ppt_y</p:attrName>
                                        </p:attrNameLst>
                                      </p:cBhvr>
                                      <p:tavLst>
                                        <p:tav tm="0">
                                          <p:val>
                                            <p:strVal val="#ppt_y"/>
                                          </p:val>
                                        </p:tav>
                                        <p:tav tm="100000">
                                          <p:val>
                                            <p:strVal val="#ppt_y+#ppt_h*1.125000"/>
                                          </p:val>
                                        </p:tav>
                                      </p:tavLst>
                                    </p:anim>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2" presetClass="exit" presetSubtype="4" fill="hold" nodeType="withEffect">
                                  <p:stCondLst>
                                    <p:cond delay="0"/>
                                  </p:stCondLst>
                                  <p:childTnLst>
                                    <p:anim calcmode="lin" valueType="num">
                                      <p:cBhvr additive="base">
                                        <p:cTn id="24" dur="500"/>
                                        <p:tgtEl>
                                          <p:spTgt spid="25"/>
                                        </p:tgtEl>
                                        <p:attrNameLst>
                                          <p:attrName>ppt_y</p:attrName>
                                        </p:attrNameLst>
                                      </p:cBhvr>
                                      <p:tavLst>
                                        <p:tav tm="0">
                                          <p:val>
                                            <p:strVal val="#ppt_y"/>
                                          </p:val>
                                        </p:tav>
                                        <p:tav tm="100000">
                                          <p:val>
                                            <p:strVal val="#ppt_y+#ppt_h*1.125000"/>
                                          </p:val>
                                        </p:tav>
                                      </p:tavLst>
                                    </p:anim>
                                    <p:animEffect transition="out" filter="wipe(down)">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animBg="1"/>
      <p:bldP spid="56" grpId="0" animBg="1"/>
      <p:bldP spid="17" grpId="0" animBg="1"/>
      <p:bldP spid="17" grpId="1"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smtClean="0">
                <a:solidFill>
                  <a:srgbClr val="000090"/>
                </a:solidFill>
                <a:latin typeface="+mn-lt"/>
                <a:cs typeface="Arial"/>
              </a:rPr>
              <a:t>Hadronic couplings</a:t>
            </a:r>
            <a:endParaRPr lang="en-US" sz="3600" b="1">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TextBox 17"/>
          <p:cNvSpPr txBox="1"/>
          <p:nvPr/>
        </p:nvSpPr>
        <p:spPr>
          <a:xfrm>
            <a:off x="366588" y="746324"/>
            <a:ext cx="10015661" cy="3277820"/>
          </a:xfrm>
          <a:prstGeom prst="rect">
            <a:avLst/>
          </a:prstGeom>
          <a:noFill/>
        </p:spPr>
        <p:txBody>
          <a:bodyPr wrap="square" rtlCol="0">
            <a:spAutoFit/>
          </a:bodyPr>
          <a:lstStyle/>
          <a:p>
            <a:pPr marL="285750" indent="-285750">
              <a:buFont typeface="Wingdings" charset="2"/>
              <a:buChar char=""/>
            </a:pPr>
            <a:r>
              <a:rPr lang="en-US" dirty="0" smtClean="0">
                <a:solidFill>
                  <a:srgbClr val="000090"/>
                </a:solidFill>
                <a:latin typeface="+mn-lt"/>
              </a:rPr>
              <a:t>Very little is known about </a:t>
            </a:r>
            <a:r>
              <a:rPr lang="en-US" dirty="0" err="1" smtClean="0">
                <a:solidFill>
                  <a:srgbClr val="000090"/>
                </a:solidFill>
                <a:latin typeface="+mn-lt"/>
              </a:rPr>
              <a:t>hadronic</a:t>
            </a:r>
            <a:r>
              <a:rPr lang="en-US" dirty="0" smtClean="0">
                <a:solidFill>
                  <a:srgbClr val="000090"/>
                </a:solidFill>
                <a:latin typeface="+mn-lt"/>
              </a:rPr>
              <a:t> couplings but it is reasonable to expect that hybrid baryons may decay in channel with </a:t>
            </a:r>
            <a:r>
              <a:rPr lang="en-US" dirty="0" smtClean="0">
                <a:solidFill>
                  <a:srgbClr val="800000"/>
                </a:solidFill>
                <a:latin typeface="+mn-lt"/>
              </a:rPr>
              <a:t>high </a:t>
            </a:r>
            <a:r>
              <a:rPr lang="en-US" dirty="0" err="1" smtClean="0">
                <a:solidFill>
                  <a:srgbClr val="800000"/>
                </a:solidFill>
                <a:latin typeface="+mn-lt"/>
              </a:rPr>
              <a:t>gluonic</a:t>
            </a:r>
            <a:r>
              <a:rPr lang="en-US" dirty="0" smtClean="0">
                <a:solidFill>
                  <a:srgbClr val="800000"/>
                </a:solidFill>
                <a:latin typeface="+mn-lt"/>
              </a:rPr>
              <a:t> content </a:t>
            </a:r>
            <a:r>
              <a:rPr lang="en-US" dirty="0" smtClean="0">
                <a:solidFill>
                  <a:srgbClr val="000090"/>
                </a:solidFill>
                <a:latin typeface="+mn-lt"/>
              </a:rPr>
              <a:t>such as:</a:t>
            </a:r>
            <a:endParaRPr lang="en-US" dirty="0">
              <a:solidFill>
                <a:prstClr val="black"/>
              </a:solidFill>
            </a:endParaRPr>
          </a:p>
          <a:p>
            <a:pPr marL="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b="1" dirty="0" smtClean="0">
                <a:solidFill>
                  <a:prstClr val="black"/>
                </a:solidFill>
                <a:latin typeface="+mn-lt"/>
              </a:rPr>
              <a:t>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h’</a:t>
            </a:r>
            <a:endParaRPr lang="en-US" dirty="0" smtClean="0">
              <a:solidFill>
                <a:prstClr val="black"/>
              </a:solidFill>
              <a:latin typeface="Symbol" charset="2"/>
              <a:ea typeface="Wingdings"/>
              <a:cs typeface="Symbol" charset="2"/>
              <a:sym typeface="Wingdings"/>
            </a:endParaRPr>
          </a:p>
          <a:p>
            <a:pPr marL="285750" indent="-285750">
              <a:buFont typeface="Wingdings" charset="2"/>
              <a:buChar char=""/>
            </a:pPr>
            <a:r>
              <a:rPr lang="en-US" dirty="0" smtClean="0">
                <a:solidFill>
                  <a:srgbClr val="000090"/>
                </a:solidFill>
                <a:latin typeface="+mn-lt"/>
              </a:rPr>
              <a:t>Alternatively one may expect decays with </a:t>
            </a:r>
            <a:r>
              <a:rPr lang="en-US" dirty="0" smtClean="0">
                <a:solidFill>
                  <a:srgbClr val="800000"/>
                </a:solidFill>
                <a:latin typeface="+mn-lt"/>
              </a:rPr>
              <a:t>high         content </a:t>
            </a:r>
            <a:r>
              <a:rPr lang="en-US" dirty="0" smtClean="0">
                <a:solidFill>
                  <a:srgbClr val="000090"/>
                </a:solidFill>
                <a:latin typeface="+mn-lt"/>
              </a:rPr>
              <a:t>(due to G   </a:t>
            </a:r>
            <a:r>
              <a:rPr lang="en-US" b="1" baseline="30000" dirty="0" smtClean="0">
                <a:solidFill>
                  <a:srgbClr val="000090"/>
                </a:solidFill>
                <a:latin typeface="+mn-lt"/>
              </a:rPr>
              <a:t>              </a:t>
            </a:r>
            <a:r>
              <a:rPr lang="en-US" dirty="0" smtClean="0">
                <a:solidFill>
                  <a:srgbClr val="000090"/>
                </a:solidFill>
                <a:latin typeface="+mn-lt"/>
                <a:ea typeface="Wingdings"/>
                <a:cs typeface="Wingdings"/>
                <a:sym typeface="Wingdings"/>
              </a:rPr>
              <a:t>     </a:t>
            </a:r>
            <a:r>
              <a:rPr lang="en-US" dirty="0" smtClean="0">
                <a:solidFill>
                  <a:srgbClr val="000090"/>
                </a:solidFill>
                <a:latin typeface="+mn-lt"/>
                <a:ea typeface="Wingdings"/>
                <a:cs typeface="Symbol" charset="2"/>
                <a:sym typeface="Wingdings"/>
              </a:rPr>
              <a:t>) such as</a:t>
            </a:r>
            <a:r>
              <a:rPr lang="en-US" dirty="0">
                <a:latin typeface="+mn-lt"/>
                <a:ea typeface="Wingdings"/>
                <a:cs typeface="Symbol" charset="2"/>
                <a:sym typeface="Wingdings"/>
              </a:rPr>
              <a:t>:</a:t>
            </a:r>
            <a:endParaRPr lang="en-US" dirty="0" smtClean="0">
              <a:latin typeface="+mn-lt"/>
              <a:ea typeface="Wingdings"/>
              <a:cs typeface="Symbol" charset="2"/>
              <a:sym typeface="Wingdings"/>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rPr>
              <a:t>K</a:t>
            </a:r>
            <a:r>
              <a:rPr lang="en-US" sz="2400" baseline="30000" dirty="0" smtClean="0">
                <a:solidFill>
                  <a:prstClr val="black"/>
                </a:solidFill>
                <a:latin typeface="+mn-lt"/>
              </a:rPr>
              <a:t>+</a:t>
            </a:r>
            <a:r>
              <a:rPr lang="en-US" sz="2400" dirty="0" smtClean="0">
                <a:solidFill>
                  <a:prstClr val="black"/>
                </a:solidFill>
                <a:latin typeface="Symbol" charset="2"/>
                <a:cs typeface="Symbol" charset="2"/>
              </a:rPr>
              <a:t>L, </a:t>
            </a:r>
            <a:r>
              <a:rPr lang="en-US" sz="2400" dirty="0" smtClean="0">
                <a:solidFill>
                  <a:prstClr val="black"/>
                </a:solidFill>
              </a:rPr>
              <a:t>K</a:t>
            </a:r>
            <a:r>
              <a:rPr lang="en-US" sz="2400" dirty="0" smtClean="0">
                <a:solidFill>
                  <a:prstClr val="black"/>
                </a:solidFill>
                <a:latin typeface="Symbol" charset="2"/>
                <a:cs typeface="Symbol" charset="2"/>
              </a:rPr>
              <a:t>S</a:t>
            </a: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N*(1535)</a:t>
            </a:r>
            <a:r>
              <a:rPr lang="en-US" sz="2400" dirty="0">
                <a:solidFill>
                  <a:prstClr val="black"/>
                </a:solidFill>
                <a:latin typeface="+mn-lt"/>
                <a:ea typeface="Wingdings"/>
                <a:cs typeface="Symbol" charset="2"/>
                <a:sym typeface="Wingdings"/>
              </a:rPr>
              <a:t> </a:t>
            </a:r>
            <a:r>
              <a:rPr lang="en-US" sz="2400" dirty="0" smtClean="0">
                <a:solidFill>
                  <a:prstClr val="black"/>
                </a:solidFill>
                <a:latin typeface="Symbol" charset="2"/>
                <a:ea typeface="Wingdings"/>
                <a:cs typeface="Symbol" charset="2"/>
                <a:sym typeface="Wingdings"/>
              </a:rPr>
              <a:t>p 	   </a:t>
            </a:r>
            <a:r>
              <a:rPr lang="en-US" sz="2400" dirty="0" smtClean="0">
                <a:solidFill>
                  <a:prstClr val="black"/>
                </a:solidFill>
                <a:latin typeface="+mn-lt"/>
                <a:ea typeface="Wingdings"/>
                <a:cs typeface="Wingdings"/>
                <a:sym typeface="Wingdings"/>
              </a:rPr>
              <a:t>N </a:t>
            </a:r>
            <a:r>
              <a:rPr lang="en-US" sz="2400" dirty="0" smtClean="0">
                <a:solidFill>
                  <a:prstClr val="black"/>
                </a:solidFill>
                <a:latin typeface="Symbol" charset="2"/>
                <a:ea typeface="Wingdings"/>
                <a:cs typeface="Symbol" charset="2"/>
                <a:sym typeface="Wingdings"/>
              </a:rPr>
              <a:t>h p</a:t>
            </a: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p</a:t>
            </a:r>
            <a:r>
              <a:rPr lang="en-US" sz="2400" dirty="0" smtClean="0">
                <a:solidFill>
                  <a:prstClr val="black"/>
                </a:solidFill>
                <a:latin typeface="+mn-lt"/>
                <a:ea typeface="Wingdings"/>
                <a:cs typeface="Symbol" charset="2"/>
                <a:sym typeface="Wingdings"/>
              </a:rPr>
              <a:t> </a:t>
            </a:r>
            <a:r>
              <a:rPr lang="en-US" sz="2400" dirty="0" smtClean="0">
                <a:solidFill>
                  <a:prstClr val="black"/>
                </a:solidFill>
                <a:latin typeface="Symbol" charset="2"/>
                <a:ea typeface="Wingdings"/>
                <a:cs typeface="Symbol" charset="2"/>
                <a:sym typeface="Wingdings"/>
              </a:rPr>
              <a:t>p</a:t>
            </a:r>
            <a:endParaRPr lang="en-US" sz="2400" dirty="0">
              <a:solidFill>
                <a:prstClr val="black"/>
              </a:solidFill>
              <a:ea typeface="Wingdings"/>
              <a:cs typeface="Wingdings"/>
              <a:sym typeface="Wingdings"/>
            </a:endParaRPr>
          </a:p>
          <a:p>
            <a:pPr indent="1884363"/>
            <a:r>
              <a:rPr lang="en-US" sz="2400" b="1" dirty="0" smtClean="0">
                <a:solidFill>
                  <a:prstClr val="black"/>
                </a:solidFill>
                <a:latin typeface="+mn-lt"/>
              </a:rPr>
              <a:t>B</a:t>
            </a:r>
            <a:r>
              <a:rPr lang="en-US" sz="2400" b="1" baseline="30000" dirty="0" smtClean="0">
                <a:solidFill>
                  <a:prstClr val="black"/>
                </a:solidFill>
                <a:latin typeface="+mn-lt"/>
              </a:rPr>
              <a:t>G 	</a:t>
            </a:r>
            <a:r>
              <a:rPr lang="en-US" sz="2400" dirty="0" smtClean="0">
                <a:solidFill>
                  <a:prstClr val="black"/>
                </a:solidFill>
                <a:latin typeface="+mn-lt"/>
                <a:ea typeface="Wingdings"/>
                <a:cs typeface="Symbol" charset="2"/>
                <a:sym typeface="Wingdings"/>
              </a:rPr>
              <a:t>N </a:t>
            </a:r>
            <a:r>
              <a:rPr lang="en-US" sz="2400" dirty="0" smtClean="0">
                <a:solidFill>
                  <a:prstClr val="black"/>
                </a:solidFill>
                <a:latin typeface="Symbol" charset="2"/>
                <a:ea typeface="Wingdings"/>
                <a:cs typeface="Symbol" charset="2"/>
                <a:sym typeface="Wingdings"/>
              </a:rPr>
              <a:t>f</a:t>
            </a:r>
          </a:p>
          <a:p>
            <a:pPr indent="1884363"/>
            <a:r>
              <a:rPr lang="en-US" sz="2400" b="1" dirty="0">
                <a:solidFill>
                  <a:prstClr val="black"/>
                </a:solidFill>
                <a:latin typeface="+mn-lt"/>
              </a:rPr>
              <a:t>B</a:t>
            </a:r>
            <a:r>
              <a:rPr lang="en-US" sz="2400" b="1" baseline="30000" dirty="0">
                <a:solidFill>
                  <a:prstClr val="black"/>
                </a:solidFill>
                <a:latin typeface="+mn-lt"/>
              </a:rPr>
              <a:t>G</a:t>
            </a:r>
            <a:r>
              <a:rPr lang="en-US" sz="2400" b="1" baseline="30000" dirty="0">
                <a:solidFill>
                  <a:prstClr val="black"/>
                </a:solidFill>
              </a:rPr>
              <a:t>	</a:t>
            </a:r>
            <a:r>
              <a:rPr lang="en-US" sz="2400" dirty="0" smtClean="0">
                <a:solidFill>
                  <a:prstClr val="black"/>
                </a:solidFill>
              </a:rPr>
              <a:t>K</a:t>
            </a:r>
            <a:r>
              <a:rPr lang="en-US" sz="2400" dirty="0">
                <a:solidFill>
                  <a:prstClr val="black"/>
                </a:solidFill>
              </a:rPr>
              <a:t>*</a:t>
            </a:r>
            <a:r>
              <a:rPr lang="en-US" sz="2400" dirty="0" smtClean="0">
                <a:solidFill>
                  <a:prstClr val="black"/>
                </a:solidFill>
                <a:latin typeface="Symbol" charset="2"/>
                <a:cs typeface="Symbol" charset="2"/>
              </a:rPr>
              <a:t>L</a:t>
            </a:r>
            <a:endParaRPr lang="en-US" sz="2400" dirty="0">
              <a:solidFill>
                <a:prstClr val="black"/>
              </a:solidFill>
              <a:latin typeface="Symbol" charset="2"/>
              <a:ea typeface="Wingdings"/>
              <a:cs typeface="Symbol" charset="2"/>
              <a:sym typeface="Wingdings"/>
            </a:endParaRPr>
          </a:p>
        </p:txBody>
      </p:sp>
      <p:cxnSp>
        <p:nvCxnSpPr>
          <p:cNvPr id="5" name="Connettore 2 4"/>
          <p:cNvCxnSpPr/>
          <p:nvPr/>
        </p:nvCxnSpPr>
        <p:spPr bwMode="auto">
          <a:xfrm>
            <a:off x="2742853" y="1682428"/>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6" name="Oggetto 5"/>
          <p:cNvGraphicFramePr>
            <a:graphicFrameLocks noChangeAspect="1"/>
          </p:cNvGraphicFramePr>
          <p:nvPr>
            <p:extLst>
              <p:ext uri="{D42A27DB-BD31-4B8C-83A1-F6EECF244321}">
                <p14:modId xmlns:p14="http://schemas.microsoft.com/office/powerpoint/2010/main" val="3672758423"/>
              </p:ext>
            </p:extLst>
          </p:nvPr>
        </p:nvGraphicFramePr>
        <p:xfrm>
          <a:off x="5767189" y="1754436"/>
          <a:ext cx="498393" cy="453132"/>
        </p:xfrm>
        <a:graphic>
          <a:graphicData uri="http://schemas.openxmlformats.org/presentationml/2006/ole">
            <mc:AlternateContent xmlns:mc="http://schemas.openxmlformats.org/markup-compatibility/2006">
              <mc:Choice xmlns:v="urn:schemas-microsoft-com:vml" Requires="v">
                <p:oleObj spid="_x0000_s4352" name="Equation" r:id="rId4" imgW="215900" imgH="165100" progId="Equation.3">
                  <p:embed/>
                </p:oleObj>
              </mc:Choice>
              <mc:Fallback>
                <p:oleObj name="Equation" r:id="rId4" imgW="215900" imgH="165100" progId="Equation.3">
                  <p:embed/>
                  <p:pic>
                    <p:nvPicPr>
                      <p:cNvPr id="0" name=""/>
                      <p:cNvPicPr/>
                      <p:nvPr/>
                    </p:nvPicPr>
                    <p:blipFill>
                      <a:blip r:embed="rId5"/>
                      <a:stretch>
                        <a:fillRect/>
                      </a:stretch>
                    </p:blipFill>
                    <p:spPr>
                      <a:xfrm>
                        <a:off x="5767189" y="1754436"/>
                        <a:ext cx="498393" cy="453132"/>
                      </a:xfrm>
                      <a:prstGeom prst="rect">
                        <a:avLst/>
                      </a:prstGeom>
                    </p:spPr>
                  </p:pic>
                </p:oleObj>
              </mc:Fallback>
            </mc:AlternateContent>
          </a:graphicData>
        </a:graphic>
      </p:graphicFrame>
      <p:cxnSp>
        <p:nvCxnSpPr>
          <p:cNvPr id="33" name="Connettore 2 32"/>
          <p:cNvCxnSpPr/>
          <p:nvPr/>
        </p:nvCxnSpPr>
        <p:spPr bwMode="auto">
          <a:xfrm>
            <a:off x="8287469" y="197046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1" name="Oggetto 40"/>
          <p:cNvGraphicFramePr>
            <a:graphicFrameLocks noChangeAspect="1"/>
          </p:cNvGraphicFramePr>
          <p:nvPr>
            <p:extLst>
              <p:ext uri="{D42A27DB-BD31-4B8C-83A1-F6EECF244321}">
                <p14:modId xmlns:p14="http://schemas.microsoft.com/office/powerpoint/2010/main" val="2047765506"/>
              </p:ext>
            </p:extLst>
          </p:nvPr>
        </p:nvGraphicFramePr>
        <p:xfrm>
          <a:off x="8791525" y="1754436"/>
          <a:ext cx="498393" cy="432048"/>
        </p:xfrm>
        <a:graphic>
          <a:graphicData uri="http://schemas.openxmlformats.org/presentationml/2006/ole">
            <mc:AlternateContent xmlns:mc="http://schemas.openxmlformats.org/markup-compatibility/2006">
              <mc:Choice xmlns:v="urn:schemas-microsoft-com:vml" Requires="v">
                <p:oleObj spid="_x0000_s4353" name="Equation" r:id="rId6" imgW="215900" imgH="165100" progId="Equation.3">
                  <p:embed/>
                </p:oleObj>
              </mc:Choice>
              <mc:Fallback>
                <p:oleObj name="Equation" r:id="rId6" imgW="215900" imgH="165100" progId="Equation.3">
                  <p:embed/>
                  <p:pic>
                    <p:nvPicPr>
                      <p:cNvPr id="0" name=""/>
                      <p:cNvPicPr/>
                      <p:nvPr/>
                    </p:nvPicPr>
                    <p:blipFill>
                      <a:blip r:embed="rId5"/>
                      <a:stretch>
                        <a:fillRect/>
                      </a:stretch>
                    </p:blipFill>
                    <p:spPr>
                      <a:xfrm>
                        <a:off x="8791525" y="1754436"/>
                        <a:ext cx="498393" cy="432048"/>
                      </a:xfrm>
                      <a:prstGeom prst="rect">
                        <a:avLst/>
                      </a:prstGeom>
                    </p:spPr>
                  </p:pic>
                </p:oleObj>
              </mc:Fallback>
            </mc:AlternateContent>
          </a:graphicData>
        </a:graphic>
      </p:graphicFrame>
      <p:cxnSp>
        <p:nvCxnSpPr>
          <p:cNvPr id="42" name="Connettore 2 41"/>
          <p:cNvCxnSpPr/>
          <p:nvPr/>
        </p:nvCxnSpPr>
        <p:spPr bwMode="auto">
          <a:xfrm>
            <a:off x="2742853" y="305058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onnettore 2 42"/>
          <p:cNvCxnSpPr/>
          <p:nvPr/>
        </p:nvCxnSpPr>
        <p:spPr bwMode="auto">
          <a:xfrm>
            <a:off x="2742853" y="341062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Connettore 2 43"/>
          <p:cNvCxnSpPr/>
          <p:nvPr/>
        </p:nvCxnSpPr>
        <p:spPr bwMode="auto">
          <a:xfrm>
            <a:off x="2742853" y="377066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Connettore 2 45"/>
          <p:cNvCxnSpPr/>
          <p:nvPr/>
        </p:nvCxnSpPr>
        <p:spPr bwMode="auto">
          <a:xfrm>
            <a:off x="2742853" y="233050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Connettore 2 46"/>
          <p:cNvCxnSpPr/>
          <p:nvPr/>
        </p:nvCxnSpPr>
        <p:spPr bwMode="auto">
          <a:xfrm>
            <a:off x="4759077" y="26905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Connettore 2 49"/>
          <p:cNvCxnSpPr/>
          <p:nvPr/>
        </p:nvCxnSpPr>
        <p:spPr bwMode="auto">
          <a:xfrm>
            <a:off x="2742853" y="269054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CasellaDiTesto 2"/>
          <p:cNvSpPr txBox="1"/>
          <p:nvPr/>
        </p:nvSpPr>
        <p:spPr>
          <a:xfrm>
            <a:off x="2022773" y="4202708"/>
            <a:ext cx="5407148" cy="1384995"/>
          </a:xfrm>
          <a:prstGeom prst="rect">
            <a:avLst/>
          </a:prstGeom>
          <a:solidFill>
            <a:srgbClr val="3465C8"/>
          </a:solidFill>
          <a:ln>
            <a:solidFill>
              <a:srgbClr val="000090"/>
            </a:solidFill>
          </a:ln>
        </p:spPr>
        <p:txBody>
          <a:bodyPr wrap="square" rtlCol="0">
            <a:spAutoFit/>
          </a:bodyPr>
          <a:lstStyle/>
          <a:p>
            <a:r>
              <a:rPr lang="en-US" sz="2800" b="1" dirty="0" smtClean="0">
                <a:solidFill>
                  <a:schemeClr val="bg1"/>
                </a:solidFill>
                <a:latin typeface="+mn-lt"/>
              </a:rPr>
              <a:t>The proposal focuses on:</a:t>
            </a:r>
          </a:p>
          <a:p>
            <a:pPr marL="1697038"/>
            <a:r>
              <a:rPr lang="en-US" sz="2800" b="1" dirty="0" smtClean="0">
                <a:solidFill>
                  <a:schemeClr val="bg1"/>
                </a:solidFill>
                <a:latin typeface="+mn-lt"/>
              </a:rPr>
              <a:t>e p            e’ </a:t>
            </a:r>
            <a:r>
              <a:rPr lang="en-US" sz="2800" b="1" dirty="0" smtClean="0">
                <a:solidFill>
                  <a:schemeClr val="bg1"/>
                </a:solidFill>
                <a:ea typeface="Wingdings"/>
                <a:cs typeface="Symbol" charset="2"/>
                <a:sym typeface="Wingdings"/>
              </a:rPr>
              <a:t>p </a:t>
            </a:r>
            <a:r>
              <a:rPr lang="en-US" sz="2800" b="1" dirty="0" smtClean="0">
                <a:solidFill>
                  <a:schemeClr val="bg1"/>
                </a:solidFill>
                <a:latin typeface="Symbol" charset="2"/>
                <a:ea typeface="Wingdings"/>
                <a:cs typeface="Symbol" charset="2"/>
                <a:sym typeface="Wingdings"/>
              </a:rPr>
              <a:t>p</a:t>
            </a:r>
            <a:r>
              <a:rPr lang="en-US" sz="2800" b="1" dirty="0" smtClean="0">
                <a:solidFill>
                  <a:schemeClr val="bg1"/>
                </a:solidFill>
                <a:ea typeface="Wingdings"/>
                <a:cs typeface="Symbol" charset="2"/>
                <a:sym typeface="Wingdings"/>
              </a:rPr>
              <a:t> </a:t>
            </a:r>
            <a:r>
              <a:rPr lang="en-US" sz="2800" b="1" dirty="0" smtClean="0">
                <a:solidFill>
                  <a:schemeClr val="bg1"/>
                </a:solidFill>
                <a:latin typeface="Symbol" charset="2"/>
                <a:ea typeface="Wingdings"/>
                <a:cs typeface="Symbol" charset="2"/>
                <a:sym typeface="Wingdings"/>
              </a:rPr>
              <a:t>p</a:t>
            </a:r>
          </a:p>
          <a:p>
            <a:pPr marL="1697038"/>
            <a:r>
              <a:rPr lang="en-US" sz="2800" b="1" dirty="0" smtClean="0">
                <a:solidFill>
                  <a:schemeClr val="bg1"/>
                </a:solidFill>
                <a:latin typeface="+mn-lt"/>
              </a:rPr>
              <a:t>e p            </a:t>
            </a:r>
            <a:r>
              <a:rPr lang="en-US" sz="2800" b="1" dirty="0">
                <a:solidFill>
                  <a:schemeClr val="bg1"/>
                </a:solidFill>
                <a:latin typeface="+mn-lt"/>
              </a:rPr>
              <a:t>e’ </a:t>
            </a:r>
            <a:r>
              <a:rPr lang="en-US" sz="2800" b="1" dirty="0" smtClean="0">
                <a:solidFill>
                  <a:schemeClr val="bg1"/>
                </a:solidFill>
              </a:rPr>
              <a:t>K</a:t>
            </a:r>
            <a:r>
              <a:rPr lang="en-US" sz="2800" b="1" baseline="30000" dirty="0">
                <a:solidFill>
                  <a:schemeClr val="bg1"/>
                </a:solidFill>
              </a:rPr>
              <a:t>+</a:t>
            </a:r>
            <a:r>
              <a:rPr lang="en-US" sz="2800" b="1" dirty="0">
                <a:solidFill>
                  <a:schemeClr val="bg1"/>
                </a:solidFill>
                <a:latin typeface="Symbol" charset="2"/>
                <a:cs typeface="Symbol" charset="2"/>
              </a:rPr>
              <a:t>L</a:t>
            </a:r>
            <a:r>
              <a:rPr lang="en-US" sz="2800" b="1" dirty="0">
                <a:solidFill>
                  <a:schemeClr val="bg1"/>
                </a:solidFill>
                <a:latin typeface="+mn-lt"/>
                <a:cs typeface="Symbol" charset="2"/>
              </a:rPr>
              <a:t>, </a:t>
            </a:r>
            <a:r>
              <a:rPr lang="en-US" sz="2800" b="1" dirty="0">
                <a:solidFill>
                  <a:schemeClr val="bg1"/>
                </a:solidFill>
                <a:latin typeface="+mn-lt"/>
              </a:rPr>
              <a:t>e’ </a:t>
            </a:r>
            <a:r>
              <a:rPr lang="en-US" sz="2800" b="1" dirty="0" smtClean="0">
                <a:solidFill>
                  <a:schemeClr val="bg1"/>
                </a:solidFill>
              </a:rPr>
              <a:t>K</a:t>
            </a:r>
            <a:r>
              <a:rPr lang="en-US" sz="2800" b="1" dirty="0" smtClean="0">
                <a:solidFill>
                  <a:schemeClr val="bg1"/>
                </a:solidFill>
                <a:latin typeface="Symbol" charset="2"/>
                <a:cs typeface="Symbol" charset="2"/>
              </a:rPr>
              <a:t>S</a:t>
            </a:r>
          </a:p>
        </p:txBody>
      </p:sp>
      <p:cxnSp>
        <p:nvCxnSpPr>
          <p:cNvPr id="17" name="Connettore 2 16"/>
          <p:cNvCxnSpPr/>
          <p:nvPr/>
        </p:nvCxnSpPr>
        <p:spPr bwMode="auto">
          <a:xfrm>
            <a:off x="4615061" y="4922788"/>
            <a:ext cx="432048" cy="0"/>
          </a:xfrm>
          <a:prstGeom prst="straightConnector1">
            <a:avLst/>
          </a:prstGeom>
          <a:solidFill>
            <a:schemeClr val="accent1"/>
          </a:solidFill>
          <a:ln w="9525"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nettore 2 18"/>
          <p:cNvCxnSpPr/>
          <p:nvPr/>
        </p:nvCxnSpPr>
        <p:spPr bwMode="auto">
          <a:xfrm>
            <a:off x="4615061" y="5426844"/>
            <a:ext cx="432048" cy="0"/>
          </a:xfrm>
          <a:prstGeom prst="straightConnector1">
            <a:avLst/>
          </a:prstGeom>
          <a:solidFill>
            <a:schemeClr val="accent1"/>
          </a:solidFill>
          <a:ln w="9525" cap="flat" cmpd="sng" algn="ctr">
            <a:solidFill>
              <a:srgbClr val="FFFFF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ttangolo 3"/>
          <p:cNvSpPr/>
          <p:nvPr/>
        </p:nvSpPr>
        <p:spPr>
          <a:xfrm>
            <a:off x="654621" y="5570860"/>
            <a:ext cx="6624736" cy="1154162"/>
          </a:xfrm>
          <a:prstGeom prst="rect">
            <a:avLst/>
          </a:prstGeom>
        </p:spPr>
        <p:txBody>
          <a:bodyPr wrap="square">
            <a:spAutoFit/>
          </a:bodyPr>
          <a:lstStyle/>
          <a:p>
            <a:r>
              <a:rPr lang="en-US" b="1" dirty="0" smtClean="0">
                <a:latin typeface="+mn-lt"/>
              </a:rPr>
              <a:t>The study may be extended to other channels as:</a:t>
            </a:r>
            <a:endParaRPr lang="en-US" b="1" dirty="0">
              <a:latin typeface="+mn-lt"/>
            </a:endParaRPr>
          </a:p>
          <a:p>
            <a:pPr marL="1697038"/>
            <a:r>
              <a:rPr lang="en-US" sz="2400" b="1" dirty="0" err="1">
                <a:solidFill>
                  <a:srgbClr val="800000"/>
                </a:solidFill>
                <a:latin typeface="+mn-lt"/>
              </a:rPr>
              <a:t>ep</a:t>
            </a:r>
            <a:r>
              <a:rPr lang="en-US" sz="2400" b="1" dirty="0">
                <a:solidFill>
                  <a:srgbClr val="800000"/>
                </a:solidFill>
                <a:latin typeface="+mn-lt"/>
              </a:rPr>
              <a:t>            e’ </a:t>
            </a:r>
            <a:r>
              <a:rPr lang="en-US" sz="2400" b="1" dirty="0">
                <a:solidFill>
                  <a:srgbClr val="800000"/>
                </a:solidFill>
                <a:latin typeface="+mn-lt"/>
                <a:ea typeface="Wingdings"/>
                <a:cs typeface="Symbol" charset="2"/>
                <a:sym typeface="Wingdings"/>
              </a:rPr>
              <a:t>p </a:t>
            </a:r>
            <a:r>
              <a:rPr lang="en-US" sz="2400" b="1" dirty="0" smtClean="0">
                <a:solidFill>
                  <a:srgbClr val="800000"/>
                </a:solidFill>
                <a:latin typeface="Symbol" charset="2"/>
                <a:ea typeface="Wingdings"/>
                <a:cs typeface="Symbol" charset="2"/>
                <a:sym typeface="Wingdings"/>
              </a:rPr>
              <a:t>f		</a:t>
            </a:r>
            <a:r>
              <a:rPr lang="en-US" sz="2400" b="1" dirty="0" err="1" smtClean="0">
                <a:solidFill>
                  <a:srgbClr val="800000"/>
                </a:solidFill>
                <a:latin typeface="+mn-lt"/>
              </a:rPr>
              <a:t>ep</a:t>
            </a:r>
            <a:r>
              <a:rPr lang="en-US" sz="2400" b="1" dirty="0" smtClean="0">
                <a:solidFill>
                  <a:srgbClr val="800000"/>
                </a:solidFill>
                <a:latin typeface="+mn-lt"/>
              </a:rPr>
              <a:t>	</a:t>
            </a:r>
            <a:r>
              <a:rPr lang="en-US" sz="2400" b="1" dirty="0">
                <a:solidFill>
                  <a:srgbClr val="800000"/>
                </a:solidFill>
                <a:latin typeface="+mn-lt"/>
              </a:rPr>
              <a:t>e’ </a:t>
            </a:r>
            <a:r>
              <a:rPr lang="en-US" sz="2400" b="1" dirty="0">
                <a:solidFill>
                  <a:srgbClr val="800000"/>
                </a:solidFill>
                <a:latin typeface="+mn-lt"/>
                <a:ea typeface="Wingdings"/>
                <a:cs typeface="Symbol" charset="2"/>
                <a:sym typeface="Wingdings"/>
              </a:rPr>
              <a:t>p </a:t>
            </a:r>
            <a:r>
              <a:rPr lang="en-US" sz="2400" b="1" dirty="0">
                <a:solidFill>
                  <a:srgbClr val="800000"/>
                </a:solidFill>
                <a:latin typeface="Symbol" charset="2"/>
                <a:ea typeface="Wingdings"/>
                <a:cs typeface="Symbol" charset="2"/>
                <a:sym typeface="Wingdings"/>
              </a:rPr>
              <a:t>f</a:t>
            </a:r>
          </a:p>
          <a:p>
            <a:pPr marL="1697038"/>
            <a:r>
              <a:rPr lang="en-US" sz="2400" b="1" dirty="0" err="1">
                <a:solidFill>
                  <a:srgbClr val="800000"/>
                </a:solidFill>
                <a:latin typeface="+mn-lt"/>
              </a:rPr>
              <a:t>ep</a:t>
            </a:r>
            <a:r>
              <a:rPr lang="en-US" sz="2400" b="1" dirty="0">
                <a:solidFill>
                  <a:srgbClr val="800000"/>
                </a:solidFill>
                <a:latin typeface="+mn-lt"/>
              </a:rPr>
              <a:t>            </a:t>
            </a:r>
            <a:r>
              <a:rPr lang="en-US" sz="2400" b="1" dirty="0" smtClean="0">
                <a:solidFill>
                  <a:srgbClr val="800000"/>
                </a:solidFill>
                <a:latin typeface="+mn-lt"/>
              </a:rPr>
              <a:t>e’ K</a:t>
            </a:r>
            <a:r>
              <a:rPr lang="en-US" sz="2400" b="1" dirty="0">
                <a:solidFill>
                  <a:srgbClr val="800000"/>
                </a:solidFill>
                <a:latin typeface="+mn-lt"/>
              </a:rPr>
              <a:t>*</a:t>
            </a:r>
            <a:r>
              <a:rPr lang="en-US" sz="2400" b="1" dirty="0" smtClean="0">
                <a:solidFill>
                  <a:srgbClr val="800000"/>
                </a:solidFill>
                <a:latin typeface="Symbol" charset="2"/>
                <a:cs typeface="Symbol" charset="2"/>
              </a:rPr>
              <a:t>L	</a:t>
            </a:r>
            <a:r>
              <a:rPr lang="en-US" sz="2400" b="1" dirty="0" err="1" smtClean="0">
                <a:solidFill>
                  <a:srgbClr val="800000"/>
                </a:solidFill>
                <a:latin typeface="+mn-lt"/>
                <a:cs typeface="Symbol" charset="2"/>
              </a:rPr>
              <a:t>ep</a:t>
            </a:r>
            <a:r>
              <a:rPr lang="en-US" sz="2400" b="1" dirty="0" smtClean="0">
                <a:solidFill>
                  <a:srgbClr val="800000"/>
                </a:solidFill>
                <a:latin typeface="Symbol" charset="2"/>
                <a:cs typeface="Symbol" charset="2"/>
              </a:rPr>
              <a:t>	</a:t>
            </a:r>
            <a:r>
              <a:rPr lang="en-US" sz="2400" b="1" dirty="0" smtClean="0">
                <a:solidFill>
                  <a:srgbClr val="800000"/>
                </a:solidFill>
                <a:latin typeface="+mn-lt"/>
                <a:cs typeface="Symbol" charset="2"/>
              </a:rPr>
              <a:t>e’ </a:t>
            </a:r>
            <a:r>
              <a:rPr lang="en-US" sz="2400" b="1" dirty="0" smtClean="0">
                <a:solidFill>
                  <a:srgbClr val="800000"/>
                </a:solidFill>
                <a:latin typeface="+mn-lt"/>
              </a:rPr>
              <a:t>K </a:t>
            </a:r>
            <a:r>
              <a:rPr lang="en-US" sz="2400" b="1" dirty="0" smtClean="0">
                <a:solidFill>
                  <a:srgbClr val="800000"/>
                </a:solidFill>
                <a:latin typeface="Symbol" charset="2"/>
                <a:cs typeface="Symbol" charset="2"/>
              </a:rPr>
              <a:t>L</a:t>
            </a:r>
            <a:r>
              <a:rPr lang="en-US" sz="2400" b="1" baseline="30000" dirty="0" smtClean="0">
                <a:solidFill>
                  <a:srgbClr val="800000"/>
                </a:solidFill>
                <a:latin typeface="+mn-lt"/>
                <a:cs typeface="Symbol" charset="2"/>
              </a:rPr>
              <a:t>*</a:t>
            </a:r>
            <a:endParaRPr lang="en-US" sz="2400" b="1" baseline="30000" dirty="0">
              <a:solidFill>
                <a:srgbClr val="800000"/>
              </a:solidFill>
              <a:latin typeface="+mn-lt"/>
              <a:cs typeface="Symbol" charset="2"/>
            </a:endParaRPr>
          </a:p>
        </p:txBody>
      </p:sp>
      <p:cxnSp>
        <p:nvCxnSpPr>
          <p:cNvPr id="20" name="Connettore 2 19"/>
          <p:cNvCxnSpPr/>
          <p:nvPr/>
        </p:nvCxnSpPr>
        <p:spPr bwMode="auto">
          <a:xfrm>
            <a:off x="2886869" y="614692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ttore 2 20"/>
          <p:cNvCxnSpPr/>
          <p:nvPr/>
        </p:nvCxnSpPr>
        <p:spPr bwMode="auto">
          <a:xfrm>
            <a:off x="2886869" y="6578972"/>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ttore 2 21"/>
          <p:cNvCxnSpPr/>
          <p:nvPr/>
        </p:nvCxnSpPr>
        <p:spPr bwMode="auto">
          <a:xfrm>
            <a:off x="5695181" y="614692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Connettore 2 22"/>
          <p:cNvCxnSpPr/>
          <p:nvPr/>
        </p:nvCxnSpPr>
        <p:spPr bwMode="auto">
          <a:xfrm>
            <a:off x="5695181" y="6506964"/>
            <a:ext cx="432048" cy="0"/>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31"/>
          <p:cNvCxnSpPr/>
          <p:nvPr/>
        </p:nvCxnSpPr>
        <p:spPr>
          <a:xfrm>
            <a:off x="0" y="4058692"/>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90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Hybrid Baryons Signature</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Rettangolo 52"/>
          <p:cNvSpPr/>
          <p:nvPr/>
        </p:nvSpPr>
        <p:spPr>
          <a:xfrm>
            <a:off x="726629" y="1250380"/>
            <a:ext cx="9144000" cy="4524315"/>
          </a:xfrm>
          <a:prstGeom prst="rect">
            <a:avLst/>
          </a:prstGeom>
          <a:solidFill>
            <a:schemeClr val="bg1">
              <a:alpha val="70000"/>
            </a:schemeClr>
          </a:solidFill>
          <a:ln>
            <a:solidFill>
              <a:srgbClr val="3465C8"/>
            </a:solidFill>
          </a:ln>
          <a:effectLst>
            <a:glow>
              <a:schemeClr val="bg2">
                <a:alpha val="75000"/>
              </a:schemeClr>
            </a:glow>
          </a:effectLst>
        </p:spPr>
        <p:txBody>
          <a:bodyPr wrap="square">
            <a:spAutoFit/>
          </a:bodyPr>
          <a:lstStyle/>
          <a:p>
            <a:r>
              <a:rPr lang="en-US" sz="2400" dirty="0" smtClean="0">
                <a:solidFill>
                  <a:srgbClr val="000000"/>
                </a:solidFill>
                <a:latin typeface="Calibri" pitchFamily="34" charset="0"/>
              </a:rPr>
              <a:t>Based on available knowledge, the </a:t>
            </a:r>
            <a:r>
              <a:rPr lang="en-US" sz="2400" b="1" i="1" dirty="0" smtClean="0">
                <a:solidFill>
                  <a:srgbClr val="000000"/>
                </a:solidFill>
                <a:latin typeface="Calibri" pitchFamily="34" charset="0"/>
              </a:rPr>
              <a:t>signature </a:t>
            </a:r>
            <a:r>
              <a:rPr lang="en-US" sz="2400" dirty="0" smtClean="0">
                <a:solidFill>
                  <a:srgbClr val="000000"/>
                </a:solidFill>
                <a:latin typeface="Calibri" pitchFamily="34" charset="0"/>
              </a:rPr>
              <a:t>for hybrid baryons may consist of </a:t>
            </a:r>
            <a:r>
              <a:rPr lang="en-US" sz="2400" b="1" i="1" dirty="0" smtClean="0">
                <a:solidFill>
                  <a:srgbClr val="000000"/>
                </a:solidFill>
                <a:latin typeface="Calibri" pitchFamily="34" charset="0"/>
              </a:rPr>
              <a:t>: </a:t>
            </a:r>
          </a:p>
          <a:p>
            <a:endParaRPr lang="en-US" sz="2400" b="1" i="1" dirty="0" smtClean="0">
              <a:solidFill>
                <a:srgbClr val="000000"/>
              </a:solidFill>
              <a:latin typeface="Calibri" pitchFamily="34" charset="0"/>
            </a:endParaRPr>
          </a:p>
          <a:p>
            <a:r>
              <a:rPr lang="en-US" sz="2400" dirty="0" smtClean="0">
                <a:solidFill>
                  <a:srgbClr val="000000"/>
                </a:solidFill>
                <a:latin typeface="Calibri" pitchFamily="34" charset="0"/>
              </a:rPr>
              <a:t>• </a:t>
            </a:r>
            <a:r>
              <a:rPr lang="en-US" sz="2400" b="1" dirty="0" smtClean="0">
                <a:solidFill>
                  <a:srgbClr val="800000"/>
                </a:solidFill>
                <a:latin typeface="Calibri" pitchFamily="34" charset="0"/>
              </a:rPr>
              <a:t>Extra resonances </a:t>
            </a:r>
            <a:r>
              <a:rPr lang="en-US" sz="2400" dirty="0" smtClean="0">
                <a:solidFill>
                  <a:srgbClr val="000000"/>
                </a:solidFill>
                <a:latin typeface="Calibri" pitchFamily="34" charset="0"/>
              </a:rPr>
              <a:t>with </a:t>
            </a:r>
            <a:r>
              <a:rPr lang="en-US" sz="2400" dirty="0" err="1" smtClean="0">
                <a:solidFill>
                  <a:srgbClr val="000000"/>
                </a:solidFill>
                <a:latin typeface="Calibri" pitchFamily="34" charset="0"/>
              </a:rPr>
              <a:t>J</a:t>
            </a:r>
            <a:r>
              <a:rPr lang="en-US" sz="2400" baseline="30000" dirty="0" err="1" smtClean="0">
                <a:solidFill>
                  <a:srgbClr val="000000"/>
                </a:solidFill>
                <a:latin typeface="Calibri" pitchFamily="34" charset="0"/>
              </a:rPr>
              <a:t>p</a:t>
            </a:r>
            <a:r>
              <a:rPr lang="en-US" sz="2400" dirty="0" smtClean="0">
                <a:solidFill>
                  <a:srgbClr val="000000"/>
                </a:solidFill>
                <a:latin typeface="Calibri" pitchFamily="34" charset="0"/>
              </a:rPr>
              <a:t>=1/2</a:t>
            </a:r>
            <a:r>
              <a:rPr lang="en-US" sz="2400" baseline="30000" dirty="0" smtClean="0">
                <a:solidFill>
                  <a:srgbClr val="000000"/>
                </a:solidFill>
                <a:latin typeface="Calibri" pitchFamily="34" charset="0"/>
              </a:rPr>
              <a:t>+</a:t>
            </a:r>
            <a:r>
              <a:rPr lang="en-US" sz="2400" dirty="0" smtClean="0">
                <a:solidFill>
                  <a:srgbClr val="000000"/>
                </a:solidFill>
                <a:latin typeface="Calibri" pitchFamily="34" charset="0"/>
              </a:rPr>
              <a:t> </a:t>
            </a:r>
            <a:r>
              <a:rPr lang="en-US" sz="2400" dirty="0">
                <a:solidFill>
                  <a:srgbClr val="000000"/>
                </a:solidFill>
                <a:latin typeface="Calibri" pitchFamily="34" charset="0"/>
              </a:rPr>
              <a:t>and </a:t>
            </a:r>
            <a:r>
              <a:rPr lang="en-US" sz="2400" dirty="0" err="1" smtClean="0">
                <a:solidFill>
                  <a:srgbClr val="000000"/>
                </a:solidFill>
                <a:latin typeface="Calibri" pitchFamily="34" charset="0"/>
              </a:rPr>
              <a:t>J</a:t>
            </a:r>
            <a:r>
              <a:rPr lang="en-US" sz="2400" baseline="30000" dirty="0" err="1" smtClean="0">
                <a:solidFill>
                  <a:srgbClr val="000000"/>
                </a:solidFill>
                <a:latin typeface="Calibri" pitchFamily="34" charset="0"/>
              </a:rPr>
              <a:t>p</a:t>
            </a:r>
            <a:r>
              <a:rPr lang="en-US" sz="2400" dirty="0" smtClean="0">
                <a:solidFill>
                  <a:srgbClr val="000000"/>
                </a:solidFill>
                <a:latin typeface="Calibri" pitchFamily="34" charset="0"/>
              </a:rPr>
              <a:t>=3/2</a:t>
            </a:r>
            <a:r>
              <a:rPr lang="en-US" sz="2400" baseline="30000" dirty="0">
                <a:solidFill>
                  <a:srgbClr val="000000"/>
                </a:solidFill>
                <a:latin typeface="Calibri" pitchFamily="34" charset="0"/>
              </a:rPr>
              <a:t>+</a:t>
            </a:r>
            <a:r>
              <a:rPr lang="en-US" sz="2400" dirty="0">
                <a:solidFill>
                  <a:srgbClr val="000000"/>
                </a:solidFill>
                <a:latin typeface="Calibri" pitchFamily="34" charset="0"/>
              </a:rPr>
              <a:t> </a:t>
            </a:r>
            <a:r>
              <a:rPr lang="en-US" sz="2400" dirty="0" smtClean="0">
                <a:solidFill>
                  <a:srgbClr val="000000"/>
                </a:solidFill>
                <a:latin typeface="Calibri" pitchFamily="34" charset="0"/>
              </a:rPr>
              <a:t>, with </a:t>
            </a:r>
            <a:r>
              <a:rPr lang="en-US" sz="2400" dirty="0">
                <a:solidFill>
                  <a:srgbClr val="000000"/>
                </a:solidFill>
                <a:latin typeface="Calibri" pitchFamily="34" charset="0"/>
              </a:rPr>
              <a:t>masses from </a:t>
            </a:r>
            <a:r>
              <a:rPr lang="en-US" sz="2400" dirty="0" smtClean="0">
                <a:solidFill>
                  <a:srgbClr val="000000"/>
                </a:solidFill>
                <a:latin typeface="Calibri" pitchFamily="34" charset="0"/>
              </a:rPr>
              <a:t>1.8 </a:t>
            </a:r>
            <a:r>
              <a:rPr lang="en-US" sz="2400" dirty="0" err="1" smtClean="0">
                <a:solidFill>
                  <a:srgbClr val="000000"/>
                </a:solidFill>
                <a:latin typeface="Calibri" pitchFamily="34" charset="0"/>
              </a:rPr>
              <a:t>GeV</a:t>
            </a:r>
            <a:r>
              <a:rPr lang="en-US" sz="2400" dirty="0" smtClean="0">
                <a:solidFill>
                  <a:srgbClr val="000000"/>
                </a:solidFill>
                <a:latin typeface="Calibri" pitchFamily="34" charset="0"/>
              </a:rPr>
              <a:t> to 2.5 </a:t>
            </a:r>
            <a:r>
              <a:rPr lang="en-US" sz="2400" dirty="0" err="1" smtClean="0">
                <a:solidFill>
                  <a:srgbClr val="000000"/>
                </a:solidFill>
                <a:latin typeface="Calibri" pitchFamily="34" charset="0"/>
              </a:rPr>
              <a:t>GeV</a:t>
            </a:r>
            <a:r>
              <a:rPr lang="en-US" sz="2400" dirty="0" smtClean="0">
                <a:solidFill>
                  <a:srgbClr val="000000"/>
                </a:solidFill>
                <a:latin typeface="Calibri" pitchFamily="34" charset="0"/>
              </a:rPr>
              <a:t> and decays to Nππ or KY final states </a:t>
            </a:r>
          </a:p>
          <a:p>
            <a:endParaRPr lang="en-US" sz="2400" dirty="0" smtClean="0">
              <a:solidFill>
                <a:srgbClr val="000000"/>
              </a:solidFill>
              <a:latin typeface="Calibri" pitchFamily="34" charset="0"/>
            </a:endParaRPr>
          </a:p>
          <a:p>
            <a:r>
              <a:rPr lang="en-US" sz="2400" dirty="0" smtClean="0">
                <a:solidFill>
                  <a:srgbClr val="000000"/>
                </a:solidFill>
                <a:latin typeface="Calibri" pitchFamily="34" charset="0"/>
              </a:rPr>
              <a:t>•A </a:t>
            </a:r>
            <a:r>
              <a:rPr lang="en-US" sz="2400" b="1" dirty="0" smtClean="0">
                <a:solidFill>
                  <a:srgbClr val="800000"/>
                </a:solidFill>
                <a:latin typeface="Calibri" pitchFamily="34" charset="0"/>
              </a:rPr>
              <a:t>drop</a:t>
            </a:r>
            <a:r>
              <a:rPr lang="en-US" sz="2400" dirty="0" smtClean="0">
                <a:solidFill>
                  <a:srgbClr val="000000"/>
                </a:solidFill>
                <a:latin typeface="Calibri" pitchFamily="34" charset="0"/>
              </a:rPr>
              <a:t> of the transverse </a:t>
            </a:r>
            <a:r>
              <a:rPr lang="en-US" sz="2400" dirty="0" err="1" smtClean="0">
                <a:solidFill>
                  <a:srgbClr val="000000"/>
                </a:solidFill>
                <a:latin typeface="Calibri" pitchFamily="34" charset="0"/>
              </a:rPr>
              <a:t>helicity</a:t>
            </a:r>
            <a:r>
              <a:rPr lang="en-US" sz="2400" dirty="0" smtClean="0">
                <a:solidFill>
                  <a:srgbClr val="000000"/>
                </a:solidFill>
                <a:latin typeface="Calibri" pitchFamily="34" charset="0"/>
              </a:rPr>
              <a:t> amplitudes A</a:t>
            </a:r>
            <a:r>
              <a:rPr lang="en-US" sz="2400" baseline="-25000" dirty="0" smtClean="0">
                <a:solidFill>
                  <a:srgbClr val="000000"/>
                </a:solidFill>
                <a:latin typeface="Calibri" pitchFamily="34" charset="0"/>
              </a:rPr>
              <a:t>1/2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and A</a:t>
            </a:r>
            <a:r>
              <a:rPr lang="en-US" sz="2400" baseline="-25000" dirty="0" smtClean="0">
                <a:solidFill>
                  <a:srgbClr val="000000"/>
                </a:solidFill>
                <a:latin typeface="Calibri" pitchFamily="34" charset="0"/>
              </a:rPr>
              <a:t>3/2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faster than for ordinary three quark states, because of extra glue-component in valence structure </a:t>
            </a:r>
          </a:p>
          <a:p>
            <a:endParaRPr lang="en-US" sz="2400" dirty="0" smtClean="0">
              <a:solidFill>
                <a:srgbClr val="000000"/>
              </a:solidFill>
              <a:latin typeface="Calibri" pitchFamily="34" charset="0"/>
            </a:endParaRPr>
          </a:p>
          <a:p>
            <a:r>
              <a:rPr lang="en-US" sz="2400" dirty="0" smtClean="0">
                <a:solidFill>
                  <a:srgbClr val="000000"/>
                </a:solidFill>
                <a:latin typeface="Calibri" pitchFamily="34" charset="0"/>
              </a:rPr>
              <a:t>•A </a:t>
            </a:r>
            <a:r>
              <a:rPr lang="en-US" sz="2400" b="1" dirty="0" smtClean="0">
                <a:solidFill>
                  <a:srgbClr val="800000"/>
                </a:solidFill>
                <a:latin typeface="Calibri" pitchFamily="34" charset="0"/>
              </a:rPr>
              <a:t>suppressed</a:t>
            </a:r>
            <a:r>
              <a:rPr lang="en-US" sz="2400" dirty="0" smtClean="0">
                <a:solidFill>
                  <a:srgbClr val="000000"/>
                </a:solidFill>
                <a:latin typeface="Calibri" pitchFamily="34" charset="0"/>
              </a:rPr>
              <a:t> longitudinal amplitude S</a:t>
            </a:r>
            <a:r>
              <a:rPr lang="en-US" sz="2400" baseline="-25000" dirty="0" smtClean="0">
                <a:solidFill>
                  <a:srgbClr val="000000"/>
                </a:solidFill>
                <a:latin typeface="Calibri" pitchFamily="34" charset="0"/>
              </a:rPr>
              <a:t>1/2</a:t>
            </a:r>
            <a:r>
              <a:rPr lang="en-US" sz="2400" dirty="0" smtClean="0">
                <a:solidFill>
                  <a:srgbClr val="000000"/>
                </a:solidFill>
                <a:latin typeface="Calibri" pitchFamily="34" charset="0"/>
              </a:rPr>
              <a:t>(Q</a:t>
            </a:r>
            <a:r>
              <a:rPr lang="en-US" sz="2400" baseline="30000" dirty="0" smtClean="0">
                <a:solidFill>
                  <a:srgbClr val="000000"/>
                </a:solidFill>
                <a:latin typeface="Calibri" pitchFamily="34" charset="0"/>
              </a:rPr>
              <a:t>2</a:t>
            </a:r>
            <a:r>
              <a:rPr lang="en-US" sz="2400" dirty="0" smtClean="0">
                <a:solidFill>
                  <a:srgbClr val="000000"/>
                </a:solidFill>
                <a:latin typeface="Calibri" pitchFamily="34" charset="0"/>
              </a:rPr>
              <a:t>) in comparison with transverse electro-excitation amplitude </a:t>
            </a:r>
          </a:p>
        </p:txBody>
      </p:sp>
    </p:spTree>
    <p:extLst>
      <p:ext uri="{BB962C8B-B14F-4D97-AF65-F5344CB8AC3E}">
        <p14:creationId xmlns:p14="http://schemas.microsoft.com/office/powerpoint/2010/main" val="11710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a:xfrm>
            <a:off x="1662733" y="6939012"/>
            <a:ext cx="6696744" cy="314276"/>
          </a:xfrm>
        </p:spPr>
        <p:txBody>
          <a:bodyPr/>
          <a:lstStyle/>
          <a:p>
            <a:r>
              <a:rPr lang="en-US" smtClean="0">
                <a:solidFill>
                  <a:srgbClr val="800040"/>
                </a:solidFill>
              </a:rPr>
              <a:t>CLAS Collaboration Meeting- JLab  June 16-18                          Annalisa D’Angelo – A Search for hybrid Baryons  in Hall B with CLAS12</a:t>
            </a:r>
            <a:endParaRPr lang="en-US">
              <a:solidFill>
                <a:srgbClr val="800040"/>
              </a:solidFill>
            </a:endParaRPr>
          </a:p>
        </p:txBody>
      </p:sp>
      <p:grpSp>
        <p:nvGrpSpPr>
          <p:cNvPr id="3" name="Group 69"/>
          <p:cNvGrpSpPr>
            <a:grpSpLocks/>
          </p:cNvGrpSpPr>
          <p:nvPr/>
        </p:nvGrpSpPr>
        <p:grpSpPr bwMode="auto">
          <a:xfrm>
            <a:off x="1734740" y="2546524"/>
            <a:ext cx="6770093" cy="644737"/>
            <a:chOff x="1002" y="171"/>
            <a:chExt cx="3756" cy="384"/>
          </a:xfrm>
        </p:grpSpPr>
        <p:sp>
          <p:nvSpPr>
            <p:cNvPr id="4" name="Rectangle 70"/>
            <p:cNvSpPr>
              <a:spLocks noChangeArrowheads="1"/>
            </p:cNvSpPr>
            <p:nvPr/>
          </p:nvSpPr>
          <p:spPr bwMode="auto">
            <a:xfrm>
              <a:off x="1002" y="171"/>
              <a:ext cx="3756" cy="384"/>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sp>
          <p:nvSpPr>
            <p:cNvPr id="5" name="Rectangle 71"/>
            <p:cNvSpPr>
              <a:spLocks noChangeArrowheads="1"/>
            </p:cNvSpPr>
            <p:nvPr/>
          </p:nvSpPr>
          <p:spPr bwMode="auto">
            <a:xfrm>
              <a:off x="1434" y="194"/>
              <a:ext cx="290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100" b="1" dirty="0" smtClean="0">
                  <a:solidFill>
                    <a:schemeClr val="bg1"/>
                  </a:solidFill>
                  <a:latin typeface="Arial" charset="0"/>
                  <a:cs typeface="Arial" charset="0"/>
                </a:rPr>
                <a:t>The Experimental Program</a:t>
              </a:r>
              <a:endParaRPr lang="en-GB" sz="3100" b="1" dirty="0">
                <a:solidFill>
                  <a:srgbClr val="FF0000"/>
                </a:solidFill>
                <a:latin typeface="Arial" charset="0"/>
                <a:cs typeface="Arial" charset="0"/>
              </a:endParaRPr>
            </a:p>
          </p:txBody>
        </p:sp>
      </p:grpSp>
      <p:sp>
        <p:nvSpPr>
          <p:cNvPr id="6" name="CasellaDiTesto 5"/>
          <p:cNvSpPr txBox="1"/>
          <p:nvPr/>
        </p:nvSpPr>
        <p:spPr>
          <a:xfrm>
            <a:off x="2310805" y="3554636"/>
            <a:ext cx="3353333" cy="415498"/>
          </a:xfrm>
          <a:prstGeom prst="rect">
            <a:avLst/>
          </a:prstGeom>
          <a:noFill/>
        </p:spPr>
        <p:txBody>
          <a:bodyPr wrap="none" rtlCol="0">
            <a:spAutoFit/>
          </a:bodyPr>
          <a:lstStyle/>
          <a:p>
            <a:r>
              <a:rPr lang="en-US" dirty="0" smtClean="0">
                <a:solidFill>
                  <a:srgbClr val="800000"/>
                </a:solidFill>
                <a:latin typeface="Arial Black"/>
                <a:cs typeface="Arial Black"/>
              </a:rPr>
              <a:t>How do we proceed ?</a:t>
            </a:r>
            <a:endParaRPr lang="en-US" dirty="0">
              <a:solidFill>
                <a:srgbClr val="800000"/>
              </a:solidFill>
              <a:latin typeface="Arial Black"/>
              <a:cs typeface="Arial Black"/>
            </a:endParaRPr>
          </a:p>
        </p:txBody>
      </p:sp>
    </p:spTree>
    <p:extLst>
      <p:ext uri="{BB962C8B-B14F-4D97-AF65-F5344CB8AC3E}">
        <p14:creationId xmlns:p14="http://schemas.microsoft.com/office/powerpoint/2010/main" val="326230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
            <a:ext cx="9344025" cy="763102"/>
          </a:xfrm>
        </p:spPr>
        <p:txBody>
          <a:bodyPr>
            <a:normAutofit/>
          </a:bodyPr>
          <a:lstStyle/>
          <a:p>
            <a:r>
              <a:rPr lang="en-US" sz="3600" b="1" dirty="0" smtClean="0">
                <a:solidFill>
                  <a:srgbClr val="000090"/>
                </a:solidFill>
                <a:latin typeface="+mn-lt"/>
                <a:cs typeface="Arial"/>
              </a:rPr>
              <a:t>The experiment</a:t>
            </a:r>
            <a:endParaRPr lang="en-US" sz="3600" b="1" dirty="0">
              <a:solidFill>
                <a:srgbClr val="000090"/>
              </a:solidFill>
              <a:latin typeface="+mn-lt"/>
              <a:cs typeface="Arial"/>
            </a:endParaRPr>
          </a:p>
        </p:txBody>
      </p:sp>
      <p:sp>
        <p:nvSpPr>
          <p:cNvPr id="51" name="Footer Placeholder 50"/>
          <p:cNvSpPr>
            <a:spLocks noGrp="1"/>
          </p:cNvSpPr>
          <p:nvPr>
            <p:ph type="ftr" sz="quarter" idx="3"/>
          </p:nvPr>
        </p:nvSpPr>
        <p:spPr>
          <a:xfrm>
            <a:off x="1662733" y="6939012"/>
            <a:ext cx="6696744" cy="314276"/>
          </a:xfrm>
        </p:spPr>
        <p:txBody>
          <a:bodyPr/>
          <a:lstStyle/>
          <a:p>
            <a:r>
              <a:rPr lang="en-US" smtClean="0"/>
              <a:t>CLAS Collaboration Meeting- JLab  June 16-18                          Annalisa D’Angelo – A Search for hybrid Baryons  in Hall B with CLAS12</a:t>
            </a:r>
            <a:endParaRPr lang="en-US"/>
          </a:p>
        </p:txBody>
      </p:sp>
      <p:cxnSp>
        <p:nvCxnSpPr>
          <p:cNvPr id="18" name="Straight Connector 31"/>
          <p:cNvCxnSpPr/>
          <p:nvPr/>
        </p:nvCxnSpPr>
        <p:spPr>
          <a:xfrm>
            <a:off x="0" y="674316"/>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366589" y="4274716"/>
            <a:ext cx="9865096" cy="2554545"/>
          </a:xfrm>
          <a:prstGeom prst="rect">
            <a:avLst/>
          </a:prstGeom>
        </p:spPr>
        <p:txBody>
          <a:bodyPr wrap="square">
            <a:spAutoFit/>
          </a:bodyPr>
          <a:lstStyle/>
          <a:p>
            <a:r>
              <a:rPr lang="en-US" sz="2000" b="1" dirty="0">
                <a:latin typeface="Calibri" pitchFamily="34" charset="0"/>
              </a:rPr>
              <a:t>Scattered electrons will be </a:t>
            </a:r>
            <a:r>
              <a:rPr lang="en-US" sz="2000" b="1" dirty="0" smtClean="0">
                <a:latin typeface="Calibri" pitchFamily="34" charset="0"/>
              </a:rPr>
              <a:t>detected:</a:t>
            </a:r>
          </a:p>
          <a:p>
            <a:pPr marL="796925" indent="192088">
              <a:buFont typeface="Arial"/>
              <a:buChar char="•"/>
            </a:pPr>
            <a:r>
              <a:rPr lang="en-US" sz="2000" dirty="0" smtClean="0">
                <a:solidFill>
                  <a:srgbClr val="000090"/>
                </a:solidFill>
                <a:latin typeface="Calibri" pitchFamily="34" charset="0"/>
              </a:rPr>
              <a:t>in the Forward </a:t>
            </a:r>
            <a:r>
              <a:rPr lang="en-US" sz="2000" dirty="0">
                <a:solidFill>
                  <a:srgbClr val="000090"/>
                </a:solidFill>
                <a:latin typeface="Calibri" pitchFamily="34" charset="0"/>
              </a:rPr>
              <a:t>Tagger for angles from 2.5° to 4.5</a:t>
            </a:r>
            <a:r>
              <a:rPr lang="en-US" sz="2000" dirty="0" smtClean="0">
                <a:solidFill>
                  <a:srgbClr val="000090"/>
                </a:solidFill>
                <a:latin typeface="Calibri" pitchFamily="34" charset="0"/>
              </a:rPr>
              <a:t>°</a:t>
            </a:r>
          </a:p>
          <a:p>
            <a:pPr marL="796925" indent="192088">
              <a:buFont typeface="Arial"/>
              <a:buChar char="•"/>
            </a:pPr>
            <a:r>
              <a:rPr lang="en-US" sz="2000" dirty="0" smtClean="0">
                <a:solidFill>
                  <a:srgbClr val="000090"/>
                </a:solidFill>
                <a:latin typeface="Calibri" pitchFamily="34" charset="0"/>
              </a:rPr>
              <a:t>in </a:t>
            </a:r>
            <a:r>
              <a:rPr lang="en-US" sz="2000" dirty="0">
                <a:solidFill>
                  <a:srgbClr val="000090"/>
                </a:solidFill>
                <a:latin typeface="Calibri" pitchFamily="34" charset="0"/>
              </a:rPr>
              <a:t>the Forward Detector of CLAS12 for scattering angles greater than about 6°</a:t>
            </a:r>
            <a:r>
              <a:rPr lang="en-US" sz="2000" dirty="0" smtClean="0">
                <a:solidFill>
                  <a:srgbClr val="000090"/>
                </a:solidFill>
                <a:latin typeface="Calibri" pitchFamily="34" charset="0"/>
              </a:rPr>
              <a:t>.</a:t>
            </a:r>
          </a:p>
          <a:p>
            <a:r>
              <a:rPr lang="en-US" sz="2000" b="1" dirty="0">
                <a:latin typeface="Calibri" pitchFamily="34" charset="0"/>
              </a:rPr>
              <a:t>Charged hadrons will be measured in the full range from 6° to 130</a:t>
            </a:r>
            <a:r>
              <a:rPr lang="en-US" sz="2000" b="1" dirty="0" smtClean="0">
                <a:latin typeface="Calibri" pitchFamily="34" charset="0"/>
              </a:rPr>
              <a:t>°.</a:t>
            </a:r>
            <a:endParaRPr lang="en-US" sz="2000" b="1" dirty="0">
              <a:latin typeface="Calibri" pitchFamily="34" charset="0"/>
            </a:endParaRPr>
          </a:p>
          <a:p>
            <a:endParaRPr lang="en-US" sz="2000" dirty="0" smtClean="0">
              <a:solidFill>
                <a:prstClr val="black"/>
              </a:solidFill>
              <a:latin typeface="Calibri" pitchFamily="34" charset="0"/>
            </a:endParaRPr>
          </a:p>
          <a:p>
            <a:endParaRPr lang="en-US" sz="2000" dirty="0" smtClean="0">
              <a:solidFill>
                <a:prstClr val="black"/>
              </a:solidFill>
              <a:latin typeface="Calibri" pitchFamily="34" charset="0"/>
            </a:endParaRPr>
          </a:p>
          <a:p>
            <a:r>
              <a:rPr lang="en-US" sz="2000" dirty="0" smtClean="0">
                <a:solidFill>
                  <a:prstClr val="black"/>
                </a:solidFill>
                <a:latin typeface="Calibri" pitchFamily="34" charset="0"/>
              </a:rPr>
              <a:t>FT </a:t>
            </a:r>
            <a:r>
              <a:rPr lang="en-US" sz="2000" dirty="0">
                <a:solidFill>
                  <a:prstClr val="black"/>
                </a:solidFill>
                <a:latin typeface="Calibri" pitchFamily="34" charset="0"/>
              </a:rPr>
              <a:t>allows to probe the </a:t>
            </a:r>
            <a:r>
              <a:rPr lang="en-US" sz="2000" b="1" dirty="0">
                <a:solidFill>
                  <a:prstClr val="black"/>
                </a:solidFill>
                <a:latin typeface="Calibri" pitchFamily="34" charset="0"/>
              </a:rPr>
              <a:t>crucial Q</a:t>
            </a:r>
            <a:r>
              <a:rPr lang="en-US" sz="2000" b="1" baseline="30000" dirty="0">
                <a:solidFill>
                  <a:prstClr val="black"/>
                </a:solidFill>
                <a:latin typeface="Calibri" pitchFamily="34" charset="0"/>
              </a:rPr>
              <a:t>2</a:t>
            </a:r>
            <a:r>
              <a:rPr lang="en-US" sz="2000" b="1" dirty="0">
                <a:solidFill>
                  <a:prstClr val="black"/>
                </a:solidFill>
                <a:latin typeface="Calibri" pitchFamily="34" charset="0"/>
              </a:rPr>
              <a:t> range </a:t>
            </a:r>
            <a:r>
              <a:rPr lang="en-US" sz="2000" dirty="0">
                <a:solidFill>
                  <a:prstClr val="black"/>
                </a:solidFill>
                <a:latin typeface="Calibri" pitchFamily="34" charset="0"/>
              </a:rPr>
              <a:t>where hybrid baryons may be identified due to their fast dropping A</a:t>
            </a:r>
            <a:r>
              <a:rPr lang="en-US" sz="2000" baseline="-25000" dirty="0">
                <a:solidFill>
                  <a:prstClr val="black"/>
                </a:solidFill>
                <a:latin typeface="Calibri" pitchFamily="34" charset="0"/>
              </a:rPr>
              <a:t>1/2</a:t>
            </a:r>
            <a:r>
              <a:rPr lang="en-US" sz="2000" dirty="0">
                <a:solidFill>
                  <a:prstClr val="black"/>
                </a:solidFill>
                <a:latin typeface="Calibri" pitchFamily="34" charset="0"/>
              </a:rPr>
              <a:t>(Q</a:t>
            </a:r>
            <a:r>
              <a:rPr lang="en-US" sz="2000" baseline="30000" dirty="0">
                <a:solidFill>
                  <a:prstClr val="black"/>
                </a:solidFill>
                <a:latin typeface="Calibri" pitchFamily="34" charset="0"/>
              </a:rPr>
              <a:t>2</a:t>
            </a:r>
            <a:r>
              <a:rPr lang="en-US" sz="2000" dirty="0">
                <a:solidFill>
                  <a:prstClr val="black"/>
                </a:solidFill>
                <a:latin typeface="Calibri" pitchFamily="34" charset="0"/>
              </a:rPr>
              <a:t>) amplitude and the suppression of the scalar S</a:t>
            </a:r>
            <a:r>
              <a:rPr lang="en-US" sz="2000" baseline="-25000" dirty="0">
                <a:solidFill>
                  <a:prstClr val="black"/>
                </a:solidFill>
                <a:latin typeface="Calibri" pitchFamily="34" charset="0"/>
              </a:rPr>
              <a:t>1/2</a:t>
            </a:r>
            <a:r>
              <a:rPr lang="en-US" sz="2000" dirty="0">
                <a:solidFill>
                  <a:prstClr val="black"/>
                </a:solidFill>
                <a:latin typeface="Calibri" pitchFamily="34" charset="0"/>
              </a:rPr>
              <a:t> (Q</a:t>
            </a:r>
            <a:r>
              <a:rPr lang="en-US" sz="2000" baseline="30000" dirty="0">
                <a:solidFill>
                  <a:prstClr val="black"/>
                </a:solidFill>
                <a:latin typeface="Calibri" pitchFamily="34" charset="0"/>
              </a:rPr>
              <a:t>2</a:t>
            </a:r>
            <a:r>
              <a:rPr lang="en-US" sz="2000" dirty="0">
                <a:solidFill>
                  <a:prstClr val="black"/>
                </a:solidFill>
                <a:latin typeface="Calibri" pitchFamily="34" charset="0"/>
              </a:rPr>
              <a:t>) amplitude.</a:t>
            </a:r>
          </a:p>
        </p:txBody>
      </p:sp>
      <p:sp>
        <p:nvSpPr>
          <p:cNvPr id="7" name="TextBox 1"/>
          <p:cNvSpPr txBox="1"/>
          <p:nvPr/>
        </p:nvSpPr>
        <p:spPr>
          <a:xfrm>
            <a:off x="4111005" y="2330500"/>
            <a:ext cx="2698050" cy="778858"/>
          </a:xfrm>
          <a:prstGeom prst="rect">
            <a:avLst/>
          </a:prstGeom>
          <a:noFill/>
        </p:spPr>
        <p:txBody>
          <a:bodyPr wrap="square" lIns="100767" tIns="50383" rIns="100767" bIns="50383" rtlCol="0">
            <a:spAutoFit/>
          </a:bodyPr>
          <a:lstStyle/>
          <a:p>
            <a:pPr algn="ctr"/>
            <a:r>
              <a:rPr lang="it-IT" sz="4400" dirty="0">
                <a:latin typeface="Calibri" pitchFamily="34" charset="0"/>
              </a:rPr>
              <a:t>CLAS12</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9" y="1034356"/>
            <a:ext cx="3741936" cy="315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7"/>
          <p:cNvSpPr txBox="1"/>
          <p:nvPr/>
        </p:nvSpPr>
        <p:spPr>
          <a:xfrm>
            <a:off x="4831085" y="530300"/>
            <a:ext cx="899350" cy="778858"/>
          </a:xfrm>
          <a:prstGeom prst="rect">
            <a:avLst/>
          </a:prstGeom>
          <a:noFill/>
        </p:spPr>
        <p:txBody>
          <a:bodyPr wrap="square" lIns="100767" tIns="50383" rIns="100767" bIns="50383" rtlCol="0">
            <a:spAutoFit/>
          </a:bodyPr>
          <a:lstStyle/>
          <a:p>
            <a:pPr algn="ctr"/>
            <a:r>
              <a:rPr lang="it-IT" sz="4400" dirty="0">
                <a:latin typeface="Calibri" pitchFamily="34" charset="0"/>
              </a:rPr>
              <a:t>FT</a:t>
            </a:r>
          </a:p>
        </p:txBody>
      </p:sp>
      <p:sp>
        <p:nvSpPr>
          <p:cNvPr id="10" name="Oval 5"/>
          <p:cNvSpPr/>
          <p:nvPr/>
        </p:nvSpPr>
        <p:spPr>
          <a:xfrm>
            <a:off x="2663323" y="929524"/>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11" name="Straight Arrow Connector 10"/>
          <p:cNvCxnSpPr>
            <a:stCxn id="10" idx="6"/>
          </p:cNvCxnSpPr>
          <p:nvPr/>
        </p:nvCxnSpPr>
        <p:spPr>
          <a:xfrm flipV="1">
            <a:off x="3470892" y="929525"/>
            <a:ext cx="1070691" cy="3139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4"/>
          <p:cNvSpPr/>
          <p:nvPr/>
        </p:nvSpPr>
        <p:spPr>
          <a:xfrm>
            <a:off x="3399155" y="2738664"/>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sp>
        <p:nvSpPr>
          <p:cNvPr id="13" name="Oval 15"/>
          <p:cNvSpPr/>
          <p:nvPr/>
        </p:nvSpPr>
        <p:spPr>
          <a:xfrm>
            <a:off x="3317396" y="3576407"/>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14" name="Straight Arrow Connector 16"/>
          <p:cNvCxnSpPr/>
          <p:nvPr/>
        </p:nvCxnSpPr>
        <p:spPr>
          <a:xfrm>
            <a:off x="4178975" y="3086624"/>
            <a:ext cx="436086" cy="2519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8"/>
          <p:cNvCxnSpPr>
            <a:stCxn id="13" idx="6"/>
          </p:cNvCxnSpPr>
          <p:nvPr/>
        </p:nvCxnSpPr>
        <p:spPr>
          <a:xfrm flipV="1">
            <a:off x="4124965" y="3626644"/>
            <a:ext cx="418088" cy="2637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7"/>
          <p:cNvCxnSpPr>
            <a:stCxn id="10" idx="5"/>
          </p:cNvCxnSpPr>
          <p:nvPr/>
        </p:nvCxnSpPr>
        <p:spPr>
          <a:xfrm>
            <a:off x="3352626" y="1465497"/>
            <a:ext cx="1262435" cy="10810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22"/>
          <p:cNvSpPr txBox="1"/>
          <p:nvPr/>
        </p:nvSpPr>
        <p:spPr>
          <a:xfrm rot="1304881">
            <a:off x="2705920" y="1894509"/>
            <a:ext cx="1226386" cy="424915"/>
          </a:xfrm>
          <a:prstGeom prst="rect">
            <a:avLst/>
          </a:prstGeom>
          <a:noFill/>
        </p:spPr>
        <p:txBody>
          <a:bodyPr wrap="square" lIns="100767" tIns="50383" rIns="100767" bIns="50383" rtlCol="0">
            <a:spAutoFit/>
          </a:bodyPr>
          <a:lstStyle/>
          <a:p>
            <a:pPr algn="ctr"/>
            <a:r>
              <a:rPr lang="el-GR" dirty="0" smtClean="0">
                <a:latin typeface="Calibri"/>
              </a:rPr>
              <a:t>ϑ</a:t>
            </a:r>
            <a:r>
              <a:rPr lang="it-IT" dirty="0" smtClean="0">
                <a:latin typeface="Calibri"/>
              </a:rPr>
              <a:t> &gt; 6°</a:t>
            </a:r>
            <a:endParaRPr lang="it-IT" dirty="0"/>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261" y="890340"/>
            <a:ext cx="3741936" cy="315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bwMode="auto">
          <a:xfrm>
            <a:off x="9583613" y="2618532"/>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mn-lt"/>
                <a:ea typeface="ＭＳ Ｐゴシック" charset="0"/>
                <a:cs typeface="Symbol" charset="2"/>
              </a:rPr>
              <a:t>p</a:t>
            </a:r>
            <a:endParaRPr kumimoji="0" lang="it-IT" sz="2800" b="0" i="1" u="none" strike="noStrike" cap="none" normalizeH="0" baseline="0" dirty="0">
              <a:ln>
                <a:noFill/>
              </a:ln>
              <a:solidFill>
                <a:srgbClr val="000000"/>
              </a:solidFill>
              <a:effectLst/>
              <a:latin typeface="+mn-lt"/>
              <a:ea typeface="ＭＳ Ｐゴシック" charset="0"/>
              <a:cs typeface="Symbol" charset="2"/>
            </a:endParaRPr>
          </a:p>
        </p:txBody>
      </p:sp>
      <p:sp>
        <p:nvSpPr>
          <p:cNvPr id="23" name="Rettangolo 22"/>
          <p:cNvSpPr/>
          <p:nvPr/>
        </p:nvSpPr>
        <p:spPr bwMode="auto">
          <a:xfrm>
            <a:off x="9583613" y="3410620"/>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24" name="Oval 5"/>
          <p:cNvSpPr/>
          <p:nvPr/>
        </p:nvSpPr>
        <p:spPr>
          <a:xfrm>
            <a:off x="8719517" y="81833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25" name="Straight Arrow Connector 10"/>
          <p:cNvCxnSpPr>
            <a:stCxn id="24" idx="1"/>
          </p:cNvCxnSpPr>
          <p:nvPr/>
        </p:nvCxnSpPr>
        <p:spPr>
          <a:xfrm flipH="1" flipV="1">
            <a:off x="6127229" y="890340"/>
            <a:ext cx="2710554" cy="19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2"/>
          <p:cNvSpPr txBox="1"/>
          <p:nvPr/>
        </p:nvSpPr>
        <p:spPr>
          <a:xfrm rot="19957640">
            <a:off x="8240771" y="1592703"/>
            <a:ext cx="1108668" cy="424915"/>
          </a:xfrm>
          <a:prstGeom prst="rect">
            <a:avLst/>
          </a:prstGeom>
          <a:noFill/>
        </p:spPr>
        <p:txBody>
          <a:bodyPr wrap="square" lIns="100767" tIns="50383" rIns="100767" bIns="50383" rtlCol="0">
            <a:spAutoFit/>
          </a:bodyPr>
          <a:lstStyle/>
          <a:p>
            <a:pPr algn="ctr"/>
            <a:r>
              <a:rPr lang="el-GR" dirty="0" smtClean="0">
                <a:latin typeface="Calibri"/>
              </a:rPr>
              <a:t>ϑ</a:t>
            </a:r>
            <a:r>
              <a:rPr lang="it-IT" dirty="0" smtClean="0">
                <a:latin typeface="Calibri"/>
              </a:rPr>
              <a:t> &gt; 6°</a:t>
            </a:r>
            <a:endParaRPr lang="it-IT" dirty="0"/>
          </a:p>
        </p:txBody>
      </p:sp>
      <p:cxnSp>
        <p:nvCxnSpPr>
          <p:cNvPr id="31" name="Straight Arrow Connector 10"/>
          <p:cNvCxnSpPr/>
          <p:nvPr/>
        </p:nvCxnSpPr>
        <p:spPr>
          <a:xfrm flipH="1">
            <a:off x="6343253" y="1414346"/>
            <a:ext cx="2638546" cy="14202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ttangolo 35"/>
          <p:cNvSpPr/>
          <p:nvPr/>
        </p:nvSpPr>
        <p:spPr bwMode="auto">
          <a:xfrm>
            <a:off x="9367589" y="3338612"/>
            <a:ext cx="576064"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Symbol" charset="2"/>
                <a:ea typeface="ＭＳ Ｐゴシック" charset="0"/>
                <a:cs typeface="Symbol" charset="2"/>
              </a:rPr>
              <a:t>p</a:t>
            </a:r>
            <a:r>
              <a:rPr lang="it-IT" sz="2800" i="1" baseline="30000" dirty="0">
                <a:solidFill>
                  <a:srgbClr val="000000"/>
                </a:solidFill>
                <a:latin typeface="Symbol" charset="2"/>
                <a:cs typeface="Symbol" charset="2"/>
              </a:rPr>
              <a:t>+</a:t>
            </a:r>
            <a:endParaRPr kumimoji="0" lang="it-IT" sz="2800" b="0" i="1" u="none" strike="noStrike" cap="none" normalizeH="0" baseline="30000" dirty="0">
              <a:ln>
                <a:noFill/>
              </a:ln>
              <a:solidFill>
                <a:srgbClr val="000000"/>
              </a:solidFill>
              <a:effectLst/>
              <a:latin typeface="Symbol" charset="2"/>
              <a:cs typeface="Symbol" charset="2"/>
            </a:endParaRPr>
          </a:p>
        </p:txBody>
      </p:sp>
      <p:sp>
        <p:nvSpPr>
          <p:cNvPr id="37" name="Rettangolo 36"/>
          <p:cNvSpPr/>
          <p:nvPr/>
        </p:nvSpPr>
        <p:spPr bwMode="auto">
          <a:xfrm>
            <a:off x="8143453" y="3554636"/>
            <a:ext cx="504056"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800" b="0" i="1" u="none" strike="noStrike" cap="none" normalizeH="0" baseline="0" dirty="0" err="1" smtClean="0">
                <a:ln>
                  <a:noFill/>
                </a:ln>
                <a:solidFill>
                  <a:srgbClr val="000000"/>
                </a:solidFill>
                <a:effectLst/>
                <a:latin typeface="Symbol" charset="2"/>
                <a:ea typeface="ＭＳ Ｐゴシック" charset="0"/>
                <a:cs typeface="Symbol" charset="2"/>
              </a:rPr>
              <a:t>p</a:t>
            </a:r>
            <a:r>
              <a:rPr kumimoji="0" lang="it-IT" sz="2800" b="0" i="1" u="none" strike="noStrike" cap="none" normalizeH="0" baseline="30000" dirty="0" smtClean="0">
                <a:ln>
                  <a:noFill/>
                </a:ln>
                <a:solidFill>
                  <a:srgbClr val="000000"/>
                </a:solidFill>
                <a:effectLst/>
                <a:latin typeface="Symbol" charset="2"/>
                <a:ea typeface="ＭＳ Ｐゴシック" charset="0"/>
                <a:cs typeface="Symbol" charset="2"/>
              </a:rPr>
              <a:t>-</a:t>
            </a:r>
            <a:endParaRPr kumimoji="0" lang="it-IT" sz="2800" b="0" i="1" u="none" strike="noStrike" cap="none" normalizeH="0" baseline="30000" dirty="0">
              <a:ln>
                <a:noFill/>
              </a:ln>
              <a:solidFill>
                <a:srgbClr val="000000"/>
              </a:solidFill>
              <a:effectLst/>
              <a:latin typeface="Symbol" charset="2"/>
              <a:ea typeface="ＭＳ Ｐゴシック" charset="0"/>
              <a:cs typeface="Symbol" charset="2"/>
            </a:endParaRPr>
          </a:p>
        </p:txBody>
      </p:sp>
      <p:sp>
        <p:nvSpPr>
          <p:cNvPr id="38" name="Oval 14"/>
          <p:cNvSpPr/>
          <p:nvPr/>
        </p:nvSpPr>
        <p:spPr>
          <a:xfrm>
            <a:off x="9367589" y="261853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sp>
        <p:nvSpPr>
          <p:cNvPr id="39" name="Oval 14"/>
          <p:cNvSpPr/>
          <p:nvPr/>
        </p:nvSpPr>
        <p:spPr>
          <a:xfrm>
            <a:off x="9295581" y="3338612"/>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cxnSp>
        <p:nvCxnSpPr>
          <p:cNvPr id="41" name="Straight Arrow Connector 10"/>
          <p:cNvCxnSpPr>
            <a:stCxn id="38" idx="3"/>
          </p:cNvCxnSpPr>
          <p:nvPr/>
        </p:nvCxnSpPr>
        <p:spPr>
          <a:xfrm flipH="1">
            <a:off x="6415261" y="3154505"/>
            <a:ext cx="3070594" cy="5241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10"/>
          <p:cNvCxnSpPr>
            <a:stCxn id="40" idx="2"/>
          </p:cNvCxnSpPr>
          <p:nvPr/>
        </p:nvCxnSpPr>
        <p:spPr>
          <a:xfrm flipH="1" flipV="1">
            <a:off x="6567661" y="3831102"/>
            <a:ext cx="1431776" cy="37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3"/>
          <p:cNvSpPr/>
          <p:nvPr/>
        </p:nvSpPr>
        <p:spPr>
          <a:xfrm>
            <a:off x="1374701" y="5642868"/>
            <a:ext cx="7488832" cy="400110"/>
          </a:xfrm>
          <a:prstGeom prst="rect">
            <a:avLst/>
          </a:prstGeom>
          <a:solidFill>
            <a:schemeClr val="bg1"/>
          </a:solidFill>
        </p:spPr>
        <p:txBody>
          <a:bodyPr wrap="square">
            <a:spAutoFit/>
          </a:bodyPr>
          <a:lstStyle/>
          <a:p>
            <a:r>
              <a:rPr lang="en-US" sz="2000" dirty="0">
                <a:latin typeface="Calibri" pitchFamily="34" charset="0"/>
              </a:rPr>
              <a:t>Q</a:t>
            </a:r>
            <a:r>
              <a:rPr lang="en-US" sz="2000" baseline="30000" dirty="0">
                <a:latin typeface="Calibri" pitchFamily="34" charset="0"/>
              </a:rPr>
              <a:t>2</a:t>
            </a:r>
            <a:r>
              <a:rPr lang="en-US" sz="2000" dirty="0">
                <a:latin typeface="Calibri" pitchFamily="34" charset="0"/>
              </a:rPr>
              <a:t> range of </a:t>
            </a:r>
            <a:r>
              <a:rPr lang="en-US" sz="2000" dirty="0" smtClean="0">
                <a:latin typeface="Calibri" pitchFamily="34" charset="0"/>
              </a:rPr>
              <a:t>interest: </a:t>
            </a:r>
            <a:r>
              <a:rPr lang="en-US" sz="2000" b="1" dirty="0">
                <a:latin typeface="Calibri" pitchFamily="34" charset="0"/>
              </a:rPr>
              <a:t>0.05 -</a:t>
            </a:r>
            <a:r>
              <a:rPr lang="en-US" sz="2000" b="1" dirty="0" smtClean="0">
                <a:latin typeface="Calibri" pitchFamily="34" charset="0"/>
              </a:rPr>
              <a:t> </a:t>
            </a:r>
            <a:r>
              <a:rPr lang="en-US" sz="2000" b="1" dirty="0">
                <a:latin typeface="Calibri" pitchFamily="34" charset="0"/>
              </a:rPr>
              <a:t>2 </a:t>
            </a:r>
            <a:r>
              <a:rPr lang="en-US" sz="2000" b="1" dirty="0" smtClean="0">
                <a:latin typeface="Calibri" pitchFamily="34" charset="0"/>
              </a:rPr>
              <a:t>GeV</a:t>
            </a:r>
            <a:r>
              <a:rPr lang="en-US" sz="2000" b="1" baseline="30000" dirty="0" smtClean="0">
                <a:latin typeface="Calibri" pitchFamily="34" charset="0"/>
              </a:rPr>
              <a:t>2</a:t>
            </a:r>
          </a:p>
        </p:txBody>
      </p:sp>
      <p:graphicFrame>
        <p:nvGraphicFramePr>
          <p:cNvPr id="47" name="Object 4"/>
          <p:cNvGraphicFramePr>
            <a:graphicFrameLocks noChangeAspect="1"/>
          </p:cNvGraphicFramePr>
          <p:nvPr>
            <p:extLst>
              <p:ext uri="{D42A27DB-BD31-4B8C-83A1-F6EECF244321}">
                <p14:modId xmlns:p14="http://schemas.microsoft.com/office/powerpoint/2010/main" val="3920209365"/>
              </p:ext>
            </p:extLst>
          </p:nvPr>
        </p:nvGraphicFramePr>
        <p:xfrm>
          <a:off x="5383213" y="5478463"/>
          <a:ext cx="3187700" cy="666750"/>
        </p:xfrm>
        <a:graphic>
          <a:graphicData uri="http://schemas.openxmlformats.org/presentationml/2006/ole">
            <mc:AlternateContent xmlns:mc="http://schemas.openxmlformats.org/markup-compatibility/2006">
              <mc:Choice xmlns:v="urn:schemas-microsoft-com:vml" Requires="v">
                <p:oleObj spid="_x0000_s7286" name="Equation" r:id="rId5" imgW="2006600" imgH="419100" progId="Equation.3">
                  <p:embed/>
                </p:oleObj>
              </mc:Choice>
              <mc:Fallback>
                <p:oleObj name="Equation" r:id="rId5" imgW="2006600" imgH="419100" progId="Equation.3">
                  <p:embed/>
                  <p:pic>
                    <p:nvPicPr>
                      <p:cNvPr id="0" name=""/>
                      <p:cNvPicPr>
                        <a:picLocks noChangeAspect="1" noChangeArrowheads="1"/>
                      </p:cNvPicPr>
                      <p:nvPr/>
                    </p:nvPicPr>
                    <p:blipFill>
                      <a:blip r:embed="rId6"/>
                      <a:srcRect/>
                      <a:stretch>
                        <a:fillRect/>
                      </a:stretch>
                    </p:blipFill>
                    <p:spPr bwMode="auto">
                      <a:xfrm>
                        <a:off x="5383213" y="5478463"/>
                        <a:ext cx="3187700" cy="666750"/>
                      </a:xfrm>
                      <a:prstGeom prst="rect">
                        <a:avLst/>
                      </a:prstGeom>
                      <a:noFill/>
                      <a:ln>
                        <a:noFill/>
                      </a:ln>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cxnSp>
        <p:nvCxnSpPr>
          <p:cNvPr id="32" name="Connettore 2 31"/>
          <p:cNvCxnSpPr/>
          <p:nvPr/>
        </p:nvCxnSpPr>
        <p:spPr bwMode="auto">
          <a:xfrm>
            <a:off x="8359477" y="3266604"/>
            <a:ext cx="648072" cy="648072"/>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Oval 14"/>
          <p:cNvSpPr/>
          <p:nvPr/>
        </p:nvSpPr>
        <p:spPr>
          <a:xfrm>
            <a:off x="7999437" y="3554636"/>
            <a:ext cx="807569" cy="627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it-IT"/>
          </a:p>
        </p:txBody>
      </p:sp>
      <p:pic>
        <p:nvPicPr>
          <p:cNvPr id="22" name="Immagine 21" descr="clas12.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3053" y="3050580"/>
            <a:ext cx="1661327" cy="1224136"/>
          </a:xfrm>
          <a:prstGeom prst="rect">
            <a:avLst/>
          </a:prstGeom>
        </p:spPr>
      </p:pic>
      <p:pic>
        <p:nvPicPr>
          <p:cNvPr id="27" name="Immagine 26" descr="Schermata 2016-06-16 alle 13.33.2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7069" y="1178372"/>
            <a:ext cx="1320501" cy="936104"/>
          </a:xfrm>
          <a:prstGeom prst="rect">
            <a:avLst/>
          </a:prstGeom>
        </p:spPr>
      </p:pic>
    </p:spTree>
    <p:extLst>
      <p:ext uri="{BB962C8B-B14F-4D97-AF65-F5344CB8AC3E}">
        <p14:creationId xmlns:p14="http://schemas.microsoft.com/office/powerpoint/2010/main" val="198251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27"/>
                                        </p:tgtEl>
                                      </p:cBhvr>
                                      <p:by x="400000" y="40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remove" nodeType="clickEffect">
                                  <p:stCondLst>
                                    <p:cond delay="0"/>
                                  </p:stCondLst>
                                  <p:childTnLst>
                                    <p:animScale>
                                      <p:cBhvr>
                                        <p:cTn id="10" dur="2000" fill="hold"/>
                                        <p:tgtEl>
                                          <p:spTgt spid="2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31799</TotalTime>
  <Words>3352</Words>
  <Application>Microsoft Macintosh PowerPoint</Application>
  <PresentationFormat>Personalizzato</PresentationFormat>
  <Paragraphs>438</Paragraphs>
  <Slides>28</Slides>
  <Notes>23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0" baseType="lpstr">
      <vt:lpstr>Blank Presentation</vt:lpstr>
      <vt:lpstr>Equation</vt:lpstr>
      <vt:lpstr>Presentazione di PowerPoint</vt:lpstr>
      <vt:lpstr>Presentazione di PowerPoint</vt:lpstr>
      <vt:lpstr>Hybrid Baryons: baryons with explicit gluonic degrees of freedom</vt:lpstr>
      <vt:lpstr>Hybrid Baryons in LQCD</vt:lpstr>
      <vt:lpstr>Separating q3g from q3 states?</vt:lpstr>
      <vt:lpstr>Hadronic couplings</vt:lpstr>
      <vt:lpstr>Hybrid Baryons Signature</vt:lpstr>
      <vt:lpstr>Presentazione di PowerPoint</vt:lpstr>
      <vt:lpstr>The experiment</vt:lpstr>
      <vt:lpstr>Kinematical Coverage: inbending or outbending field?</vt:lpstr>
      <vt:lpstr>Kinematical Coverage: full Q2 range</vt:lpstr>
      <vt:lpstr>Presentazione di PowerPoint</vt:lpstr>
      <vt:lpstr>Simulation and FASTMC reconstruction of events in CLAS12</vt:lpstr>
      <vt:lpstr>Simulation and FASTMC reconstruction of events in CLAS12</vt:lpstr>
      <vt:lpstr>Simulation and FASTMC reconstruction of events in CLAS12</vt:lpstr>
      <vt:lpstr>Presentazione di PowerPoint</vt:lpstr>
      <vt:lpstr>Simulation of model + hybrid contribution</vt:lpstr>
      <vt:lpstr>Simulation of model + hybrid contribution</vt:lpstr>
      <vt:lpstr>Simulation of model + hybrid contribution</vt:lpstr>
      <vt:lpstr>Simulation of model + hybrid contribution</vt:lpstr>
      <vt:lpstr>Simulation of model + hybrid contribution</vt:lpstr>
      <vt:lpstr>Simulation of model + hybrid contribution</vt:lpstr>
      <vt:lpstr>Presentazione di PowerPoint</vt:lpstr>
      <vt:lpstr>Known Resonance parameters extraction: J=1/2</vt:lpstr>
      <vt:lpstr>Known Resonance parameters extraction: J=1/2,  J=3/2 </vt:lpstr>
      <vt:lpstr>Known Resonance parameters extraction: J=1/2 + J=3/2 </vt:lpstr>
      <vt:lpstr>Blind analysis: J=1/2 + J=3/2 </vt:lpstr>
      <vt:lpstr>Conclusions</vt:lpstr>
    </vt:vector>
  </TitlesOfParts>
  <Company>INFN Sezione Roma Tor Vergata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Annalisa D'Angelo</dc:creator>
  <cp:lastModifiedBy>annalisa D'Angelo</cp:lastModifiedBy>
  <cp:revision>532</cp:revision>
  <cp:lastPrinted>2012-06-25T06:09:35Z</cp:lastPrinted>
  <dcterms:created xsi:type="dcterms:W3CDTF">2010-05-27T11:34:29Z</dcterms:created>
  <dcterms:modified xsi:type="dcterms:W3CDTF">2016-06-16T23:26:22Z</dcterms:modified>
</cp:coreProperties>
</file>