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1229" r:id="rId2"/>
    <p:sldId id="1231" r:id="rId3"/>
    <p:sldId id="1404" r:id="rId4"/>
    <p:sldId id="1462" r:id="rId5"/>
    <p:sldId id="1463" r:id="rId6"/>
    <p:sldId id="1464" r:id="rId7"/>
    <p:sldId id="1465" r:id="rId8"/>
    <p:sldId id="1466" r:id="rId9"/>
    <p:sldId id="1467" r:id="rId10"/>
    <p:sldId id="1461" r:id="rId11"/>
    <p:sldId id="1448" r:id="rId12"/>
    <p:sldId id="1449" r:id="rId13"/>
  </p:sldIdLst>
  <p:sldSz cx="9144000" cy="6858000" type="screen4x3"/>
  <p:notesSz cx="7315200" cy="96012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  <a:srgbClr val="CC00CC"/>
    <a:srgbClr val="BF0703"/>
    <a:srgbClr val="0000FF"/>
    <a:srgbClr val="FF0000"/>
    <a:srgbClr val="6600CC"/>
    <a:srgbClr val="6600FF"/>
    <a:srgbClr val="FF66FF"/>
    <a:srgbClr val="1C0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2697" autoAdjust="0"/>
  </p:normalViewPr>
  <p:slideViewPr>
    <p:cSldViewPr>
      <p:cViewPr varScale="1">
        <p:scale>
          <a:sx n="71" d="100"/>
          <a:sy n="71" d="100"/>
        </p:scale>
        <p:origin x="1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slide foot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44464"/>
            <a:ext cx="9753600" cy="556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slide header_64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8400" y="0"/>
            <a:ext cx="9753600" cy="16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83201" y="160020"/>
            <a:ext cx="2030307" cy="32004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80B18B65-4CBA-DB46-9D73-AD0C58E7BE22}" type="datetime1">
              <a:rPr lang="en-US" smtClean="0"/>
              <a:pPr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12800" y="9041131"/>
            <a:ext cx="5852160" cy="24003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746241" y="9119474"/>
            <a:ext cx="567267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9CA05E24-A365-DF40-BF27-0C4D1E380F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86358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4C269693-4B73-3F4B-BE08-27CE2957F7EB}" type="datetime1">
              <a:rPr lang="en-US" smtClean="0"/>
              <a:pPr/>
              <a:t>6/28/2016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BB1A7F71-A600-874B-8C52-75C3F91F2D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009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44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 descr="title head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title footer_Blue_64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 sz="22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86400" y="6477000"/>
            <a:ext cx="3276600" cy="381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477000"/>
            <a:ext cx="3657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 anchor="t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6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23-24 June 2016: A New Era for Hadro-Particle Physics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slide footer_blue_646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0" y="6553200"/>
            <a:ext cx="304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" y="6307138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7" descr="slide header_646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inspirehep.net/record/1334528?ln=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inspirehep.net/record/1334528?ln=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spirebeta.net/record/445150?ln=en" TargetMode="Externa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67200"/>
            <a:ext cx="9144000" cy="1362075"/>
          </a:xfrm>
        </p:spPr>
        <p:txBody>
          <a:bodyPr/>
          <a:lstStyle/>
          <a:p>
            <a:pPr algn="ctr"/>
            <a:r>
              <a:rPr lang="en-US" sz="6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Continuum-QCD </a:t>
            </a:r>
            <a:br>
              <a:rPr lang="en-US" sz="6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</a:br>
            <a:r>
              <a:rPr lang="en-US" sz="6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&amp; </a:t>
            </a:r>
            <a:r>
              <a:rPr lang="en-US" sz="6600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ab</a:t>
            </a:r>
            <a:r>
              <a:rPr lang="en-US" sz="66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initio</a:t>
            </a:r>
            <a:r>
              <a:rPr lang="en-US" sz="6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predictions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86400" y="6400800"/>
            <a:ext cx="3429000" cy="381000"/>
          </a:xfrm>
        </p:spPr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Craig Roberts. Perspective on the Origin of Mass (70p)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pride-and-prejud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62538" y="914400"/>
            <a:ext cx="516312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33925"/>
            <a:ext cx="9144000" cy="1362075"/>
          </a:xfrm>
        </p:spPr>
        <p:txBody>
          <a:bodyPr/>
          <a:lstStyle/>
          <a:p>
            <a:pPr lvl="0" algn="ctr"/>
            <a:r>
              <a:rPr lang="en-US" sz="6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Observing </a:t>
            </a:r>
            <a:r>
              <a:rPr lang="en-US" sz="69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M(p</a:t>
            </a:r>
            <a:r>
              <a:rPr lang="en-US" sz="6900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2</a:t>
            </a:r>
            <a:r>
              <a:rPr lang="en-US" sz="69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)</a:t>
            </a:r>
            <a:endParaRPr lang="en-US" sz="69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477000"/>
            <a:ext cx="3581400" cy="304800"/>
          </a:xfrm>
        </p:spPr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>
                    <a:lumMod val="50000"/>
                  </a:schemeClr>
                </a:solidFill>
              </a:rPr>
              <a:t>Craig Roberts. Perspective on the Origin of Mass (70p)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85800" y="481012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7850" y="547687"/>
            <a:ext cx="5143500" cy="3857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37292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i="1" dirty="0" smtClean="0"/>
              <a:t>Observing the mass function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AU" dirty="0" smtClean="0"/>
              <a:t>Importance </a:t>
            </a:r>
            <a:r>
              <a:rPr lang="en-GB" dirty="0" smtClean="0"/>
              <a:t>⇒ </a:t>
            </a:r>
            <a:r>
              <a:rPr lang="en-AU" dirty="0" smtClean="0"/>
              <a:t>Is </a:t>
            </a:r>
            <a:r>
              <a:rPr lang="en-AU" dirty="0"/>
              <a:t>the dressed-quark mass </a:t>
            </a:r>
            <a:r>
              <a:rPr lang="en-AU" dirty="0" smtClean="0"/>
              <a:t>function observable?</a:t>
            </a:r>
          </a:p>
          <a:p>
            <a:r>
              <a:rPr lang="en-AU" dirty="0" smtClean="0"/>
              <a:t>Goldberger-</a:t>
            </a:r>
            <a:r>
              <a:rPr lang="en-AU" dirty="0" err="1" smtClean="0"/>
              <a:t>Treiman</a:t>
            </a:r>
            <a:r>
              <a:rPr lang="en-AU" dirty="0" smtClean="0"/>
              <a:t> relations entail </a:t>
            </a:r>
            <a:r>
              <a:rPr lang="en-AU" dirty="0"/>
              <a:t>that </a:t>
            </a:r>
            <a:r>
              <a:rPr lang="en-AU" dirty="0" smtClean="0"/>
              <a:t>on </a:t>
            </a:r>
            <a:r>
              <a:rPr lang="en-GB" i="1" dirty="0"/>
              <a:t>m</a:t>
            </a:r>
            <a:r>
              <a:rPr lang="en-GB" dirty="0"/>
              <a:t>≃</a:t>
            </a:r>
            <a:r>
              <a:rPr lang="en-GB" dirty="0" smtClean="0"/>
              <a:t>0</a:t>
            </a:r>
            <a:r>
              <a:rPr lang="en-AU" dirty="0" smtClean="0"/>
              <a:t>, dressed-quark </a:t>
            </a:r>
            <a:r>
              <a:rPr lang="en-AU" dirty="0"/>
              <a:t>mass function (almost) completely </a:t>
            </a:r>
            <a:r>
              <a:rPr lang="en-AU" dirty="0" smtClean="0"/>
              <a:t>determines </a:t>
            </a:r>
            <a:r>
              <a:rPr lang="en-GB" i="1" dirty="0" smtClean="0"/>
              <a:t>χ</a:t>
            </a:r>
            <a:r>
              <a:rPr lang="en-GB" i="1" baseline="-25000" dirty="0" smtClean="0"/>
              <a:t>π</a:t>
            </a:r>
            <a:r>
              <a:rPr lang="en-AU" dirty="0"/>
              <a:t> (wave function)</a:t>
            </a:r>
            <a:endParaRPr lang="en-AU" i="1" dirty="0" smtClean="0"/>
          </a:p>
          <a:p>
            <a:pPr marL="400050" lvl="1" indent="0">
              <a:buNone/>
            </a:pPr>
            <a:r>
              <a:rPr lang="en-AU" dirty="0" smtClean="0"/>
              <a:t>⇒ Thus</a:t>
            </a:r>
            <a:r>
              <a:rPr lang="en-AU" dirty="0"/>
              <a:t>, like a wave function in any field of physics, the dressed-quark mass function is </a:t>
            </a:r>
            <a:r>
              <a:rPr lang="en-AU" i="1" dirty="0"/>
              <a:t>not strictly</a:t>
            </a:r>
            <a:r>
              <a:rPr lang="en-AU" dirty="0"/>
              <a:t> </a:t>
            </a:r>
            <a:r>
              <a:rPr lang="en-AU" dirty="0" smtClean="0"/>
              <a:t>observable</a:t>
            </a:r>
          </a:p>
          <a:p>
            <a:r>
              <a:rPr lang="en-AU" dirty="0" smtClean="0"/>
              <a:t>On </a:t>
            </a:r>
            <a:r>
              <a:rPr lang="en-AU" dirty="0"/>
              <a:t>the other hand, no one can reasonably doubt the enormous value of possessing (nearly) complete knowledge of a bound-state's wave </a:t>
            </a:r>
            <a:r>
              <a:rPr lang="en-AU" dirty="0" smtClean="0"/>
              <a:t>function</a:t>
            </a:r>
            <a:endParaRPr lang="en-AU" dirty="0"/>
          </a:p>
          <a:p>
            <a:r>
              <a:rPr lang="en-AU" dirty="0" smtClean="0"/>
              <a:t>Moreover</a:t>
            </a:r>
            <a:r>
              <a:rPr lang="en-AU" dirty="0"/>
              <a:t>, </a:t>
            </a:r>
            <a:r>
              <a:rPr lang="en-GB" i="1" dirty="0"/>
              <a:t>χ</a:t>
            </a:r>
            <a:r>
              <a:rPr lang="en-GB" i="1" baseline="-25000" dirty="0"/>
              <a:t>π </a:t>
            </a:r>
            <a:r>
              <a:rPr lang="en-AU" dirty="0" smtClean="0"/>
              <a:t>can </a:t>
            </a:r>
            <a:r>
              <a:rPr lang="en-AU" dirty="0"/>
              <a:t>be projected onto the </a:t>
            </a:r>
            <a:r>
              <a:rPr lang="en-AU" dirty="0" smtClean="0"/>
              <a:t>light-front</a:t>
            </a:r>
            <a:endParaRPr lang="en-AU" sz="2000" dirty="0" smtClean="0"/>
          </a:p>
          <a:p>
            <a:pPr lvl="1"/>
            <a:r>
              <a:rPr lang="en-AU" dirty="0" smtClean="0"/>
              <a:t>Object </a:t>
            </a:r>
            <a:r>
              <a:rPr lang="en-AU" dirty="0"/>
              <a:t>thus obtained is strictly a probability amplitude and the moments of a probability measure are truly observable.  </a:t>
            </a:r>
            <a:endParaRPr lang="en-AU" dirty="0" smtClean="0"/>
          </a:p>
          <a:p>
            <a:pPr lvl="1"/>
            <a:r>
              <a:rPr lang="en-AU" dirty="0" smtClean="0"/>
              <a:t>Consequently</a:t>
            </a:r>
            <a:r>
              <a:rPr lang="en-AU" dirty="0"/>
              <a:t>, there is a mathematically strict sense in which moments of the dressed-quark mass function are observable.  </a:t>
            </a:r>
            <a:endParaRPr lang="en-AU" dirty="0" smtClean="0"/>
          </a:p>
          <a:p>
            <a:pPr lvl="1"/>
            <a:r>
              <a:rPr lang="en-AU" dirty="0" smtClean="0"/>
              <a:t>One </a:t>
            </a:r>
            <a:r>
              <a:rPr lang="en-AU" dirty="0"/>
              <a:t>should note in addition that generalised </a:t>
            </a:r>
            <a:r>
              <a:rPr lang="en-AU" dirty="0" err="1"/>
              <a:t>parton</a:t>
            </a:r>
            <a:r>
              <a:rPr lang="en-AU" dirty="0"/>
              <a:t> distributions can rigorously be defined as an overlap of light-front wave functions 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3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i="1" dirty="0" smtClean="0"/>
              <a:t>Observing the mass function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/>
          <a:lstStyle/>
          <a:p>
            <a:r>
              <a:rPr lang="en-AU" sz="2000" dirty="0" smtClean="0"/>
              <a:t>Moreover</a:t>
            </a:r>
            <a:r>
              <a:rPr lang="en-AU" sz="2000" dirty="0"/>
              <a:t>, </a:t>
            </a:r>
            <a:r>
              <a:rPr lang="en-GB" sz="2000" i="1" dirty="0"/>
              <a:t>χ</a:t>
            </a:r>
            <a:r>
              <a:rPr lang="en-GB" sz="2000" i="1" baseline="-25000" dirty="0"/>
              <a:t>π </a:t>
            </a:r>
            <a:r>
              <a:rPr lang="en-AU" sz="2000" dirty="0" smtClean="0"/>
              <a:t>can </a:t>
            </a:r>
            <a:r>
              <a:rPr lang="en-AU" sz="2000" dirty="0"/>
              <a:t>be projected onto the </a:t>
            </a:r>
            <a:r>
              <a:rPr lang="en-AU" sz="2000" dirty="0" smtClean="0"/>
              <a:t>light-front</a:t>
            </a:r>
          </a:p>
          <a:p>
            <a:pPr lvl="1"/>
            <a:r>
              <a:rPr lang="en-AU" sz="1800" dirty="0" smtClean="0"/>
              <a:t>Object </a:t>
            </a:r>
            <a:r>
              <a:rPr lang="en-AU" sz="1800" dirty="0"/>
              <a:t>thus obtained is strictly a probability </a:t>
            </a:r>
            <a:r>
              <a:rPr lang="en-AU" sz="1800" dirty="0" smtClean="0"/>
              <a:t>amplitude.  </a:t>
            </a:r>
          </a:p>
          <a:p>
            <a:pPr lvl="1"/>
            <a:r>
              <a:rPr lang="en-AU" sz="1800" dirty="0" smtClean="0"/>
              <a:t>Consequently</a:t>
            </a:r>
            <a:r>
              <a:rPr lang="en-AU" sz="1800" dirty="0"/>
              <a:t>, there is a mathematically strict sense in which moments of the dressed-quark mass function are observable.  </a:t>
            </a:r>
            <a:endParaRPr lang="en-AU" sz="1800" dirty="0" smtClean="0"/>
          </a:p>
          <a:p>
            <a:pPr lvl="1"/>
            <a:r>
              <a:rPr lang="en-AU" sz="1800" dirty="0" smtClean="0"/>
              <a:t>One </a:t>
            </a:r>
            <a:r>
              <a:rPr lang="en-AU" sz="1800" dirty="0"/>
              <a:t>should note in addition that generalised </a:t>
            </a:r>
            <a:r>
              <a:rPr lang="en-AU" sz="1800" dirty="0" err="1"/>
              <a:t>parton</a:t>
            </a:r>
            <a:r>
              <a:rPr lang="en-AU" sz="1800" dirty="0"/>
              <a:t> distributions can rigorously be defined as an overlap of light-front wave functions </a:t>
            </a:r>
            <a:endParaRPr lang="en-AU" sz="1800" dirty="0" smtClean="0"/>
          </a:p>
          <a:p>
            <a:r>
              <a:rPr lang="en-AU" sz="2000" dirty="0" smtClean="0"/>
              <a:t>Practically</a:t>
            </a:r>
            <a:r>
              <a:rPr lang="en-AU" sz="2000" dirty="0"/>
              <a:t>, </a:t>
            </a:r>
            <a:r>
              <a:rPr lang="en-AU" sz="2000" dirty="0" smtClean="0"/>
              <a:t>the </a:t>
            </a:r>
            <a:r>
              <a:rPr lang="en-AU" sz="2000" dirty="0"/>
              <a:t>dressed-quark mass function can be </a:t>
            </a:r>
            <a:r>
              <a:rPr lang="en-AU" sz="2000" dirty="0" smtClean="0"/>
              <a:t>“measured” </a:t>
            </a:r>
            <a:r>
              <a:rPr lang="en-AU" sz="2000" dirty="0"/>
              <a:t>because it influences and determines a vast array of experimental </a:t>
            </a:r>
            <a:r>
              <a:rPr lang="en-AU" sz="2000" dirty="0" smtClean="0"/>
              <a:t>observables, </a:t>
            </a:r>
            <a:r>
              <a:rPr lang="en-AU" sz="2000" dirty="0"/>
              <a:t>and there is at least one tractable framework, the DSEs, through which to relate those observables to </a:t>
            </a:r>
            <a:r>
              <a:rPr lang="en-AU" sz="2000" dirty="0" smtClean="0"/>
              <a:t>QCD  </a:t>
            </a:r>
          </a:p>
          <a:p>
            <a:r>
              <a:rPr lang="en-AU" sz="2400" i="1" dirty="0" smtClean="0">
                <a:solidFill>
                  <a:srgbClr val="008000"/>
                </a:solidFill>
              </a:rPr>
              <a:t>In </a:t>
            </a:r>
            <a:r>
              <a:rPr lang="en-AU" sz="2400" i="1" dirty="0">
                <a:solidFill>
                  <a:srgbClr val="008000"/>
                </a:solidFill>
              </a:rPr>
              <a:t>this sense, </a:t>
            </a:r>
            <a:r>
              <a:rPr lang="en-AU" sz="2400" i="1" dirty="0" smtClean="0">
                <a:solidFill>
                  <a:srgbClr val="008000"/>
                </a:solidFill>
              </a:rPr>
              <a:t>M(p</a:t>
            </a:r>
            <a:r>
              <a:rPr lang="en-AU" sz="2400" i="1" baseline="30000" dirty="0" smtClean="0">
                <a:solidFill>
                  <a:srgbClr val="008000"/>
                </a:solidFill>
              </a:rPr>
              <a:t>2</a:t>
            </a:r>
            <a:r>
              <a:rPr lang="en-AU" sz="2400" i="1" dirty="0" smtClean="0">
                <a:solidFill>
                  <a:srgbClr val="008000"/>
                </a:solidFill>
              </a:rPr>
              <a:t>) </a:t>
            </a:r>
            <a:r>
              <a:rPr lang="en-AU" sz="2400" i="1" dirty="0">
                <a:solidFill>
                  <a:srgbClr val="008000"/>
                </a:solidFill>
              </a:rPr>
              <a:t>is as readily observable as, </a:t>
            </a:r>
            <a:r>
              <a:rPr lang="en-AU" sz="2400" i="1" dirty="0" smtClean="0">
                <a:solidFill>
                  <a:srgbClr val="008000"/>
                </a:solidFill>
              </a:rPr>
              <a:t>e.g. </a:t>
            </a:r>
            <a:r>
              <a:rPr lang="en-AU" sz="2400" i="1" dirty="0" err="1" smtClean="0">
                <a:solidFill>
                  <a:srgbClr val="008000"/>
                </a:solidFill>
              </a:rPr>
              <a:t>parton</a:t>
            </a:r>
            <a:r>
              <a:rPr lang="en-AU" sz="2400" i="1" dirty="0" smtClean="0">
                <a:solidFill>
                  <a:srgbClr val="008000"/>
                </a:solidFill>
              </a:rPr>
              <a:t> </a:t>
            </a:r>
            <a:r>
              <a:rPr lang="en-AU" sz="2400" i="1" dirty="0">
                <a:solidFill>
                  <a:srgbClr val="008000"/>
                </a:solidFill>
              </a:rPr>
              <a:t>distribution amplitudes and </a:t>
            </a:r>
            <a:r>
              <a:rPr lang="en-AU" sz="2400" i="1" dirty="0" smtClean="0">
                <a:solidFill>
                  <a:srgbClr val="008000"/>
                </a:solidFill>
              </a:rPr>
              <a:t>functions</a:t>
            </a:r>
          </a:p>
          <a:p>
            <a:r>
              <a:rPr lang="en-AU" sz="2000" dirty="0" err="1" smtClean="0"/>
              <a:t>JLab</a:t>
            </a:r>
            <a:r>
              <a:rPr lang="en-AU" sz="2000" dirty="0" smtClean="0"/>
              <a:t> 12 will provide data on nucleon elastic and transition form factors, on meson form factors, on distribution functions and amplitudes, etc., all of which have been unified via </a:t>
            </a:r>
            <a:r>
              <a:rPr lang="en-AU" sz="2000" i="1" dirty="0" smtClean="0"/>
              <a:t>M(p</a:t>
            </a:r>
            <a:r>
              <a:rPr lang="en-AU" sz="2000" i="1" baseline="30000" dirty="0" smtClean="0"/>
              <a:t>2</a:t>
            </a:r>
            <a:r>
              <a:rPr lang="en-AU" sz="2000" i="1" dirty="0" smtClean="0"/>
              <a:t>)</a:t>
            </a:r>
            <a:r>
              <a:rPr lang="en-AU" sz="2000" dirty="0" smtClean="0"/>
              <a:t> </a:t>
            </a:r>
          </a:p>
          <a:p>
            <a:pPr lvl="1"/>
            <a:r>
              <a:rPr lang="en-AU" sz="1800" dirty="0" smtClean="0"/>
              <a:t>Agreement will be a clear validation of the fundamental character of </a:t>
            </a:r>
            <a:r>
              <a:rPr lang="en-AU" sz="1800" i="1" dirty="0" smtClean="0"/>
              <a:t>M(p</a:t>
            </a:r>
            <a:r>
              <a:rPr lang="en-AU" sz="1800" i="1" baseline="30000" dirty="0" smtClean="0"/>
              <a:t>2</a:t>
            </a:r>
            <a:r>
              <a:rPr lang="en-AU" sz="1800" i="1" dirty="0" smtClean="0"/>
              <a:t>)</a:t>
            </a:r>
            <a:r>
              <a:rPr lang="en-AU" sz="1800" dirty="0" smtClean="0"/>
              <a:t> and its crucial role in determining hadron observables</a:t>
            </a:r>
            <a:endParaRPr lang="en-GB" sz="2000" i="1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Top down &amp; Bottom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4572000" cy="4525963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Ø"/>
            </a:pPr>
            <a:r>
              <a:rPr lang="en-US" i="1" u="sng" dirty="0" smtClean="0"/>
              <a:t>Bottom-up scheme</a:t>
            </a:r>
            <a:r>
              <a:rPr lang="en-US" i="1" dirty="0" smtClean="0"/>
              <a:t> – infer interaction by fitting data within a well-defined truncation of the matter sector DSEs that are relevant to bound-state properties.  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i="1" u="sng" dirty="0" smtClean="0"/>
              <a:t>Top-down approach</a:t>
            </a:r>
            <a:r>
              <a:rPr lang="en-US" i="1" dirty="0" smtClean="0"/>
              <a:t> – </a:t>
            </a:r>
            <a:r>
              <a:rPr lang="en-US" dirty="0" err="1" smtClean="0"/>
              <a:t>ab</a:t>
            </a:r>
            <a:r>
              <a:rPr lang="en-US" dirty="0" smtClean="0"/>
              <a:t> initio </a:t>
            </a:r>
            <a:r>
              <a:rPr lang="en-US" i="1" dirty="0" smtClean="0"/>
              <a:t>computation of the interaction via direct analysis of the gauge-sector gap equations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8000"/>
                </a:solidFill>
              </a:rPr>
              <a:t>Serendipitous collaboration, conceived at one-week ECT* Workshop on </a:t>
            </a:r>
            <a:r>
              <a:rPr lang="en-US" dirty="0" smtClean="0">
                <a:solidFill>
                  <a:srgbClr val="008000"/>
                </a:solidFill>
              </a:rPr>
              <a:t>DSEs in Mathematics and Physics</a:t>
            </a:r>
            <a:r>
              <a:rPr lang="en-US" i="1" dirty="0" smtClean="0">
                <a:solidFill>
                  <a:srgbClr val="008000"/>
                </a:solidFill>
              </a:rPr>
              <a:t>, has united these two approaches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0"/>
            <a:ext cx="571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1F497D"/>
              </a:buClr>
              <a:defRPr/>
            </a:pP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Bridging a gap between continuum-QCD </a:t>
            </a:r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&amp;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ab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initio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 predictions of hadron observables</a:t>
            </a:r>
            <a:endParaRPr lang="en-US" sz="2000" dirty="0" smtClean="0"/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r>
              <a:rPr lang="en-US" sz="1200" dirty="0" smtClean="0"/>
              <a:t> D. </a:t>
            </a:r>
            <a:r>
              <a:rPr lang="en-US" sz="1200" dirty="0" err="1" smtClean="0"/>
              <a:t>Binosi</a:t>
            </a:r>
            <a:r>
              <a:rPr lang="en-US" sz="1200" dirty="0" smtClean="0"/>
              <a:t> (Italy), L. Chang (Australia), J. </a:t>
            </a:r>
            <a:r>
              <a:rPr lang="en-US" sz="1200" dirty="0" err="1" smtClean="0"/>
              <a:t>Papavassiliou</a:t>
            </a:r>
            <a:r>
              <a:rPr lang="en-US" sz="1200" dirty="0" smtClean="0"/>
              <a:t> (Spain), </a:t>
            </a:r>
          </a:p>
          <a:p>
            <a:pPr marL="342900" indent="-342900">
              <a:buClr>
                <a:srgbClr val="1F497D"/>
              </a:buClr>
              <a:defRPr/>
            </a:pPr>
            <a:r>
              <a:rPr lang="en-US" sz="1200" dirty="0" smtClean="0"/>
              <a:t> C. D. Roberts (US), </a:t>
            </a:r>
            <a:r>
              <a:rPr lang="en-US" sz="1200" dirty="0" smtClean="0">
                <a:hlinkClick r:id="rId2"/>
              </a:rPr>
              <a:t>arXiv:1412.4782 [</a:t>
            </a:r>
            <a:r>
              <a:rPr lang="en-US" sz="1200" dirty="0" err="1" smtClean="0">
                <a:hlinkClick r:id="rId2"/>
              </a:rPr>
              <a:t>nucl-th</a:t>
            </a:r>
            <a:r>
              <a:rPr lang="en-US" sz="1200" dirty="0" smtClean="0">
                <a:hlinkClick r:id="rId2"/>
              </a:rPr>
              <a:t>]</a:t>
            </a:r>
            <a:r>
              <a:rPr lang="en-US" sz="1200" i="1" dirty="0" smtClean="0">
                <a:solidFill>
                  <a:srgbClr val="0070C0"/>
                </a:solidFill>
              </a:rPr>
              <a:t> , </a:t>
            </a:r>
            <a:r>
              <a:rPr lang="en-US" sz="1200" i="1" dirty="0" smtClean="0"/>
              <a:t>Phys. </a:t>
            </a:r>
            <a:r>
              <a:rPr lang="en-US" sz="1200" i="1" dirty="0" err="1" smtClean="0"/>
              <a:t>Lett</a:t>
            </a:r>
            <a:r>
              <a:rPr lang="en-US" sz="1200" i="1" dirty="0" smtClean="0"/>
              <a:t>. B </a:t>
            </a:r>
            <a:r>
              <a:rPr lang="en-US" sz="1200" b="1" i="1" dirty="0" smtClean="0"/>
              <a:t>742</a:t>
            </a:r>
            <a:r>
              <a:rPr lang="en-US" sz="1200" i="1" dirty="0" smtClean="0"/>
              <a:t> (2015) 183</a:t>
            </a:r>
            <a:endParaRPr lang="en-US" sz="1200" dirty="0" smtClean="0"/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endParaRPr lang="en-US" sz="2000" dirty="0" smtClean="0"/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endParaRPr lang="en-US" sz="1400" i="1" u="sng" dirty="0" smtClean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389" y="1621535"/>
            <a:ext cx="4636611" cy="370928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5105400" y="4191000"/>
            <a:ext cx="3505200" cy="30480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</a:rPr>
              <a:t>Top-down result = gauge-sector prediction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33CC"/>
              </a:solidFill>
              <a:effectLst/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990600"/>
            <a:ext cx="2286000" cy="2667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Calibri" pitchFamily="34" charset="0"/>
                <a:ea typeface="PMingLiU" pitchFamily="18" charset="-120"/>
              </a:rPr>
              <a:t>Modern kernels and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9900"/>
                </a:solidFill>
                <a:effectLst/>
                <a:latin typeface="Calibri" pitchFamily="34" charset="0"/>
                <a:ea typeface="PMingLiU" pitchFamily="18" charset="-120"/>
              </a:rPr>
              <a:t>interaction, </a:t>
            </a:r>
            <a:r>
              <a:rPr lang="en-US" sz="1400" dirty="0" smtClean="0">
                <a:solidFill>
                  <a:srgbClr val="009900"/>
                </a:solidFill>
              </a:rPr>
              <a:t>developed at ANL and Peking U.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9900"/>
                </a:solidFill>
              </a:rPr>
              <a:t>One parameter, fitted to ground-state properties without reference to gauge-sector studies.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9900"/>
                </a:solidFill>
              </a:rPr>
              <a:t>Modern top-down and bottom-up results agree within 3% 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0" y="5334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</a:rPr>
              <a:t>	– Interaction predicted by modern analyses of QCD's gauge sector coincides with that required to describe ground-state observables using the sophisticated matter-sector ANL-PKU DSE truncation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5638800" y="3200400"/>
            <a:ext cx="0" cy="990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5486400" y="1951038"/>
            <a:ext cx="457200" cy="7159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716251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Top down &amp; Bottom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4572000" cy="4525963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Ø"/>
            </a:pPr>
            <a:r>
              <a:rPr lang="en-US" i="1" u="sng" dirty="0" smtClean="0"/>
              <a:t>Bottom-up scheme</a:t>
            </a:r>
            <a:r>
              <a:rPr lang="en-US" i="1" dirty="0" smtClean="0"/>
              <a:t> – infer interaction by fitting data within a well-defined truncation of the matter sector DSEs that are relevant to bound-state properties.  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i="1" u="sng" dirty="0" smtClean="0"/>
              <a:t>Top-down approach</a:t>
            </a:r>
            <a:r>
              <a:rPr lang="en-US" i="1" dirty="0" smtClean="0"/>
              <a:t> – </a:t>
            </a:r>
            <a:r>
              <a:rPr lang="en-US" dirty="0" err="1" smtClean="0"/>
              <a:t>ab</a:t>
            </a:r>
            <a:r>
              <a:rPr lang="en-US" dirty="0" smtClean="0"/>
              <a:t> initio </a:t>
            </a:r>
            <a:r>
              <a:rPr lang="en-US" i="1" dirty="0" smtClean="0"/>
              <a:t>computation of the interaction via direct analysis of the gauge-sector gap equations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8000"/>
                </a:solidFill>
              </a:rPr>
              <a:t>Serendipitous collaboration, conceived at one-week ECT* Workshop on </a:t>
            </a:r>
            <a:r>
              <a:rPr lang="en-US" dirty="0" smtClean="0">
                <a:solidFill>
                  <a:srgbClr val="008000"/>
                </a:solidFill>
              </a:rPr>
              <a:t>DSEs in Mathematics and Physics</a:t>
            </a:r>
            <a:r>
              <a:rPr lang="en-US" i="1" dirty="0" smtClean="0">
                <a:solidFill>
                  <a:srgbClr val="008000"/>
                </a:solidFill>
              </a:rPr>
              <a:t>, has united these two approaches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Craig Roberts. Perspective on the Origin of Mass (70p)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0"/>
            <a:ext cx="571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1F497D"/>
              </a:buClr>
              <a:defRPr/>
            </a:pP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Bridging a gap between continuum-QCD </a:t>
            </a:r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&amp;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ab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initio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 predictions of hadron observables</a:t>
            </a:r>
            <a:endParaRPr lang="en-US" sz="2000" dirty="0" smtClean="0"/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r>
              <a:rPr lang="en-US" sz="1200" dirty="0" smtClean="0"/>
              <a:t> D. </a:t>
            </a:r>
            <a:r>
              <a:rPr lang="en-US" sz="1200" dirty="0" err="1" smtClean="0"/>
              <a:t>Binosi</a:t>
            </a:r>
            <a:r>
              <a:rPr lang="en-US" sz="1200" dirty="0" smtClean="0"/>
              <a:t> (Italy), L. Chang (Australia), J. </a:t>
            </a:r>
            <a:r>
              <a:rPr lang="en-US" sz="1200" dirty="0" err="1" smtClean="0"/>
              <a:t>Papavassiliou</a:t>
            </a:r>
            <a:r>
              <a:rPr lang="en-US" sz="1200" dirty="0" smtClean="0"/>
              <a:t> (Spain), </a:t>
            </a:r>
          </a:p>
          <a:p>
            <a:pPr marL="342900" indent="-342900">
              <a:buClr>
                <a:srgbClr val="1F497D"/>
              </a:buClr>
              <a:defRPr/>
            </a:pPr>
            <a:r>
              <a:rPr lang="en-US" sz="1200" dirty="0" smtClean="0"/>
              <a:t> C. D. Roberts (US), </a:t>
            </a:r>
            <a:r>
              <a:rPr lang="en-US" sz="1200" dirty="0" smtClean="0">
                <a:hlinkClick r:id="rId2"/>
              </a:rPr>
              <a:t>arXiv:1412.4782 [</a:t>
            </a:r>
            <a:r>
              <a:rPr lang="en-US" sz="1200" dirty="0" err="1" smtClean="0">
                <a:hlinkClick r:id="rId2"/>
              </a:rPr>
              <a:t>nucl-th</a:t>
            </a:r>
            <a:r>
              <a:rPr lang="en-US" sz="1200" dirty="0" smtClean="0">
                <a:hlinkClick r:id="rId2"/>
              </a:rPr>
              <a:t>]</a:t>
            </a:r>
            <a:r>
              <a:rPr lang="en-US" sz="1200" i="1" dirty="0" smtClean="0">
                <a:solidFill>
                  <a:srgbClr val="0070C0"/>
                </a:solidFill>
              </a:rPr>
              <a:t> , </a:t>
            </a:r>
            <a:r>
              <a:rPr lang="en-US" sz="1200" i="1" dirty="0" smtClean="0"/>
              <a:t>Phys. </a:t>
            </a:r>
            <a:r>
              <a:rPr lang="en-US" sz="1200" i="1" dirty="0" err="1" smtClean="0"/>
              <a:t>Lett</a:t>
            </a:r>
            <a:r>
              <a:rPr lang="en-US" sz="1200" i="1" dirty="0" smtClean="0"/>
              <a:t>. B </a:t>
            </a:r>
            <a:r>
              <a:rPr lang="en-US" sz="1200" b="1" i="1" dirty="0" smtClean="0"/>
              <a:t>742</a:t>
            </a:r>
            <a:r>
              <a:rPr lang="en-US" sz="1200" i="1" dirty="0" smtClean="0"/>
              <a:t> (2015) 183</a:t>
            </a:r>
            <a:endParaRPr lang="en-US" sz="1200" dirty="0" smtClean="0"/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endParaRPr lang="en-US" sz="2000" dirty="0" smtClean="0"/>
          </a:p>
          <a:p>
            <a:pPr marL="342900" indent="-342900" eaLnBrk="1" hangingPunct="1">
              <a:spcBef>
                <a:spcPts val="0"/>
              </a:spcBef>
              <a:buClr>
                <a:srgbClr val="1F497D"/>
              </a:buClr>
              <a:defRPr/>
            </a:pPr>
            <a:endParaRPr lang="en-US" sz="1400" i="1" u="sng" dirty="0" smtClean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389" y="1621535"/>
            <a:ext cx="4636611" cy="370928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5105400" y="4191000"/>
            <a:ext cx="3505200" cy="30480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</a:rPr>
              <a:t>Top-down result = gauge-sector prediction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33CC"/>
              </a:solidFill>
              <a:effectLst/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990600"/>
            <a:ext cx="2286000" cy="2667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Calibri" pitchFamily="34" charset="0"/>
                <a:ea typeface="PMingLiU" pitchFamily="18" charset="-120"/>
              </a:rPr>
              <a:t>Modern kernels and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9900"/>
                </a:solidFill>
                <a:effectLst/>
                <a:latin typeface="Calibri" pitchFamily="34" charset="0"/>
                <a:ea typeface="PMingLiU" pitchFamily="18" charset="-120"/>
              </a:rPr>
              <a:t>interaction, </a:t>
            </a:r>
            <a:r>
              <a:rPr lang="en-US" sz="1400" dirty="0" smtClean="0">
                <a:solidFill>
                  <a:srgbClr val="009900"/>
                </a:solidFill>
              </a:rPr>
              <a:t>developed at ANL and Peking U.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9900"/>
                </a:solidFill>
              </a:rPr>
              <a:t>One parameter, fitted to ground-state properties without reference to gauge-sector studies.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9900"/>
                </a:solidFill>
              </a:rPr>
              <a:t>Modern top-down and bottom-up results agree within 3% 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0" y="5334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</a:rPr>
              <a:t>	– Interaction predicted by modern analyses of QCD's gauge sector coincides with that required to describe ground-state observables using the sophisticated matter-sector ANL-PKU DSE truncation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5638800" y="3200400"/>
            <a:ext cx="0" cy="990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5486400" y="1951038"/>
            <a:ext cx="457200" cy="7159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1447800" y="2743200"/>
            <a:ext cx="6019800" cy="19812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PMingLiU" pitchFamily="18" charset="-120"/>
              </a:rPr>
              <a:t>Significant</a:t>
            </a:r>
            <a:r>
              <a:rPr kumimoji="0" lang="en-US" sz="40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PMingLiU" pitchFamily="18" charset="-120"/>
              </a:rPr>
              <a:t> steps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PMingLiU" pitchFamily="18" charset="-120"/>
              </a:rPr>
              <a:t> toward</a:t>
            </a:r>
            <a:endParaRPr kumimoji="0" lang="en-US" sz="4000" b="1" i="1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PMingLiU" pitchFamily="18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PMingLiU" pitchFamily="18" charset="-120"/>
              </a:rPr>
              <a:t>parameter-free</a:t>
            </a:r>
            <a:r>
              <a:rPr kumimoji="0" lang="en-US" sz="40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PMingLiU" pitchFamily="18" charset="-120"/>
              </a:rPr>
              <a:t> prediction of hadron properties</a:t>
            </a:r>
            <a:endParaRPr kumimoji="0" lang="en-US" sz="4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1915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illenniumPriz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34" y="304800"/>
            <a:ext cx="4230651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33925"/>
            <a:ext cx="7772400" cy="1362075"/>
          </a:xfrm>
        </p:spPr>
        <p:txBody>
          <a:bodyPr/>
          <a:lstStyle/>
          <a:p>
            <a:pPr lvl="0" algn="ctr"/>
            <a:r>
              <a:rPr lang="en-US" sz="8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Enigma of Mass</a:t>
            </a:r>
            <a:endParaRPr lang="en-US" sz="6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477000"/>
            <a:ext cx="3581400" cy="304800"/>
          </a:xfrm>
        </p:spPr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>
                    <a:lumMod val="50000"/>
                  </a:schemeClr>
                </a:solidFill>
              </a:rPr>
              <a:t>Craig Roberts. Perspective on the Origin of Mass (70p)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85800" y="481012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63463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Tp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419600"/>
            <a:ext cx="4902200" cy="2054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dirty="0" err="1" smtClean="0"/>
              <a:t>Pion’s</a:t>
            </a:r>
            <a:r>
              <a:rPr lang="en-US" sz="3200" dirty="0" smtClean="0"/>
              <a:t> </a:t>
            </a:r>
            <a:r>
              <a:rPr lang="en-US" sz="3200" i="1" dirty="0" smtClean="0"/>
              <a:t>Goldberger</a:t>
            </a:r>
            <a:br>
              <a:rPr lang="en-US" sz="3200" i="1" dirty="0" smtClean="0"/>
            </a:br>
            <a:r>
              <a:rPr lang="en-US" sz="3200" i="1" dirty="0" smtClean="0"/>
              <a:t>-</a:t>
            </a:r>
            <a:r>
              <a:rPr lang="en-US" sz="3200" i="1" dirty="0" err="1" smtClean="0"/>
              <a:t>Treiman</a:t>
            </a:r>
            <a:r>
              <a:rPr lang="en-US" sz="3200" dirty="0" smtClean="0"/>
              <a:t> relation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404040"/>
                </a:solidFill>
              </a:rPr>
              <a:t>Craig Roberts. Perspective on the Origin of Mass (70p)</a:t>
            </a: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1C35-9060-4508-99D4-470906349AF2}" type="slidenum">
              <a:rPr lang="en-US" smtClean="0">
                <a:solidFill>
                  <a:srgbClr val="404040"/>
                </a:solidFill>
              </a:rPr>
              <a:pPr/>
              <a:t>5</a:t>
            </a:fld>
            <a:endParaRPr lang="en-US">
              <a:solidFill>
                <a:srgbClr val="40404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Pion’s</a:t>
            </a:r>
            <a:r>
              <a:rPr lang="en-US" sz="2400" dirty="0" smtClean="0"/>
              <a:t> Bethe-</a:t>
            </a:r>
            <a:r>
              <a:rPr lang="en-US" sz="2400" dirty="0" err="1" smtClean="0"/>
              <a:t>Salpeter</a:t>
            </a:r>
            <a:r>
              <a:rPr lang="en-US" sz="2400" dirty="0" smtClean="0"/>
              <a:t> amplitude</a:t>
            </a:r>
          </a:p>
          <a:p>
            <a:pPr>
              <a:buNone/>
            </a:pPr>
            <a:r>
              <a:rPr lang="en-US" sz="2400" dirty="0" smtClean="0"/>
              <a:t>	Solution of the Bethe-</a:t>
            </a:r>
            <a:r>
              <a:rPr lang="en-US" sz="2400" dirty="0" err="1" smtClean="0"/>
              <a:t>Salpeter</a:t>
            </a:r>
            <a:r>
              <a:rPr lang="en-US" sz="2400" dirty="0" smtClean="0"/>
              <a:t> equation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Dressed-quark propagator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Axial-vector</a:t>
            </a:r>
            <a:r>
              <a:rPr lang="en-US" sz="2400" dirty="0" smtClean="0"/>
              <a:t> Ward-Takahashi identity entails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  <p:pic>
        <p:nvPicPr>
          <p:cNvPr id="10" name="Picture 9" descr="Gamma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1828800"/>
            <a:ext cx="6324600" cy="1166294"/>
          </a:xfrm>
          <a:prstGeom prst="rect">
            <a:avLst/>
          </a:prstGeom>
        </p:spPr>
      </p:pic>
      <p:pic>
        <p:nvPicPr>
          <p:cNvPr id="11" name="Picture 10" descr="SpA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2983960"/>
            <a:ext cx="3524250" cy="74984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57200" y="5083314"/>
            <a:ext cx="17720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7030A0"/>
                </a:solidFill>
              </a:rPr>
              <a:t>Owing to DCSB</a:t>
            </a:r>
          </a:p>
          <a:p>
            <a:r>
              <a:rPr lang="en-US" sz="2000" b="1" i="1" dirty="0" smtClean="0">
                <a:solidFill>
                  <a:srgbClr val="7030A0"/>
                </a:solidFill>
              </a:rPr>
              <a:t>&amp; Exact in</a:t>
            </a:r>
          </a:p>
          <a:p>
            <a:r>
              <a:rPr lang="en-US" sz="2000" b="1" i="1" dirty="0" err="1" smtClean="0">
                <a:solidFill>
                  <a:srgbClr val="7030A0"/>
                </a:solidFill>
              </a:rPr>
              <a:t>Chiral</a:t>
            </a:r>
            <a:r>
              <a:rPr lang="en-US" sz="2000" b="1" i="1" dirty="0" smtClean="0">
                <a:solidFill>
                  <a:srgbClr val="7030A0"/>
                </a:solidFill>
              </a:rPr>
              <a:t> QCD</a:t>
            </a:r>
            <a:endParaRPr lang="en-US" sz="2000" b="1" i="1" dirty="0">
              <a:solidFill>
                <a:srgbClr val="7030A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6477000" y="13716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9753600" y="4572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304800" y="4953000"/>
            <a:ext cx="1981200" cy="1219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7" name="Left Brace 26"/>
          <p:cNvSpPr/>
          <p:nvPr/>
        </p:nvSpPr>
        <p:spPr bwMode="auto">
          <a:xfrm>
            <a:off x="3124200" y="4572000"/>
            <a:ext cx="198119" cy="1828800"/>
          </a:xfrm>
          <a:prstGeom prst="leftBrac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286000" y="5486400"/>
            <a:ext cx="838200" cy="1588"/>
          </a:xfrm>
          <a:prstGeom prst="straightConnector1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304800" y="47244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04040"/>
                </a:solidFill>
              </a:rPr>
              <a:t>23-24 June 2016: A New Era for Hadro-Particle Physics</a:t>
            </a:r>
            <a:endParaRPr lang="en-US">
              <a:solidFill>
                <a:srgbClr val="40404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76600" y="4953000"/>
            <a:ext cx="5943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</a:rPr>
              <a:t>Miracle</a:t>
            </a:r>
            <a:r>
              <a:rPr lang="en-US" sz="2800" b="1" dirty="0" smtClean="0">
                <a:solidFill>
                  <a:srgbClr val="7030A0"/>
                </a:solidFill>
              </a:rPr>
              <a:t>: </a:t>
            </a:r>
            <a:r>
              <a:rPr lang="en-US" sz="2800" b="1" dirty="0" smtClean="0">
                <a:solidFill>
                  <a:srgbClr val="800080"/>
                </a:solidFill>
              </a:rPr>
              <a:t>two body problem solved, almost completely, once solution of one body problem is known</a:t>
            </a:r>
            <a:endParaRPr lang="en-US" sz="2000" b="1" dirty="0" smtClean="0">
              <a:solidFill>
                <a:srgbClr val="80008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0"/>
            <a:ext cx="43138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Maris, Roberts and Tandy</a:t>
            </a:r>
          </a:p>
          <a:p>
            <a:r>
              <a:rPr lang="en-US" sz="1600" i="1" dirty="0" err="1" smtClean="0">
                <a:hlinkClick r:id="rId5"/>
              </a:rPr>
              <a:t>nucl-th</a:t>
            </a:r>
            <a:r>
              <a:rPr lang="en-US" sz="1600" i="1" dirty="0" smtClean="0">
                <a:hlinkClick r:id="rId5"/>
              </a:rPr>
              <a:t>/9707003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Phys.Lett</a:t>
            </a:r>
            <a:r>
              <a:rPr lang="en-US" sz="1600" i="1" dirty="0" smtClean="0"/>
              <a:t>. B</a:t>
            </a:r>
            <a:r>
              <a:rPr lang="en-US" sz="1600" b="1" i="1" dirty="0" smtClean="0"/>
              <a:t>420</a:t>
            </a:r>
            <a:r>
              <a:rPr lang="en-US" sz="1600" i="1" dirty="0" smtClean="0"/>
              <a:t> (1998) 267-273 </a:t>
            </a:r>
            <a:endParaRPr lang="en-US" sz="16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4419600"/>
            <a:ext cx="838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6600FF"/>
                </a:solidFill>
              </a:rPr>
              <a:t>B(k</a:t>
            </a:r>
            <a:r>
              <a:rPr lang="en-US" sz="2400" b="1" i="1" baseline="30000" dirty="0" smtClean="0">
                <a:solidFill>
                  <a:srgbClr val="6600FF"/>
                </a:solidFill>
              </a:rPr>
              <a:t>2</a:t>
            </a:r>
            <a:r>
              <a:rPr lang="en-US" sz="2400" b="1" i="1" dirty="0" smtClean="0">
                <a:solidFill>
                  <a:srgbClr val="6600FF"/>
                </a:solidFill>
              </a:rPr>
              <a:t>)</a:t>
            </a:r>
            <a:endParaRPr lang="en-US" sz="2400" b="1" i="1" dirty="0">
              <a:solidFill>
                <a:srgbClr val="6600FF"/>
              </a:solidFill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7718258" y="3621505"/>
            <a:ext cx="435142" cy="1179095"/>
          </a:xfrm>
          <a:custGeom>
            <a:avLst/>
            <a:gdLst>
              <a:gd name="connsiteX0" fmla="*/ 192506 w 435142"/>
              <a:gd name="connsiteY0" fmla="*/ 1179095 h 1179095"/>
              <a:gd name="connsiteX1" fmla="*/ 409074 w 435142"/>
              <a:gd name="connsiteY1" fmla="*/ 637674 h 1179095"/>
              <a:gd name="connsiteX2" fmla="*/ 36095 w 435142"/>
              <a:gd name="connsiteY2" fmla="*/ 36095 h 1179095"/>
              <a:gd name="connsiteX3" fmla="*/ 36095 w 435142"/>
              <a:gd name="connsiteY3" fmla="*/ 36095 h 1179095"/>
              <a:gd name="connsiteX4" fmla="*/ 0 w 435142"/>
              <a:gd name="connsiteY4" fmla="*/ 0 h 117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142" h="1179095">
                <a:moveTo>
                  <a:pt x="192506" y="1179095"/>
                </a:moveTo>
                <a:cubicBezTo>
                  <a:pt x="313824" y="1003634"/>
                  <a:pt x="435142" y="828174"/>
                  <a:pt x="409074" y="637674"/>
                </a:cubicBezTo>
                <a:cubicBezTo>
                  <a:pt x="383006" y="447174"/>
                  <a:pt x="36095" y="36095"/>
                  <a:pt x="36095" y="36095"/>
                </a:cubicBezTo>
                <a:lnTo>
                  <a:pt x="36095" y="36095"/>
                </a:lnTo>
                <a:lnTo>
                  <a:pt x="0" y="0"/>
                </a:ln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6597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6" grpId="0" animBg="1"/>
      <p:bldP spid="27" grpId="0" animBg="1"/>
      <p:bldP spid="32" grpId="0" animBg="1"/>
      <p:bldP spid="3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33800"/>
            <a:ext cx="8650287" cy="1362075"/>
          </a:xfrm>
        </p:spPr>
        <p:txBody>
          <a:bodyPr/>
          <a:lstStyle/>
          <a:p>
            <a:pPr algn="ctr"/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The most fundamental expression of Goldstone’s Theorem and DCSB</a:t>
            </a:r>
            <a:endParaRPr lang="en-US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150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>
                    <a:lumMod val="50000"/>
                  </a:schemeClr>
                </a:solidFill>
              </a:rPr>
              <a:t>Craig Roberts. Perspective on the Origin of Mass (70p)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1676400"/>
            <a:ext cx="9144000" cy="170816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</a:t>
            </a:r>
            <a:r>
              <a:rPr lang="el-GR" sz="105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E</a:t>
            </a:r>
            <a:r>
              <a:rPr lang="el-GR" sz="105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(p</a:t>
            </a:r>
            <a:r>
              <a:rPr lang="en-US" sz="105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 = B(p</a:t>
            </a:r>
            <a:r>
              <a:rPr lang="en-US" sz="105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en-US" sz="105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-11098" y="0"/>
            <a:ext cx="3973498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Rudimentary version of this relation is apparent in </a:t>
            </a:r>
            <a:r>
              <a:rPr kumimoji="0" lang="en-GB" sz="1800" b="0" i="1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Nambu’s</a:t>
            </a:r>
            <a:r>
              <a:rPr kumimoji="0" lang="en-GB" sz="18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 Nobel</a:t>
            </a:r>
            <a:r>
              <a:rPr kumimoji="0" lang="en-GB" sz="1800" b="0" i="1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 Prize work</a:t>
            </a:r>
            <a:endParaRPr kumimoji="0" lang="en-GB" sz="1800" b="0" i="1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01070"/>
            <a:ext cx="2959785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Model independent</a:t>
            </a:r>
          </a:p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Gauge independent</a:t>
            </a:r>
          </a:p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Scheme independent </a:t>
            </a:r>
            <a:endParaRPr lang="en-GB" sz="2400" b="1" dirty="0">
              <a:ln>
                <a:solidFill>
                  <a:srgbClr val="C00000"/>
                </a:solidFill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377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33800"/>
            <a:ext cx="8650287" cy="1362075"/>
          </a:xfrm>
        </p:spPr>
        <p:txBody>
          <a:bodyPr/>
          <a:lstStyle/>
          <a:p>
            <a:pPr algn="ctr"/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Pion exists if, and only if, mass is dynamically generated</a:t>
            </a:r>
            <a:endParaRPr lang="en-US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150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>
                    <a:lumMod val="50000"/>
                  </a:schemeClr>
                </a:solidFill>
              </a:rPr>
              <a:t>Craig Roberts. Perspective on the Origin of Mass (70p)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1676400"/>
            <a:ext cx="9144000" cy="170816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</a:t>
            </a:r>
            <a:r>
              <a:rPr lang="el-GR" sz="105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E</a:t>
            </a:r>
            <a:r>
              <a:rPr lang="el-GR" sz="105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(p</a:t>
            </a:r>
            <a:r>
              <a:rPr lang="en-US" sz="105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05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⇔ B(p</a:t>
            </a:r>
            <a:r>
              <a:rPr lang="en-US" sz="105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en-US" sz="105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-11098" y="0"/>
            <a:ext cx="3973498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Rudimentary version of this relation is apparent in </a:t>
            </a:r>
            <a:r>
              <a:rPr kumimoji="0" lang="en-GB" sz="1800" b="0" i="1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Nambu’s</a:t>
            </a:r>
            <a:r>
              <a:rPr kumimoji="0" lang="en-GB" sz="18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 Nobel</a:t>
            </a:r>
            <a:r>
              <a:rPr kumimoji="0" lang="en-GB" sz="1800" b="0" i="1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 Prize work</a:t>
            </a:r>
            <a:endParaRPr kumimoji="0" lang="en-GB" sz="1800" b="0" i="1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01070"/>
            <a:ext cx="2959785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Model independent</a:t>
            </a:r>
          </a:p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Gauge independent</a:t>
            </a:r>
          </a:p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Scheme independent </a:t>
            </a:r>
            <a:endParaRPr lang="en-GB" sz="2400" b="1" dirty="0">
              <a:ln>
                <a:solidFill>
                  <a:srgbClr val="C00000"/>
                </a:solidFill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374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733800"/>
            <a:ext cx="8650287" cy="1362075"/>
          </a:xfrm>
        </p:spPr>
        <p:txBody>
          <a:bodyPr/>
          <a:lstStyle/>
          <a:p>
            <a:pPr algn="ctr"/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This is why </a:t>
            </a:r>
            <a:r>
              <a:rPr lang="en-US" sz="5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m</a:t>
            </a:r>
            <a:r>
              <a:rPr lang="el-GR" sz="5400" i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π</a:t>
            </a:r>
            <a:r>
              <a:rPr lang="en-US" sz="5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=0</a:t>
            </a:r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b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</a:br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in the absence of a Higgs mechanism</a:t>
            </a:r>
            <a:endParaRPr lang="en-US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150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>
                    <a:lumMod val="50000"/>
                  </a:schemeClr>
                </a:solidFill>
              </a:rPr>
              <a:t>Craig Roberts. Perspective on the Origin of Mass (70p)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676400"/>
            <a:ext cx="9144000" cy="170816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</a:t>
            </a:r>
            <a:r>
              <a:rPr lang="el-GR" sz="105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E</a:t>
            </a:r>
            <a:r>
              <a:rPr lang="el-GR" sz="105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(p</a:t>
            </a:r>
            <a:r>
              <a:rPr lang="en-US" sz="105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)⇔ B(p</a:t>
            </a:r>
            <a:r>
              <a:rPr lang="en-US" sz="105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05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en-US" sz="105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-11098" y="0"/>
            <a:ext cx="3973498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Rudimentary version of this relation is apparent in </a:t>
            </a:r>
            <a:r>
              <a:rPr kumimoji="0" lang="en-GB" sz="1800" b="0" i="1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Nambu’s</a:t>
            </a:r>
            <a:r>
              <a:rPr kumimoji="0" lang="en-GB" sz="18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 Nobel</a:t>
            </a:r>
            <a:r>
              <a:rPr kumimoji="0" lang="en-GB" sz="1800" b="0" i="1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</a:rPr>
              <a:t> Prize work</a:t>
            </a:r>
            <a:endParaRPr kumimoji="0" lang="en-GB" sz="1800" b="0" i="1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301070"/>
            <a:ext cx="2959785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Model independent</a:t>
            </a:r>
          </a:p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Gauge independent</a:t>
            </a:r>
          </a:p>
          <a:p>
            <a:r>
              <a:rPr lang="en-GB" sz="2400" b="1" dirty="0" smtClean="0">
                <a:ln>
                  <a:solidFill>
                    <a:srgbClr val="C00000"/>
                  </a:solidFill>
                </a:ln>
                <a:solidFill>
                  <a:schemeClr val="accent3"/>
                </a:solidFill>
              </a:rPr>
              <a:t>Scheme independent </a:t>
            </a:r>
            <a:endParaRPr lang="en-GB" sz="2400" b="1" dirty="0">
              <a:ln>
                <a:solidFill>
                  <a:srgbClr val="C00000"/>
                </a:solidFill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7963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nsig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685800"/>
            <a:ext cx="2400300" cy="1018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r"/>
            <a:r>
              <a:rPr 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Enigma of mass</a:t>
            </a:r>
            <a:endParaRPr lang="en-US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/>
              <a:t>The quark level Goldberger-</a:t>
            </a:r>
            <a:r>
              <a:rPr lang="en-US" dirty="0" err="1" smtClean="0"/>
              <a:t>Treiman</a:t>
            </a:r>
            <a:r>
              <a:rPr lang="en-US" dirty="0" smtClean="0"/>
              <a:t> relation shows that DCSB has a very deep and far reaching impact on physics within the strong interaction sector of the Standard Model; viz.,</a:t>
            </a:r>
          </a:p>
          <a:p>
            <a:pPr lvl="1">
              <a:buNone/>
            </a:pPr>
            <a:r>
              <a:rPr lang="en-US" dirty="0" smtClean="0"/>
              <a:t>	Goldstone's theorem is fundamentally an expression of equivalence between the one-body problem and the two-body problem in the </a:t>
            </a:r>
            <a:r>
              <a:rPr lang="en-US" dirty="0" err="1" smtClean="0"/>
              <a:t>pseudoscalar</a:t>
            </a:r>
            <a:r>
              <a:rPr lang="en-US" dirty="0" smtClean="0"/>
              <a:t> channel.  </a:t>
            </a:r>
          </a:p>
          <a:p>
            <a:r>
              <a:rPr lang="en-US" dirty="0" smtClean="0"/>
              <a:t>This </a:t>
            </a:r>
            <a:r>
              <a:rPr lang="en-US" dirty="0" err="1" smtClean="0"/>
              <a:t>emphasises</a:t>
            </a:r>
            <a:r>
              <a:rPr lang="en-US" dirty="0" smtClean="0"/>
              <a:t> that Goldstone's theorem has a </a:t>
            </a:r>
            <a:r>
              <a:rPr lang="en-US" dirty="0" err="1" smtClean="0"/>
              <a:t>pointwise</a:t>
            </a:r>
            <a:r>
              <a:rPr lang="en-US" dirty="0" smtClean="0"/>
              <a:t> expression in QCD</a:t>
            </a:r>
          </a:p>
          <a:p>
            <a:r>
              <a:rPr lang="en-US" dirty="0" smtClean="0"/>
              <a:t>Hence, </a:t>
            </a:r>
            <a:r>
              <a:rPr lang="en-US" dirty="0" err="1" smtClean="0"/>
              <a:t>pion</a:t>
            </a:r>
            <a:r>
              <a:rPr lang="en-US" dirty="0" smtClean="0"/>
              <a:t> properties are an almost direct measure of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the dressed-quark mass function. 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Thus, enigmatically, the properties of the </a:t>
            </a:r>
            <a:r>
              <a:rPr lang="en-US" i="1" dirty="0" err="1" smtClean="0">
                <a:solidFill>
                  <a:srgbClr val="008000"/>
                </a:solidFill>
              </a:rPr>
              <a:t>massless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pion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008000"/>
                </a:solidFill>
              </a:rPr>
              <a:t>	are the cleanest expression of the mechanism that is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008000"/>
                </a:solidFill>
              </a:rPr>
              <a:t>	responsible for almost all the visible mass in the universe.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23-24 June 2016: A New Era for Hadro-Particle Physics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i="0" smtClean="0"/>
              <a:t>Craig Roberts. Perspective on the Origin of Mass (70p)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4724400" cy="92333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</a:t>
            </a:r>
            <a:r>
              <a:rPr lang="el-GR" sz="54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54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E</a:t>
            </a:r>
            <a:r>
              <a:rPr lang="el-GR" sz="5400" b="1" i="1" baseline="-2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</a:t>
            </a:r>
            <a:r>
              <a:rPr lang="en-US" sz="54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(p</a:t>
            </a:r>
            <a:r>
              <a:rPr lang="en-US" sz="54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54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 = B(p</a:t>
            </a:r>
            <a:r>
              <a:rPr lang="en-US" sz="5400" b="1" i="1" baseline="30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54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en-US" sz="54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" name="Picture 8" descr="goldstone_jeffre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6200" y="4282440"/>
            <a:ext cx="1447800" cy="211836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0" y="990600"/>
            <a:ext cx="35814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This algebraic identity is why QCD’s pion</a:t>
            </a:r>
            <a:r>
              <a:rPr kumimoji="0" lang="en-US" sz="1800" b="0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 is massless in the chiral limit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10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RAIG20ROBERTS@ALLIYGNFUVWYY577" val="3700"/>
</p:tagLst>
</file>

<file path=ppt/theme/theme1.xml><?xml version="1.0" encoding="utf-8"?>
<a:theme xmlns:a="http://schemas.openxmlformats.org/drawingml/2006/main" name="blue_2007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11">
      <a:dk1>
        <a:srgbClr val="616161"/>
      </a:dk1>
      <a:lt1>
        <a:sysClr val="window" lastClr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4B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49823</TotalTime>
  <Words>1164</Words>
  <Application>Microsoft Office PowerPoint</Application>
  <PresentationFormat>On-screen Show (4:3)</PresentationFormat>
  <Paragraphs>132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PMingLiU</vt:lpstr>
      <vt:lpstr>Arial</vt:lpstr>
      <vt:lpstr>Calibri</vt:lpstr>
      <vt:lpstr>Trebuchet MS</vt:lpstr>
      <vt:lpstr>Wingdings</vt:lpstr>
      <vt:lpstr>blue_2007</vt:lpstr>
      <vt:lpstr>Continuum-QCD  &amp; ab initio predictions</vt:lpstr>
      <vt:lpstr>Top down &amp; Bottom up</vt:lpstr>
      <vt:lpstr>Top down &amp; Bottom up</vt:lpstr>
      <vt:lpstr>Enigma of Mass</vt:lpstr>
      <vt:lpstr>Pion’s Goldberger -Treiman relation</vt:lpstr>
      <vt:lpstr>The most fundamental expression of Goldstone’s Theorem and DCSB</vt:lpstr>
      <vt:lpstr>Pion exists if, and only if, mass is dynamically generated</vt:lpstr>
      <vt:lpstr>This is why mπ=0  in the absence of a Higgs mechanism</vt:lpstr>
      <vt:lpstr>Enigma of mass</vt:lpstr>
      <vt:lpstr>Observing M(p2)</vt:lpstr>
      <vt:lpstr>Observing the mass function</vt:lpstr>
      <vt:lpstr>Observing the mass function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Roberts</dc:creator>
  <cp:lastModifiedBy>Vikotz Mokeev</cp:lastModifiedBy>
  <cp:revision>3788</cp:revision>
  <dcterms:created xsi:type="dcterms:W3CDTF">2011-04-14T18:17:37Z</dcterms:created>
  <dcterms:modified xsi:type="dcterms:W3CDTF">2016-06-28T14:34:35Z</dcterms:modified>
</cp:coreProperties>
</file>