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7"/>
  </p:notesMasterIdLst>
  <p:handoutMasterIdLst>
    <p:handoutMasterId r:id="rId38"/>
  </p:handoutMasterIdLst>
  <p:sldIdLst>
    <p:sldId id="538" r:id="rId2"/>
    <p:sldId id="600" r:id="rId3"/>
    <p:sldId id="585" r:id="rId4"/>
    <p:sldId id="586" r:id="rId5"/>
    <p:sldId id="587" r:id="rId6"/>
    <p:sldId id="588" r:id="rId7"/>
    <p:sldId id="589" r:id="rId8"/>
    <p:sldId id="590" r:id="rId9"/>
    <p:sldId id="591" r:id="rId10"/>
    <p:sldId id="592" r:id="rId11"/>
    <p:sldId id="421" r:id="rId12"/>
    <p:sldId id="605" r:id="rId13"/>
    <p:sldId id="523" r:id="rId14"/>
    <p:sldId id="552" r:id="rId15"/>
    <p:sldId id="603" r:id="rId16"/>
    <p:sldId id="604" r:id="rId17"/>
    <p:sldId id="582" r:id="rId18"/>
    <p:sldId id="601" r:id="rId19"/>
    <p:sldId id="559" r:id="rId20"/>
    <p:sldId id="594" r:id="rId21"/>
    <p:sldId id="563" r:id="rId22"/>
    <p:sldId id="565" r:id="rId23"/>
    <p:sldId id="566" r:id="rId24"/>
    <p:sldId id="596" r:id="rId25"/>
    <p:sldId id="564" r:id="rId26"/>
    <p:sldId id="602" r:id="rId27"/>
    <p:sldId id="608" r:id="rId28"/>
    <p:sldId id="572" r:id="rId29"/>
    <p:sldId id="597" r:id="rId30"/>
    <p:sldId id="598" r:id="rId31"/>
    <p:sldId id="609" r:id="rId32"/>
    <p:sldId id="610" r:id="rId33"/>
    <p:sldId id="611" r:id="rId34"/>
    <p:sldId id="612" r:id="rId35"/>
    <p:sldId id="517" r:id="rId36"/>
  </p:sldIdLst>
  <p:sldSz cx="10382250" cy="7253288"/>
  <p:notesSz cx="6858000" cy="9144000"/>
  <p:defaultTextStyle>
    <a:defPPr>
      <a:defRPr lang="en-US"/>
    </a:defPPr>
    <a:lvl1pPr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1pPr>
    <a:lvl2pPr marL="466052"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2pPr>
    <a:lvl3pPr marL="932106"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3pPr>
    <a:lvl4pPr marL="1398158"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4pPr>
    <a:lvl5pPr marL="1864213"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5pPr>
    <a:lvl6pPr marL="2330266" algn="l" defTabSz="466052" rtl="0" eaLnBrk="1" latinLnBrk="0" hangingPunct="1">
      <a:defRPr sz="2100" kern="1200">
        <a:solidFill>
          <a:schemeClr val="tx1"/>
        </a:solidFill>
        <a:latin typeface="Baskerville Old Face" charset="0"/>
        <a:ea typeface="ＭＳ Ｐゴシック" charset="0"/>
        <a:cs typeface="ＭＳ Ｐゴシック" charset="0"/>
      </a:defRPr>
    </a:lvl6pPr>
    <a:lvl7pPr marL="2796319" algn="l" defTabSz="466052" rtl="0" eaLnBrk="1" latinLnBrk="0" hangingPunct="1">
      <a:defRPr sz="2100" kern="1200">
        <a:solidFill>
          <a:schemeClr val="tx1"/>
        </a:solidFill>
        <a:latin typeface="Baskerville Old Face" charset="0"/>
        <a:ea typeface="ＭＳ Ｐゴシック" charset="0"/>
        <a:cs typeface="ＭＳ Ｐゴシック" charset="0"/>
      </a:defRPr>
    </a:lvl7pPr>
    <a:lvl8pPr marL="3262372" algn="l" defTabSz="466052" rtl="0" eaLnBrk="1" latinLnBrk="0" hangingPunct="1">
      <a:defRPr sz="2100" kern="1200">
        <a:solidFill>
          <a:schemeClr val="tx1"/>
        </a:solidFill>
        <a:latin typeface="Baskerville Old Face" charset="0"/>
        <a:ea typeface="ＭＳ Ｐゴシック" charset="0"/>
        <a:cs typeface="ＭＳ Ｐゴシック" charset="0"/>
      </a:defRPr>
    </a:lvl8pPr>
    <a:lvl9pPr marL="3728424" algn="l" defTabSz="466052" rtl="0" eaLnBrk="1" latinLnBrk="0" hangingPunct="1">
      <a:defRPr sz="2100" kern="1200">
        <a:solidFill>
          <a:schemeClr val="tx1"/>
        </a:solidFill>
        <a:latin typeface="Baskerville Old Face"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EF6"/>
    <a:srgbClr val="622000"/>
    <a:srgbClr val="00C301"/>
    <a:srgbClr val="3465C8"/>
    <a:srgbClr val="4684FF"/>
    <a:srgbClr val="18EFFF"/>
    <a:srgbClr val="FDFF95"/>
    <a:srgbClr val="ECED89"/>
    <a:srgbClr val="00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38" autoAdjust="0"/>
    <p:restoredTop sz="91400" autoAdjust="0"/>
  </p:normalViewPr>
  <p:slideViewPr>
    <p:cSldViewPr>
      <p:cViewPr varScale="1">
        <p:scale>
          <a:sx n="81" d="100"/>
          <a:sy n="81" d="100"/>
        </p:scale>
        <p:origin x="-2240" y="-104"/>
      </p:cViewPr>
      <p:guideLst>
        <p:guide orient="horz" pos="2285"/>
        <p:guide pos="32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
    </p:cViewPr>
  </p:sorterViewPr>
  <p:notesViewPr>
    <p:cSldViewPr snapToGrid="0" snapToObjects="1">
      <p:cViewPr varScale="1">
        <p:scale>
          <a:sx n="71" d="100"/>
          <a:sy n="71" d="100"/>
        </p:scale>
        <p:origin x="-292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E93F53-B49A-804E-BC6A-F0ED6EA4BF3D}" type="datetimeFigureOut">
              <a:rPr lang="it-IT" smtClean="0"/>
              <a:pPr/>
              <a:t>26/07/16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smtClean="0"/>
              <a:t>Annalisa D'Angelo - The Baryon Spectroscopy program at Jlab</a:t>
            </a: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35857E-9874-8743-BDA0-1B245D94B24B}" type="slidenum">
              <a:rPr lang="it-IT" smtClean="0"/>
              <a:pPr/>
              <a:t>‹n.›</a:t>
            </a:fld>
            <a:endParaRPr lang="it-IT"/>
          </a:p>
        </p:txBody>
      </p:sp>
    </p:spTree>
    <p:extLst>
      <p:ext uri="{BB962C8B-B14F-4D97-AF65-F5344CB8AC3E}">
        <p14:creationId xmlns:p14="http://schemas.microsoft.com/office/powerpoint/2010/main" val="21956940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976313" y="685800"/>
            <a:ext cx="490537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r>
              <a:rPr lang="en-US" smtClean="0"/>
              <a:t>Annalisa D'Angelo - The Baryon Spectroscopy program at Jlab</a:t>
            </a: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13F845E0-32E9-9948-A60B-2F8D6AAAFCD0}" type="slidenum">
              <a:rPr lang="en-US"/>
              <a:pPr/>
              <a:t>‹n.›</a:t>
            </a:fld>
            <a:endParaRPr lang="en-US"/>
          </a:p>
        </p:txBody>
      </p:sp>
    </p:spTree>
    <p:extLst>
      <p:ext uri="{BB962C8B-B14F-4D97-AF65-F5344CB8AC3E}">
        <p14:creationId xmlns:p14="http://schemas.microsoft.com/office/powerpoint/2010/main" val="676281020"/>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66052" algn="l" rtl="0" fontAlgn="base">
      <a:spcBef>
        <a:spcPct val="30000"/>
      </a:spcBef>
      <a:spcAft>
        <a:spcPct val="0"/>
      </a:spcAft>
      <a:defRPr sz="1200" kern="1200">
        <a:solidFill>
          <a:schemeClr val="tx1"/>
        </a:solidFill>
        <a:latin typeface="Arial" charset="0"/>
        <a:ea typeface="ＭＳ Ｐゴシック" charset="0"/>
        <a:cs typeface="+mn-cs"/>
      </a:defRPr>
    </a:lvl2pPr>
    <a:lvl3pPr marL="932106" algn="l" rtl="0" fontAlgn="base">
      <a:spcBef>
        <a:spcPct val="30000"/>
      </a:spcBef>
      <a:spcAft>
        <a:spcPct val="0"/>
      </a:spcAft>
      <a:defRPr sz="1200" kern="1200">
        <a:solidFill>
          <a:schemeClr val="tx1"/>
        </a:solidFill>
        <a:latin typeface="Arial" charset="0"/>
        <a:ea typeface="ＭＳ Ｐゴシック" charset="0"/>
        <a:cs typeface="+mn-cs"/>
      </a:defRPr>
    </a:lvl3pPr>
    <a:lvl4pPr marL="1398158" algn="l" rtl="0" fontAlgn="base">
      <a:spcBef>
        <a:spcPct val="30000"/>
      </a:spcBef>
      <a:spcAft>
        <a:spcPct val="0"/>
      </a:spcAft>
      <a:defRPr sz="1200" kern="1200">
        <a:solidFill>
          <a:schemeClr val="tx1"/>
        </a:solidFill>
        <a:latin typeface="Arial" charset="0"/>
        <a:ea typeface="ＭＳ Ｐゴシック" charset="0"/>
        <a:cs typeface="+mn-cs"/>
      </a:defRPr>
    </a:lvl4pPr>
    <a:lvl5pPr marL="1864213" algn="l" rtl="0" fontAlgn="base">
      <a:spcBef>
        <a:spcPct val="30000"/>
      </a:spcBef>
      <a:spcAft>
        <a:spcPct val="0"/>
      </a:spcAft>
      <a:defRPr sz="1200" kern="1200">
        <a:solidFill>
          <a:schemeClr val="tx1"/>
        </a:solidFill>
        <a:latin typeface="Arial" charset="0"/>
        <a:ea typeface="ＭＳ Ｐゴシック" charset="0"/>
        <a:cs typeface="+mn-cs"/>
      </a:defRPr>
    </a:lvl5pPr>
    <a:lvl6pPr marL="2330266" algn="l" defTabSz="466052" rtl="0" eaLnBrk="1" latinLnBrk="0" hangingPunct="1">
      <a:defRPr sz="1200" kern="1200">
        <a:solidFill>
          <a:schemeClr val="tx1"/>
        </a:solidFill>
        <a:latin typeface="+mn-lt"/>
        <a:ea typeface="+mn-ea"/>
        <a:cs typeface="+mn-cs"/>
      </a:defRPr>
    </a:lvl6pPr>
    <a:lvl7pPr marL="2796319" algn="l" defTabSz="466052" rtl="0" eaLnBrk="1" latinLnBrk="0" hangingPunct="1">
      <a:defRPr sz="1200" kern="1200">
        <a:solidFill>
          <a:schemeClr val="tx1"/>
        </a:solidFill>
        <a:latin typeface="+mn-lt"/>
        <a:ea typeface="+mn-ea"/>
        <a:cs typeface="+mn-cs"/>
      </a:defRPr>
    </a:lvl7pPr>
    <a:lvl8pPr marL="3262372" algn="l" defTabSz="466052" rtl="0" eaLnBrk="1" latinLnBrk="0" hangingPunct="1">
      <a:defRPr sz="1200" kern="1200">
        <a:solidFill>
          <a:schemeClr val="tx1"/>
        </a:solidFill>
        <a:latin typeface="+mn-lt"/>
        <a:ea typeface="+mn-ea"/>
        <a:cs typeface="+mn-cs"/>
      </a:defRPr>
    </a:lvl8pPr>
    <a:lvl9pPr marL="3728424" algn="l" defTabSz="4660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76313" y="685800"/>
            <a:ext cx="4905375" cy="3429000"/>
          </a:xfrm>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en-US" smtClean="0"/>
              <a:t>Annalisa D'Angelo - The Baryon Spectroscopy program at Jlab</a:t>
            </a:r>
            <a:endParaRPr lang="en-US"/>
          </a:p>
        </p:txBody>
      </p:sp>
      <p:sp>
        <p:nvSpPr>
          <p:cNvPr id="5" name="Segnaposto numero diapositiva 4"/>
          <p:cNvSpPr>
            <a:spLocks noGrp="1"/>
          </p:cNvSpPr>
          <p:nvPr>
            <p:ph type="sldNum" sz="quarter" idx="11"/>
          </p:nvPr>
        </p:nvSpPr>
        <p:spPr/>
        <p:txBody>
          <a:bodyPr/>
          <a:lstStyle/>
          <a:p>
            <a:fld id="{13F845E0-32E9-9948-A60B-2F8D6AAAFCD0}" type="slidenum">
              <a:rPr lang="en-US" smtClean="0"/>
              <a:pPr/>
              <a:t>1</a:t>
            </a:fld>
            <a:endParaRPr lang="en-US"/>
          </a:p>
        </p:txBody>
      </p:sp>
    </p:spTree>
    <p:extLst>
      <p:ext uri="{BB962C8B-B14F-4D97-AF65-F5344CB8AC3E}">
        <p14:creationId xmlns:p14="http://schemas.microsoft.com/office/powerpoint/2010/main" val="319528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47646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800" i="1" kern="1200" dirty="0" smtClean="0">
                <a:solidFill>
                  <a:srgbClr val="000090"/>
                </a:solidFill>
                <a:latin typeface="Arial" charset="0"/>
                <a:ea typeface="ＭＳ Ｐゴシック" charset="0"/>
                <a:cs typeface="ＭＳ Ｐゴシック" charset="0"/>
              </a:rPr>
              <a:t>Example of a 2-resonance analysis in </a:t>
            </a:r>
          </a:p>
          <a:p>
            <a:r>
              <a:rPr lang="en-US" sz="800" i="1" kern="1200" dirty="0" smtClean="0">
                <a:solidFill>
                  <a:srgbClr val="000090"/>
                </a:solidFill>
                <a:latin typeface="Arial" charset="0"/>
                <a:ea typeface="ＭＳ Ｐゴシック" charset="0"/>
                <a:cs typeface="ＭＳ Ｐゴシック" charset="0"/>
              </a:rPr>
              <a:t>the </a:t>
            </a:r>
            <a:r>
              <a:rPr lang="en-US" sz="800" i="1" kern="1200" dirty="0" err="1" smtClean="0">
                <a:solidFill>
                  <a:srgbClr val="000090"/>
                </a:solidFill>
                <a:latin typeface="Arial" charset="0"/>
                <a:ea typeface="ＭＳ Ｐゴシック" charset="0"/>
                <a:cs typeface="ＭＳ Ｐゴシック" charset="0"/>
              </a:rPr>
              <a:t>γp</a:t>
            </a:r>
            <a:r>
              <a:rPr lang="en-US" sz="800" i="1" kern="1200" dirty="0" smtClean="0">
                <a:solidFill>
                  <a:srgbClr val="000090"/>
                </a:solidFill>
                <a:latin typeface="Arial" charset="0"/>
                <a:ea typeface="ＭＳ Ｐゴシック" charset="0"/>
                <a:cs typeface="ＭＳ Ｐゴシック" charset="0"/>
              </a:rPr>
              <a:t> -&gt; Nπ, KΣ, pπ</a:t>
            </a:r>
            <a:r>
              <a:rPr lang="en-US" sz="800" i="1" kern="1200" baseline="30000" dirty="0" smtClean="0">
                <a:solidFill>
                  <a:srgbClr val="000090"/>
                </a:solidFill>
                <a:latin typeface="Arial" charset="0"/>
                <a:ea typeface="ＭＳ Ｐゴシック" charset="0"/>
                <a:cs typeface="ＭＳ Ｐゴシック" charset="0"/>
              </a:rPr>
              <a:t>0</a:t>
            </a:r>
            <a:r>
              <a:rPr lang="en-US" sz="800" i="1" kern="1200" dirty="0" smtClean="0">
                <a:solidFill>
                  <a:srgbClr val="000090"/>
                </a:solidFill>
                <a:latin typeface="Arial" charset="0"/>
                <a:ea typeface="ＭＳ Ｐゴシック" charset="0"/>
                <a:cs typeface="ＭＳ Ｐゴシック" charset="0"/>
              </a:rPr>
              <a:t>π</a:t>
            </a:r>
            <a:r>
              <a:rPr lang="en-US" sz="800" i="1" kern="1200" baseline="30000" dirty="0" smtClean="0">
                <a:solidFill>
                  <a:srgbClr val="000090"/>
                </a:solidFill>
                <a:latin typeface="Arial" charset="0"/>
                <a:ea typeface="ＭＳ Ｐゴシック" charset="0"/>
                <a:cs typeface="ＭＳ Ｐゴシック" charset="0"/>
              </a:rPr>
              <a:t>0</a:t>
            </a:r>
            <a:r>
              <a:rPr lang="en-US" sz="800" i="1" kern="1200" dirty="0" smtClean="0">
                <a:solidFill>
                  <a:srgbClr val="000090"/>
                </a:solidFill>
                <a:latin typeface="Arial" charset="0"/>
                <a:ea typeface="ＭＳ Ｐゴシック" charset="0"/>
                <a:cs typeface="ＭＳ Ｐゴシック" charset="0"/>
              </a:rPr>
              <a:t>, pπ</a:t>
            </a:r>
            <a:r>
              <a:rPr lang="en-US" sz="800" i="1" kern="1200" baseline="30000" dirty="0" smtClean="0">
                <a:solidFill>
                  <a:srgbClr val="000090"/>
                </a:solidFill>
                <a:latin typeface="Arial" charset="0"/>
                <a:ea typeface="ＭＳ Ｐゴシック" charset="0"/>
                <a:cs typeface="ＭＳ Ｐゴシック" charset="0"/>
              </a:rPr>
              <a:t>0</a:t>
            </a:r>
            <a:r>
              <a:rPr lang="en-US" sz="800" i="1" kern="1200" dirty="0" smtClean="0">
                <a:solidFill>
                  <a:srgbClr val="000090"/>
                </a:solidFill>
                <a:latin typeface="Arial" charset="0"/>
                <a:ea typeface="ＭＳ Ｐゴシック" charset="0"/>
                <a:cs typeface="ＭＳ Ｐゴシック" charset="0"/>
              </a:rPr>
              <a:t>η channels that involves all  available cross section and polarization observables. </a:t>
            </a:r>
          </a:p>
          <a:p>
            <a:endParaRPr lang="en-US" sz="800" kern="1200" dirty="0" smtClean="0">
              <a:solidFill>
                <a:schemeClr val="tx1"/>
              </a:solidFill>
              <a:latin typeface="Arial" charset="0"/>
              <a:ea typeface="ＭＳ Ｐゴシック" charset="0"/>
              <a:cs typeface="ＭＳ Ｐゴシック" charset="0"/>
            </a:endParaRPr>
          </a:p>
          <a:p>
            <a:r>
              <a:rPr lang="en-US" sz="1050" kern="1200" dirty="0" smtClean="0">
                <a:solidFill>
                  <a:schemeClr val="tx1"/>
                </a:solidFill>
                <a:latin typeface="Arial" charset="0"/>
                <a:ea typeface="ＭＳ Ｐゴシック" charset="0"/>
                <a:cs typeface="ＭＳ Ｐゴシック" charset="0"/>
              </a:rPr>
              <a:t>The Figure shows the χ</a:t>
            </a:r>
            <a:r>
              <a:rPr lang="en-US" sz="1050" kern="1200" baseline="30000" dirty="0" smtClean="0">
                <a:solidFill>
                  <a:schemeClr val="tx1"/>
                </a:solidFill>
                <a:latin typeface="Arial" charset="0"/>
                <a:ea typeface="ＭＳ Ｐゴシック" charset="0"/>
                <a:cs typeface="ＭＳ Ｐゴシック" charset="0"/>
              </a:rPr>
              <a:t>2</a:t>
            </a:r>
            <a:r>
              <a:rPr lang="en-US" sz="1050" kern="1200" dirty="0" smtClean="0">
                <a:solidFill>
                  <a:schemeClr val="tx1"/>
                </a:solidFill>
                <a:latin typeface="Arial" charset="0"/>
                <a:ea typeface="ＭＳ Ｐゴシック" charset="0"/>
                <a:cs typeface="ＭＳ Ｐゴシック" charset="0"/>
              </a:rPr>
              <a:t> difference  Δχ</a:t>
            </a:r>
            <a:r>
              <a:rPr lang="en-US" sz="1050" kern="1200" baseline="30000" dirty="0" smtClean="0">
                <a:solidFill>
                  <a:schemeClr val="tx1"/>
                </a:solidFill>
                <a:latin typeface="Arial" charset="0"/>
                <a:ea typeface="ＭＳ Ｐゴシック" charset="0"/>
                <a:cs typeface="ＭＳ Ｐゴシック" charset="0"/>
              </a:rPr>
              <a:t>2</a:t>
            </a:r>
            <a:r>
              <a:rPr lang="en-US" sz="1050" kern="1200" dirty="0" smtClean="0">
                <a:solidFill>
                  <a:schemeClr val="tx1"/>
                </a:solidFill>
                <a:latin typeface="Arial" charset="0"/>
                <a:ea typeface="ＭＳ Ｐゴシック" charset="0"/>
                <a:cs typeface="ＭＳ Ｐゴシック" charset="0"/>
              </a:rPr>
              <a:t> when a new state </a:t>
            </a:r>
            <a:r>
              <a:rPr lang="en-US" sz="1050" kern="1200" dirty="0" err="1" smtClean="0">
                <a:solidFill>
                  <a:schemeClr val="tx1"/>
                </a:solidFill>
                <a:latin typeface="Arial" charset="0"/>
                <a:ea typeface="ＭＳ Ｐゴシック" charset="0"/>
                <a:cs typeface="ＭＳ Ｐゴシック" charset="0"/>
              </a:rPr>
              <a:t>Δ</a:t>
            </a:r>
            <a:r>
              <a:rPr lang="en-US" sz="1050" kern="1200" dirty="0" smtClean="0">
                <a:solidFill>
                  <a:schemeClr val="tx1"/>
                </a:solidFill>
                <a:latin typeface="Arial" charset="0"/>
                <a:ea typeface="ＭＳ Ｐゴシック" charset="0"/>
                <a:cs typeface="ＭＳ Ｐゴシック" charset="0"/>
              </a:rPr>
              <a:t>(M</a:t>
            </a:r>
            <a:r>
              <a:rPr lang="en-US" sz="1050" kern="1200" baseline="-25000" dirty="0" smtClean="0">
                <a:solidFill>
                  <a:schemeClr val="tx1"/>
                </a:solidFill>
                <a:latin typeface="Arial" charset="0"/>
                <a:ea typeface="ＭＳ Ｐゴシック" charset="0"/>
                <a:cs typeface="ＭＳ Ｐゴシック" charset="0"/>
              </a:rPr>
              <a:t>R</a:t>
            </a:r>
            <a:r>
              <a:rPr lang="en-US" sz="1050" kern="1200" dirty="0" smtClean="0">
                <a:solidFill>
                  <a:schemeClr val="tx1"/>
                </a:solidFill>
                <a:latin typeface="Arial" charset="0"/>
                <a:ea typeface="ＭＳ Ｐゴシック" charset="0"/>
                <a:cs typeface="ＭＳ Ｐゴシック" charset="0"/>
              </a:rPr>
              <a:t>)7/2</a:t>
            </a:r>
            <a:r>
              <a:rPr lang="en-US" sz="1050" kern="1200" baseline="30000" dirty="0" smtClean="0">
                <a:solidFill>
                  <a:schemeClr val="tx1"/>
                </a:solidFill>
                <a:latin typeface="Arial" charset="0"/>
                <a:ea typeface="ＭＳ Ｐゴシック" charset="0"/>
                <a:cs typeface="ＭＳ Ｐゴシック" charset="0"/>
              </a:rPr>
              <a:t>+</a:t>
            </a:r>
            <a:r>
              <a:rPr lang="en-US" sz="1050" kern="1200" dirty="0" smtClean="0">
                <a:solidFill>
                  <a:schemeClr val="tx1"/>
                </a:solidFill>
                <a:latin typeface="Arial" charset="0"/>
                <a:ea typeface="ＭＳ Ｐゴシック" charset="0"/>
                <a:cs typeface="ＭＳ Ｐゴシック" charset="0"/>
              </a:rPr>
              <a:t> (full line) or </a:t>
            </a:r>
            <a:r>
              <a:rPr lang="en-US" sz="1050" kern="1200" dirty="0" err="1" smtClean="0">
                <a:solidFill>
                  <a:schemeClr val="tx1"/>
                </a:solidFill>
                <a:latin typeface="Arial" charset="0"/>
                <a:ea typeface="ＭＳ Ｐゴシック" charset="0"/>
                <a:cs typeface="ＭＳ Ｐゴシック" charset="0"/>
              </a:rPr>
              <a:t>Δ</a:t>
            </a:r>
            <a:r>
              <a:rPr lang="en-US" sz="1050" kern="1200" dirty="0" smtClean="0">
                <a:solidFill>
                  <a:schemeClr val="tx1"/>
                </a:solidFill>
                <a:latin typeface="Arial" charset="0"/>
                <a:ea typeface="ＭＳ Ｐゴシック" charset="0"/>
                <a:cs typeface="ＭＳ Ｐゴシック" charset="0"/>
              </a:rPr>
              <a:t>(M</a:t>
            </a:r>
            <a:r>
              <a:rPr lang="en-US" sz="1050" kern="1200" baseline="-25000" dirty="0" smtClean="0">
                <a:solidFill>
                  <a:schemeClr val="tx1"/>
                </a:solidFill>
                <a:latin typeface="Arial" charset="0"/>
                <a:ea typeface="ＭＳ Ｐゴシック" charset="0"/>
                <a:cs typeface="ＭＳ Ｐゴシック" charset="0"/>
              </a:rPr>
              <a:t>R</a:t>
            </a:r>
            <a:r>
              <a:rPr lang="en-US" sz="1050" kern="1200" dirty="0" smtClean="0">
                <a:solidFill>
                  <a:schemeClr val="tx1"/>
                </a:solidFill>
                <a:latin typeface="Arial" charset="0"/>
                <a:ea typeface="ＭＳ Ｐゴシック" charset="0"/>
                <a:cs typeface="ＭＳ Ｐゴシック" charset="0"/>
              </a:rPr>
              <a:t>)7/2</a:t>
            </a:r>
            <a:r>
              <a:rPr lang="en-US" sz="1050" kern="1200" baseline="30000" dirty="0" smtClean="0">
                <a:solidFill>
                  <a:schemeClr val="tx1"/>
                </a:solidFill>
                <a:latin typeface="Arial" charset="0"/>
                <a:ea typeface="ＭＳ Ｐゴシック" charset="0"/>
                <a:cs typeface="ＭＳ Ｐゴシック" charset="0"/>
              </a:rPr>
              <a:t>-</a:t>
            </a:r>
            <a:r>
              <a:rPr lang="en-US" sz="1050" kern="1200" dirty="0" smtClean="0">
                <a:solidFill>
                  <a:schemeClr val="tx1"/>
                </a:solidFill>
                <a:latin typeface="Arial" charset="0"/>
                <a:ea typeface="ＭＳ Ｐゴシック" charset="0"/>
                <a:cs typeface="ＭＳ Ｐゴシック" charset="0"/>
              </a:rPr>
              <a:t> (dashed line) are added, and the resonance mass M</a:t>
            </a:r>
            <a:r>
              <a:rPr lang="en-US" sz="1050" kern="1200" baseline="-25000" dirty="0" smtClean="0">
                <a:solidFill>
                  <a:schemeClr val="tx1"/>
                </a:solidFill>
                <a:latin typeface="Arial" charset="0"/>
                <a:ea typeface="ＭＳ Ｐゴシック" charset="0"/>
                <a:cs typeface="ＭＳ Ｐゴシック" charset="0"/>
              </a:rPr>
              <a:t>R</a:t>
            </a:r>
            <a:r>
              <a:rPr lang="en-US" sz="1050" kern="1200" dirty="0" smtClean="0">
                <a:solidFill>
                  <a:schemeClr val="tx1"/>
                </a:solidFill>
                <a:latin typeface="Arial" charset="0"/>
                <a:ea typeface="ＭＳ Ｐゴシック" charset="0"/>
                <a:cs typeface="ＭＳ Ｐゴシック" charset="0"/>
              </a:rPr>
              <a:t> is scanned in a large range. The fit includes the full known spectrum of resonances except the one in question. The existence of the state near 1900 MeV (a well known state) is confirmed and a new (missing) state near 2200 MeV is evident. </a:t>
            </a:r>
          </a:p>
          <a:p>
            <a:endParaRPr lang="en-US" sz="1050" kern="1200" dirty="0" smtClean="0">
              <a:solidFill>
                <a:schemeClr val="tx1"/>
              </a:solidFill>
              <a:latin typeface="Arial" charset="0"/>
              <a:ea typeface="ＭＳ Ｐゴシック" charset="0"/>
              <a:cs typeface="ＭＳ Ｐゴシック" charset="0"/>
            </a:endParaRPr>
          </a:p>
          <a:p>
            <a:r>
              <a:rPr lang="en-US" sz="1050" kern="1200" dirty="0" smtClean="0">
                <a:solidFill>
                  <a:schemeClr val="tx1"/>
                </a:solidFill>
                <a:latin typeface="Arial" charset="0"/>
                <a:ea typeface="ＭＳ Ｐゴシック" charset="0"/>
                <a:cs typeface="ＭＳ Ｐゴシック" charset="0"/>
              </a:rPr>
              <a:t>(The Δχ</a:t>
            </a:r>
            <a:r>
              <a:rPr lang="en-US" sz="1050" kern="1200" baseline="30000" dirty="0" smtClean="0">
                <a:solidFill>
                  <a:schemeClr val="tx1"/>
                </a:solidFill>
                <a:latin typeface="Arial" charset="0"/>
                <a:ea typeface="ＭＳ Ｐゴシック" charset="0"/>
                <a:cs typeface="ＭＳ Ｐゴシック" charset="0"/>
              </a:rPr>
              <a:t>2 </a:t>
            </a:r>
            <a:r>
              <a:rPr lang="en-US" sz="1050" kern="1200" dirty="0" smtClean="0">
                <a:solidFill>
                  <a:schemeClr val="tx1"/>
                </a:solidFill>
                <a:latin typeface="Arial" charset="0"/>
                <a:ea typeface="ＭＳ Ｐゴシック" charset="0"/>
                <a:cs typeface="ＭＳ Ｐゴシック" charset="0"/>
              </a:rPr>
              <a:t>is normalized to 0 at the minimum for better comparison, and two different y scales are used for the two resonance scans.)</a:t>
            </a:r>
          </a:p>
          <a:p>
            <a:endParaRPr lang="it-IT" dirty="0"/>
          </a:p>
        </p:txBody>
      </p:sp>
      <p:sp>
        <p:nvSpPr>
          <p:cNvPr id="4" name="Segnaposto piè di pagina 3"/>
          <p:cNvSpPr>
            <a:spLocks noGrp="1"/>
          </p:cNvSpPr>
          <p:nvPr>
            <p:ph type="ftr" sz="quarter" idx="10"/>
          </p:nvPr>
        </p:nvSpPr>
        <p:spPr/>
        <p:txBody>
          <a:bodyPr/>
          <a:lstStyle/>
          <a:p>
            <a:r>
              <a:rPr lang="en-US" smtClean="0"/>
              <a:t>Annalisa D'Angelo - The Baryon Spectroscopy program at Jlab</a:t>
            </a:r>
            <a:endParaRPr lang="en-US"/>
          </a:p>
        </p:txBody>
      </p:sp>
      <p:sp>
        <p:nvSpPr>
          <p:cNvPr id="5" name="Segnaposto numero diapositiva 4"/>
          <p:cNvSpPr>
            <a:spLocks noGrp="1"/>
          </p:cNvSpPr>
          <p:nvPr>
            <p:ph type="sldNum" sz="quarter" idx="11"/>
          </p:nvPr>
        </p:nvSpPr>
        <p:spPr/>
        <p:txBody>
          <a:bodyPr/>
          <a:lstStyle/>
          <a:p>
            <a:fld id="{13F845E0-32E9-9948-A60B-2F8D6AAAFCD0}" type="slidenum">
              <a:rPr lang="en-US" smtClean="0"/>
              <a:pPr/>
              <a:t>30</a:t>
            </a:fld>
            <a:endParaRPr lang="en-US"/>
          </a:p>
        </p:txBody>
      </p:sp>
    </p:spTree>
    <p:extLst>
      <p:ext uri="{BB962C8B-B14F-4D97-AF65-F5344CB8AC3E}">
        <p14:creationId xmlns:p14="http://schemas.microsoft.com/office/powerpoint/2010/main" val="190350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65146C-2381-E845-AEC8-0B41B4187267}"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D305BF-BB42-164B-93B3-B3BA46BE1A81}" type="slidenum">
              <a:rPr lang="en-US">
                <a:latin typeface="Arial" pitchFamily="-65" charset="0"/>
              </a:rPr>
              <a:pPr/>
              <a:t>7</a:t>
            </a:fld>
            <a:endParaRPr lang="en-US">
              <a:latin typeface="Arial" pitchFamily="-65" charset="0"/>
            </a:endParaRPr>
          </a:p>
        </p:txBody>
      </p:sp>
      <p:sp>
        <p:nvSpPr>
          <p:cNvPr id="52227" name="Rectangle 2"/>
          <p:cNvSpPr>
            <a:spLocks noGrp="1" noRot="1" noChangeAspect="1" noChangeArrowheads="1" noTextEdit="1"/>
          </p:cNvSpPr>
          <p:nvPr>
            <p:ph type="sldImg"/>
          </p:nvPr>
        </p:nvSpPr>
        <p:spPr>
          <a:xfrm>
            <a:off x="976313" y="687388"/>
            <a:ext cx="4905375" cy="3429000"/>
          </a:xfrm>
          <a:ln/>
        </p:spPr>
      </p:sp>
      <p:sp>
        <p:nvSpPr>
          <p:cNvPr id="52228" name="Rectangle 3"/>
          <p:cNvSpPr>
            <a:spLocks noGrp="1" noChangeArrowheads="1"/>
          </p:cNvSpPr>
          <p:nvPr>
            <p:ph type="body" idx="1"/>
          </p:nvPr>
        </p:nvSpPr>
        <p:spPr>
          <a:xfrm>
            <a:off x="685800" y="4343400"/>
            <a:ext cx="5486400" cy="4113213"/>
          </a:xfrm>
          <a:noFill/>
          <a:ln/>
        </p:spPr>
        <p:txBody>
          <a:bodyPr/>
          <a:lstStyle/>
          <a:p>
            <a:r>
              <a:rPr lang="en-US" b="1" dirty="0" smtClean="0">
                <a:latin typeface="Arial" pitchFamily="-65" charset="0"/>
              </a:rPr>
              <a:t>The nucleon matrix element of the energy-momentum tensor is known to contain 3 form factors</a:t>
            </a:r>
            <a:r>
              <a:rPr lang="en-US" dirty="0" smtClean="0">
                <a:latin typeface="Arial" pitchFamily="-65" charset="0"/>
              </a:rPr>
              <a:t>. They</a:t>
            </a:r>
            <a:r>
              <a:rPr lang="en-US" baseline="0" dirty="0" smtClean="0">
                <a:latin typeface="Arial" pitchFamily="-65" charset="0"/>
              </a:rPr>
              <a:t> describe ….. and can only be measured directly in elastic graviton-nucleon scattering.  </a:t>
            </a:r>
            <a:r>
              <a:rPr lang="en-US" dirty="0" smtClean="0">
                <a:latin typeface="Arial" pitchFamily="-65" charset="0"/>
              </a:rPr>
              <a:t>However, these form factors appear as moments of the </a:t>
            </a:r>
            <a:r>
              <a:rPr lang="en-US" dirty="0" err="1" smtClean="0">
                <a:latin typeface="Arial" pitchFamily="-65" charset="0"/>
              </a:rPr>
              <a:t>unpolarized</a:t>
            </a:r>
            <a:r>
              <a:rPr lang="en-US" dirty="0" smtClean="0">
                <a:latin typeface="Arial" pitchFamily="-65" charset="0"/>
              </a:rPr>
              <a:t> GPDs as shown here. The quark angular momentum in the nucleon is given by the 2</a:t>
            </a:r>
            <a:r>
              <a:rPr lang="en-US" baseline="30000" dirty="0" smtClean="0">
                <a:latin typeface="Arial" pitchFamily="-65" charset="0"/>
              </a:rPr>
              <a:t>nd</a:t>
            </a:r>
            <a:r>
              <a:rPr lang="en-US" dirty="0" smtClean="0">
                <a:latin typeface="Arial" pitchFamily="-65" charset="0"/>
              </a:rPr>
              <a:t> moment of the sum of GPD H and E. The mass and pressure distribution of the quarks are given by the 2</a:t>
            </a:r>
            <a:r>
              <a:rPr lang="en-US" baseline="30000" dirty="0" smtClean="0">
                <a:latin typeface="Arial" pitchFamily="-65" charset="0"/>
              </a:rPr>
              <a:t>nd</a:t>
            </a:r>
            <a:r>
              <a:rPr lang="en-US" dirty="0" smtClean="0">
                <a:latin typeface="Arial" pitchFamily="-65" charset="0"/>
              </a:rPr>
              <a:t> moment of H where the pressure is probed by parameter xi.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xfrm>
            <a:off x="976313" y="685800"/>
            <a:ext cx="4905375" cy="3429000"/>
          </a:xfrm>
          <a:ln/>
        </p:spPr>
      </p:sp>
      <p:sp>
        <p:nvSpPr>
          <p:cNvPr id="58371" name="Notes Placeholder 2"/>
          <p:cNvSpPr>
            <a:spLocks noGrp="1"/>
          </p:cNvSpPr>
          <p:nvPr>
            <p:ph type="body" idx="1"/>
          </p:nvPr>
        </p:nvSpPr>
        <p:spPr>
          <a:noFill/>
          <a:ln w="9525"/>
        </p:spPr>
        <p:txBody>
          <a:bodyPr/>
          <a:lstStyle/>
          <a:p>
            <a:endParaRPr lang="en-US" smtClean="0">
              <a:latin typeface="Arial" pitchFamily="34" charset="0"/>
            </a:endParaRPr>
          </a:p>
        </p:txBody>
      </p:sp>
      <p:sp>
        <p:nvSpPr>
          <p:cNvPr id="58372" name="Slide Number Placeholder 3"/>
          <p:cNvSpPr>
            <a:spLocks noGrp="1"/>
          </p:cNvSpPr>
          <p:nvPr>
            <p:ph type="sldNum" sz="quarter" idx="4294967295"/>
          </p:nvPr>
        </p:nvSpPr>
        <p:spPr bwMode="auto">
          <a:xfrm>
            <a:off x="3884756" y="8685553"/>
            <a:ext cx="2971697" cy="456888"/>
          </a:xfrm>
          <a:prstGeom prst="rect">
            <a:avLst/>
          </a:prstGeom>
          <a:noFill/>
          <a:ln>
            <a:miter lim="800000"/>
            <a:headEnd/>
            <a:tailEnd/>
          </a:ln>
        </p:spPr>
        <p:txBody>
          <a:bodyPr lIns="89842" tIns="44922" rIns="89842" bIns="44922"/>
          <a:lstStyle/>
          <a:p>
            <a:pPr algn="ctr" eaLnBrk="0" hangingPunct="0"/>
            <a:fld id="{6BB2F47E-F193-4D70-B546-24E07DA967B7}" type="slidenum">
              <a:rPr lang="en-US"/>
              <a:pPr algn="ctr" eaLnBrk="0" hangingPunct="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800E6-C8EB-234F-AE70-937F9EF05710}" type="slidenum">
              <a:rPr lang="en-US"/>
              <a:pPr/>
              <a:t>11</a:t>
            </a:fld>
            <a:endParaRPr lang="en-US"/>
          </a:p>
        </p:txBody>
      </p:sp>
      <p:sp>
        <p:nvSpPr>
          <p:cNvPr id="409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800E6-C8EB-234F-AE70-937F9EF05710}" type="slidenum">
              <a:rPr lang="en-US"/>
              <a:pPr/>
              <a:t>12</a:t>
            </a:fld>
            <a:endParaRPr lang="en-US"/>
          </a:p>
        </p:txBody>
      </p:sp>
      <p:sp>
        <p:nvSpPr>
          <p:cNvPr id="409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r>
              <a:rPr lang="en-US" dirty="0" smtClean="0"/>
              <a:t>…  One of the experimental tool we employ is the study of the N* spectrum as</a:t>
            </a:r>
            <a:r>
              <a:rPr lang="en-US" baseline="0" dirty="0" smtClean="0"/>
              <a:t> a</a:t>
            </a:r>
            <a:r>
              <a:rPr lang="en-US" dirty="0" smtClean="0"/>
              <a:t> reflection</a:t>
            </a:r>
            <a:r>
              <a:rPr lang="en-US" baseline="0" dirty="0" smtClean="0"/>
              <a:t> of</a:t>
            </a:r>
            <a:r>
              <a:rPr lang="en-US" dirty="0" smtClean="0"/>
              <a:t> the underlying</a:t>
            </a:r>
            <a:r>
              <a:rPr lang="en-US" baseline="0" dirty="0" smtClean="0"/>
              <a:t> degrees of freedom, some of which are shown by these cartoons representing constituent quarks in a bag, held together by gluon strings that my also get excited and generate hybrid baryons, quarks model with </a:t>
            </a:r>
            <a:r>
              <a:rPr lang="en-US" baseline="0" dirty="0" err="1" smtClean="0"/>
              <a:t>di</a:t>
            </a:r>
            <a:r>
              <a:rPr lang="en-US" baseline="0" dirty="0" smtClean="0"/>
              <a:t>-quark clustering, and states generated dynamically by meson-baryon interaction. These configuration result in variations of the excitation spectrum which we study with hadron or electromagnetic beams. The second line of research is to measure the strength  of resonance excitations versus the space-time resolution of the probe to see how the strength of the effective degrees of freedom change with the distance scale. Beyond these mostly experimental aspects, there has been significant progress in the theory sector , e.g. predictions from LQCD of the spectrum, the Dyson-Schwinger equations of QCD, holographic QCD, and others.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685800"/>
            <a:ext cx="4905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solidFill>
                  <a:prstClr val="black"/>
                </a:solidFill>
              </a:rPr>
              <a:pPr/>
              <a:t>15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8505" y="2253388"/>
            <a:ext cx="8825240" cy="1554390"/>
          </a:xfrm>
          <a:prstGeom prst="rect">
            <a:avLst/>
          </a:prstGeom>
        </p:spPr>
        <p:txBody>
          <a:bodyPr lIns="91412" tIns="45705" rIns="91412" bIns="45705"/>
          <a:lstStyle/>
          <a:p>
            <a:r>
              <a:rPr lang="it-IT" smtClean="0"/>
              <a:t>Fare clic per modificare stile</a:t>
            </a:r>
            <a:endParaRPr lang="it-IT"/>
          </a:p>
        </p:txBody>
      </p:sp>
      <p:sp>
        <p:nvSpPr>
          <p:cNvPr id="3" name="Sottotitolo 2"/>
          <p:cNvSpPr>
            <a:spLocks noGrp="1"/>
          </p:cNvSpPr>
          <p:nvPr>
            <p:ph type="subTitle" idx="1"/>
          </p:nvPr>
        </p:nvSpPr>
        <p:spPr>
          <a:xfrm>
            <a:off x="1557013" y="4110996"/>
            <a:ext cx="7268229" cy="1852821"/>
          </a:xfrm>
          <a:prstGeom prst="rect">
            <a:avLst/>
          </a:prstGeom>
        </p:spPr>
        <p:txBody>
          <a:bodyPr lIns="91412" tIns="45705" rIns="91412" bIns="45705"/>
          <a:lstStyle>
            <a:lvl1pPr marL="0" indent="0" algn="ctr">
              <a:buNone/>
              <a:defRPr/>
            </a:lvl1pPr>
            <a:lvl2pPr marL="466052" indent="0" algn="ctr">
              <a:buNone/>
              <a:defRPr/>
            </a:lvl2pPr>
            <a:lvl3pPr marL="932106" indent="0" algn="ctr">
              <a:buNone/>
              <a:defRPr/>
            </a:lvl3pPr>
            <a:lvl4pPr marL="1398158" indent="0" algn="ctr">
              <a:buNone/>
              <a:defRPr/>
            </a:lvl4pPr>
            <a:lvl5pPr marL="1864213" indent="0" algn="ctr">
              <a:buNone/>
              <a:defRPr/>
            </a:lvl5pPr>
            <a:lvl6pPr marL="2330266" indent="0" algn="ctr">
              <a:buNone/>
              <a:defRPr/>
            </a:lvl6pPr>
            <a:lvl7pPr marL="2796319" indent="0" algn="ctr">
              <a:buNone/>
              <a:defRPr/>
            </a:lvl7pPr>
            <a:lvl8pPr marL="3262372" indent="0" algn="ctr">
              <a:buNone/>
              <a:defRPr/>
            </a:lvl8pPr>
            <a:lvl9pPr marL="3728424" indent="0" algn="ctr">
              <a:buNone/>
              <a:defRPr/>
            </a:lvl9pPr>
          </a:lstStyle>
          <a:p>
            <a:r>
              <a:rPr lang="it-IT" smtClean="0"/>
              <a:t>Fare clic per modificare lo stile del sottotitolo dello schema</a:t>
            </a:r>
            <a:endParaRPr lang="it-IT"/>
          </a:p>
        </p:txBody>
      </p:sp>
      <p:sp>
        <p:nvSpPr>
          <p:cNvPr id="6" name="Segnaposto numero diapositiva 5"/>
          <p:cNvSpPr>
            <a:spLocks noGrp="1"/>
          </p:cNvSpPr>
          <p:nvPr>
            <p:ph type="sldNum" sz="quarter" idx="12"/>
          </p:nvPr>
        </p:nvSpPr>
        <p:spPr/>
        <p:txBody>
          <a:bodyPr/>
          <a:lstStyle>
            <a:lvl1pPr>
              <a:defRPr/>
            </a:lvl1pPr>
          </a:lstStyle>
          <a:p>
            <a:fld id="{74184F22-47CE-E84F-AE27-D9117E68BE8E}" type="slidenum">
              <a:rPr lang="en-US"/>
              <a:pPr/>
              <a:t>‹n.›</a:t>
            </a:fld>
            <a:endParaRPr lang="en-US"/>
          </a:p>
        </p:txBody>
      </p:sp>
      <p:sp>
        <p:nvSpPr>
          <p:cNvPr id="8"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41504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idx="1"/>
          </p:nvPr>
        </p:nvSpPr>
        <p:spPr>
          <a:xfrm>
            <a:off x="778505" y="2095397"/>
            <a:ext cx="8825240" cy="4351972"/>
          </a:xfrm>
          <a:prstGeom prst="rect">
            <a:avLst/>
          </a:prstGeom>
        </p:spPr>
        <p:txBody>
          <a:bodyPr lIns="91412" tIns="45705" rIns="91412" bIns="45705"/>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152367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9394" y="4661574"/>
            <a:ext cx="8825240" cy="1439487"/>
          </a:xfrm>
          <a:prstGeom prst="rect">
            <a:avLst/>
          </a:prstGeom>
        </p:spPr>
        <p:txBody>
          <a:bodyPr lIns="91412" tIns="45705" rIns="91412" bIns="45705" anchor="t"/>
          <a:lstStyle>
            <a:lvl1pPr algn="l">
              <a:defRPr sz="4100" b="1" cap="all"/>
            </a:lvl1pPr>
          </a:lstStyle>
          <a:p>
            <a:r>
              <a:rPr lang="it-IT" smtClean="0"/>
              <a:t>Fare clic per modificare stile</a:t>
            </a:r>
            <a:endParaRPr lang="it-IT"/>
          </a:p>
        </p:txBody>
      </p:sp>
      <p:sp>
        <p:nvSpPr>
          <p:cNvPr id="3" name="Segnaposto testo 2"/>
          <p:cNvSpPr>
            <a:spLocks noGrp="1"/>
          </p:cNvSpPr>
          <p:nvPr>
            <p:ph type="body" idx="1"/>
          </p:nvPr>
        </p:nvSpPr>
        <p:spPr>
          <a:xfrm>
            <a:off x="819394" y="3073674"/>
            <a:ext cx="8825240" cy="1587904"/>
          </a:xfrm>
          <a:prstGeom prst="rect">
            <a:avLst/>
          </a:prstGeom>
        </p:spPr>
        <p:txBody>
          <a:bodyPr lIns="91412" tIns="45705" rIns="91412" bIns="45705" anchor="b"/>
          <a:lstStyle>
            <a:lvl1pPr marL="0" indent="0">
              <a:buNone/>
              <a:defRPr sz="2100"/>
            </a:lvl1pPr>
            <a:lvl2pPr marL="466052" indent="0">
              <a:buNone/>
              <a:defRPr sz="1900"/>
            </a:lvl2pPr>
            <a:lvl3pPr marL="932106" indent="0">
              <a:buNone/>
              <a:defRPr sz="1700"/>
            </a:lvl3pPr>
            <a:lvl4pPr marL="1398158" indent="0">
              <a:buNone/>
              <a:defRPr sz="1400"/>
            </a:lvl4pPr>
            <a:lvl5pPr marL="1864213" indent="0">
              <a:buNone/>
              <a:defRPr sz="1400"/>
            </a:lvl5pPr>
            <a:lvl6pPr marL="2330266" indent="0">
              <a:buNone/>
              <a:defRPr sz="1400"/>
            </a:lvl6pPr>
            <a:lvl7pPr marL="2796319" indent="0">
              <a:buNone/>
              <a:defRPr sz="1400"/>
            </a:lvl7pPr>
            <a:lvl8pPr marL="3262372" indent="0">
              <a:buNone/>
              <a:defRPr sz="1400"/>
            </a:lvl8pPr>
            <a:lvl9pPr marL="3728424" indent="0">
              <a:buNone/>
              <a:defRPr sz="1400"/>
            </a:lvl9pPr>
          </a:lstStyle>
          <a:p>
            <a:pPr lvl="0"/>
            <a:r>
              <a:rPr lang="it-IT" smtClean="0"/>
              <a:t>Fare clic per modificare gli stili del testo dello schema</a:t>
            </a:r>
          </a:p>
        </p:txBody>
      </p:sp>
      <p:sp>
        <p:nvSpPr>
          <p:cNvPr id="6" name="Segnaposto numero diapositiva 5"/>
          <p:cNvSpPr>
            <a:spLocks noGrp="1"/>
          </p:cNvSpPr>
          <p:nvPr>
            <p:ph type="sldNum" sz="quarter" idx="12"/>
          </p:nvPr>
        </p:nvSpPr>
        <p:spPr/>
        <p:txBody>
          <a:bodyPr/>
          <a:lstStyle>
            <a:lvl1pPr>
              <a:defRPr/>
            </a:lvl1pPr>
          </a:lstStyle>
          <a:p>
            <a:fld id="{4DC2AE66-D61E-114C-BD1D-1D06A91F5DC7}" type="slidenum">
              <a:rPr lang="en-US"/>
              <a:pPr/>
              <a:t>‹n.›</a:t>
            </a:fld>
            <a:endParaRPr lang="en-US"/>
          </a:p>
        </p:txBody>
      </p:sp>
      <p:sp>
        <p:nvSpPr>
          <p:cNvPr id="7"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23785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3" name="Segnaposto contenuto 2"/>
          <p:cNvSpPr>
            <a:spLocks noGrp="1"/>
          </p:cNvSpPr>
          <p:nvPr>
            <p:ph sz="half" idx="1"/>
          </p:nvPr>
        </p:nvSpPr>
        <p:spPr>
          <a:xfrm>
            <a:off x="778506"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69631" y="2095397"/>
            <a:ext cx="4334115" cy="4351972"/>
          </a:xfrm>
          <a:prstGeom prst="rect">
            <a:avLst/>
          </a:prstGeom>
        </p:spPr>
        <p:txBody>
          <a:bodyPr lIns="91412" tIns="45705" rIns="91412" bIns="45705"/>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2"/>
          </p:nvPr>
        </p:nvSpPr>
        <p:spPr/>
        <p:txBody>
          <a:bodyPr/>
          <a:lstStyle>
            <a:lvl1pPr>
              <a:defRPr/>
            </a:lvl1pPr>
          </a:lstStyle>
          <a:p>
            <a:fld id="{E52DC3F1-72C8-4647-8286-71C37469022E}" type="slidenum">
              <a:rPr lang="en-US"/>
              <a:pPr/>
              <a:t>‹n.›</a:t>
            </a:fld>
            <a:endParaRPr lang="en-US"/>
          </a:p>
        </p:txBody>
      </p:sp>
      <p:sp>
        <p:nvSpPr>
          <p:cNvPr id="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39415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8462" y="290453"/>
            <a:ext cx="9345333" cy="1209679"/>
          </a:xfrm>
          <a:prstGeom prst="rect">
            <a:avLst/>
          </a:prstGeom>
        </p:spPr>
        <p:txBody>
          <a:bodyPr lIns="91412" tIns="45705" rIns="91412" bIns="45705"/>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8462" y="1623014"/>
            <a:ext cx="4587619"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8462" y="2299670"/>
            <a:ext cx="4587619"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74540" y="1623014"/>
            <a:ext cx="4589255" cy="676654"/>
          </a:xfrm>
          <a:prstGeom prst="rect">
            <a:avLst/>
          </a:prstGeom>
        </p:spPr>
        <p:txBody>
          <a:bodyPr lIns="91412" tIns="45705" rIns="91412" bIns="45705" anchor="b"/>
          <a:lstStyle>
            <a:lvl1pPr marL="0" indent="0">
              <a:buNone/>
              <a:defRPr sz="2400" b="1"/>
            </a:lvl1pPr>
            <a:lvl2pPr marL="466052" indent="0">
              <a:buNone/>
              <a:defRPr sz="2100" b="1"/>
            </a:lvl2pPr>
            <a:lvl3pPr marL="932106" indent="0">
              <a:buNone/>
              <a:defRPr sz="1900" b="1"/>
            </a:lvl3pPr>
            <a:lvl4pPr marL="1398158" indent="0">
              <a:buNone/>
              <a:defRPr sz="1700" b="1"/>
            </a:lvl4pPr>
            <a:lvl5pPr marL="1864213" indent="0">
              <a:buNone/>
              <a:defRPr sz="1700" b="1"/>
            </a:lvl5pPr>
            <a:lvl6pPr marL="2330266" indent="0">
              <a:buNone/>
              <a:defRPr sz="1700" b="1"/>
            </a:lvl6pPr>
            <a:lvl7pPr marL="2796319" indent="0">
              <a:buNone/>
              <a:defRPr sz="1700" b="1"/>
            </a:lvl7pPr>
            <a:lvl8pPr marL="3262372" indent="0">
              <a:buNone/>
              <a:defRPr sz="1700" b="1"/>
            </a:lvl8pPr>
            <a:lvl9pPr marL="3728424" indent="0">
              <a:buNone/>
              <a:defRPr sz="17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74540" y="2299670"/>
            <a:ext cx="4589255" cy="4179617"/>
          </a:xfrm>
          <a:prstGeom prst="rect">
            <a:avLst/>
          </a:prstGeom>
        </p:spPr>
        <p:txBody>
          <a:bodyPr lIns="91412" tIns="45705" rIns="91412" bIns="45705"/>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9" name="Segnaposto numero diapositiva 8"/>
          <p:cNvSpPr>
            <a:spLocks noGrp="1"/>
          </p:cNvSpPr>
          <p:nvPr>
            <p:ph type="sldNum" sz="quarter" idx="12"/>
          </p:nvPr>
        </p:nvSpPr>
        <p:spPr/>
        <p:txBody>
          <a:bodyPr/>
          <a:lstStyle>
            <a:lvl1pPr>
              <a:defRPr/>
            </a:lvl1pPr>
          </a:lstStyle>
          <a:p>
            <a:fld id="{F3D290C6-414F-AF4B-8A7F-56CEE257135F}" type="slidenum">
              <a:rPr lang="en-US"/>
              <a:pPr/>
              <a:t>‹n.›</a:t>
            </a:fld>
            <a:endParaRPr lang="en-US"/>
          </a:p>
        </p:txBody>
      </p:sp>
      <p:sp>
        <p:nvSpPr>
          <p:cNvPr id="10" name="Rectangle 5"/>
          <p:cNvSpPr>
            <a:spLocks noGrp="1" noChangeArrowheads="1"/>
          </p:cNvSpPr>
          <p:nvPr>
            <p:ph type="ftr" sz="quarter" idx="1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3411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778505" y="644740"/>
            <a:ext cx="8825240" cy="1209679"/>
          </a:xfrm>
          <a:prstGeom prst="rect">
            <a:avLst/>
          </a:prstGeom>
        </p:spPr>
        <p:txBody>
          <a:bodyPr lIns="91412" tIns="45705" rIns="91412" bIns="45705"/>
          <a:lstStyle/>
          <a:p>
            <a:r>
              <a:rPr lang="it-IT" smtClean="0"/>
              <a:t>Fare clic per modificare stile</a:t>
            </a:r>
            <a:endParaRPr lang="it-IT"/>
          </a:p>
        </p:txBody>
      </p:sp>
      <p:sp>
        <p:nvSpPr>
          <p:cNvPr id="5" name="Segnaposto numero diapositiva 4"/>
          <p:cNvSpPr>
            <a:spLocks noGrp="1"/>
          </p:cNvSpPr>
          <p:nvPr>
            <p:ph type="sldNum" sz="quarter" idx="12"/>
          </p:nvPr>
        </p:nvSpPr>
        <p:spPr/>
        <p:txBody>
          <a:bodyPr/>
          <a:lstStyle>
            <a:lvl1pPr>
              <a:defRPr/>
            </a:lvl1pPr>
          </a:lstStyle>
          <a:p>
            <a:fld id="{BBFA604B-4CD7-0A40-9B60-C2927277B8B9}" type="slidenum">
              <a:rPr lang="en-US"/>
              <a:pPr/>
              <a:t>‹n.›</a:t>
            </a:fld>
            <a:endParaRPr lang="en-US"/>
          </a:p>
        </p:txBody>
      </p:sp>
      <p:sp>
        <p:nvSpPr>
          <p:cNvPr id="6" name="Footer Placeholder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38934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lvl1pPr>
              <a:defRPr/>
            </a:lvl1pPr>
          </a:lstStyle>
          <a:p>
            <a:fld id="{87FEDEE0-F139-4643-B219-03D91C3D227A}" type="slidenum">
              <a:rPr lang="en-US"/>
              <a:pPr/>
              <a:t>‹n.›</a:t>
            </a:fld>
            <a:endParaRPr lang="en-US"/>
          </a:p>
        </p:txBody>
      </p:sp>
      <p:sp>
        <p:nvSpPr>
          <p:cNvPr id="5"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14892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662733" y="6939012"/>
            <a:ext cx="6696744"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888413">
              <a:defRPr sz="900">
                <a:solidFill>
                  <a:srgbClr val="800000"/>
                </a:solidFill>
              </a:defRPr>
            </a:lvl1pPr>
          </a:lstStyle>
          <a:p>
            <a:r>
              <a:rPr lang="en-US" dirty="0" smtClean="0"/>
              <a:t>PAC 44 Meeting   -  July 27  2016                         Annalisa </a:t>
            </a:r>
            <a:r>
              <a:rPr lang="en-US" dirty="0" err="1" smtClean="0"/>
              <a:t>D’Angelo</a:t>
            </a:r>
            <a:r>
              <a:rPr lang="en-US" dirty="0" smtClean="0"/>
              <a:t> – A Search for hybrid Baryons  in Hall B with CLAS12</a:t>
            </a:r>
            <a:endParaRPr lang="en-US" dirty="0"/>
          </a:p>
        </p:txBody>
      </p:sp>
      <p:sp>
        <p:nvSpPr>
          <p:cNvPr id="1030" name="Rectangle 6"/>
          <p:cNvSpPr>
            <a:spLocks noGrp="1" noChangeArrowheads="1"/>
          </p:cNvSpPr>
          <p:nvPr>
            <p:ph type="sldNum" sz="quarter" idx="4"/>
          </p:nvPr>
        </p:nvSpPr>
        <p:spPr bwMode="auto">
          <a:xfrm>
            <a:off x="8503493" y="6939012"/>
            <a:ext cx="504332" cy="2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r" defTabSz="888413">
              <a:defRPr sz="1300">
                <a:solidFill>
                  <a:srgbClr val="800000"/>
                </a:solidFill>
                <a:latin typeface="+mn-lt"/>
              </a:defRPr>
            </a:lvl1pPr>
          </a:lstStyle>
          <a:p>
            <a:fld id="{D5EF5FDC-2BB6-0D43-901C-C2A2504697D9}" type="slidenum">
              <a:rPr lang="en-US" smtClean="0"/>
              <a:pPr/>
              <a:t>‹n.›</a:t>
            </a:fld>
            <a:endParaRPr lang="en-US" dirty="0"/>
          </a:p>
        </p:txBody>
      </p:sp>
      <p:pic>
        <p:nvPicPr>
          <p:cNvPr id="2" name="Immagine 1"/>
          <p:cNvPicPr>
            <a:picLocks noChangeAspect="1"/>
          </p:cNvPicPr>
          <p:nvPr userDrawn="1"/>
        </p:nvPicPr>
        <p:blipFill>
          <a:blip r:embed="rId9"/>
          <a:stretch>
            <a:fillRect/>
          </a:stretch>
        </p:blipFill>
        <p:spPr>
          <a:xfrm>
            <a:off x="9439598" y="6715323"/>
            <a:ext cx="942652" cy="503948"/>
          </a:xfrm>
          <a:prstGeom prst="rect">
            <a:avLst/>
          </a:prstGeom>
          <a:ln>
            <a:noFill/>
          </a:ln>
          <a:effectLst/>
        </p:spPr>
      </p:pic>
      <p:cxnSp>
        <p:nvCxnSpPr>
          <p:cNvPr id="4" name="Connettore 1 3"/>
          <p:cNvCxnSpPr/>
          <p:nvPr userDrawn="1"/>
        </p:nvCxnSpPr>
        <p:spPr bwMode="auto">
          <a:xfrm>
            <a:off x="1590725" y="6939012"/>
            <a:ext cx="7704856"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itolo 1"/>
          <p:cNvSpPr txBox="1">
            <a:spLocks/>
          </p:cNvSpPr>
          <p:nvPr userDrawn="1"/>
        </p:nvSpPr>
        <p:spPr>
          <a:xfrm>
            <a:off x="870645" y="16968"/>
            <a:ext cx="8825240" cy="504056"/>
          </a:xfrm>
          <a:prstGeom prst="rect">
            <a:avLst/>
          </a:prstGeom>
        </p:spPr>
        <p:txBody>
          <a:bodyPr lIns="91412" tIns="45705" rIns="91412" bIns="45705"/>
          <a:lstStyle>
            <a:lvl1pPr algn="ctr" defTabSz="888690" rtl="0" fontAlgn="base">
              <a:spcBef>
                <a:spcPct val="0"/>
              </a:spcBef>
              <a:spcAft>
                <a:spcPct val="0"/>
              </a:spcAft>
              <a:defRPr sz="4300">
                <a:solidFill>
                  <a:schemeClr val="tx2"/>
                </a:solidFill>
                <a:latin typeface="+mj-lt"/>
                <a:ea typeface="+mj-ea"/>
                <a:cs typeface="+mj-cs"/>
              </a:defRPr>
            </a:lvl1pPr>
            <a:lvl2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98"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396"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593"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792"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endParaRPr lang="it-IT" sz="4000" dirty="0"/>
          </a:p>
        </p:txBody>
      </p:sp>
      <p:pic>
        <p:nvPicPr>
          <p:cNvPr id="8" name="Picture 9" descr="JLab_logo.jpg"/>
          <p:cNvPicPr>
            <a:picLocks noChangeAspect="1"/>
          </p:cNvPicPr>
          <p:nvPr userDrawn="1"/>
        </p:nvPicPr>
        <p:blipFill>
          <a:blip r:embed="rId10"/>
          <a:stretch>
            <a:fillRect/>
          </a:stretch>
        </p:blipFill>
        <p:spPr>
          <a:xfrm>
            <a:off x="2" y="6784658"/>
            <a:ext cx="1499616" cy="468630"/>
          </a:xfrm>
          <a:prstGeom prst="rect">
            <a:avLst/>
          </a:prstGeom>
          <a:ln>
            <a:noFill/>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dt="0"/>
  <p:txStyles>
    <p:title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p:titleStyle>
    <p:bodyStyle>
      <a:lvl1pPr marL="334977" indent="-334977" algn="l" defTabSz="888413" rtl="0" fontAlgn="base">
        <a:spcBef>
          <a:spcPct val="20000"/>
        </a:spcBef>
        <a:spcAft>
          <a:spcPct val="0"/>
        </a:spcAft>
        <a:buChar char="•"/>
        <a:defRPr sz="3200">
          <a:solidFill>
            <a:schemeClr val="tx1"/>
          </a:solidFill>
          <a:latin typeface="+mn-lt"/>
          <a:ea typeface="+mn-ea"/>
          <a:cs typeface="+mn-cs"/>
        </a:defRPr>
      </a:lvl1pPr>
      <a:lvl2pPr marL="721735" indent="-275100" algn="l" defTabSz="888413" rtl="0" fontAlgn="base">
        <a:spcBef>
          <a:spcPct val="20000"/>
        </a:spcBef>
        <a:spcAft>
          <a:spcPct val="0"/>
        </a:spcAft>
        <a:buChar char="–"/>
        <a:defRPr sz="2900">
          <a:solidFill>
            <a:schemeClr val="tx1"/>
          </a:solidFill>
          <a:latin typeface="+mn-lt"/>
          <a:ea typeface="+mn-ea"/>
        </a:defRPr>
      </a:lvl2pPr>
      <a:lvl3pPr marL="1111731" indent="-223316" algn="l" defTabSz="888413" rtl="0" fontAlgn="base">
        <a:spcBef>
          <a:spcPct val="20000"/>
        </a:spcBef>
        <a:spcAft>
          <a:spcPct val="0"/>
        </a:spcAft>
        <a:buChar char="•"/>
        <a:defRPr sz="2300">
          <a:solidFill>
            <a:schemeClr val="tx1"/>
          </a:solidFill>
          <a:latin typeface="+mn-lt"/>
          <a:ea typeface="+mn-ea"/>
        </a:defRPr>
      </a:lvl3pPr>
      <a:lvl4pPr marL="1555130" indent="-221700" algn="l" defTabSz="888413" rtl="0" fontAlgn="base">
        <a:spcBef>
          <a:spcPct val="20000"/>
        </a:spcBef>
        <a:spcAft>
          <a:spcPct val="0"/>
        </a:spcAft>
        <a:buChar char="–"/>
        <a:defRPr sz="2000">
          <a:solidFill>
            <a:schemeClr val="tx1"/>
          </a:solidFill>
          <a:latin typeface="+mn-lt"/>
          <a:ea typeface="+mn-ea"/>
        </a:defRPr>
      </a:lvl4pPr>
      <a:lvl5pPr marL="2000144" indent="-220080" algn="l" defTabSz="888413" rtl="0" fontAlgn="base">
        <a:spcBef>
          <a:spcPct val="20000"/>
        </a:spcBef>
        <a:spcAft>
          <a:spcPct val="0"/>
        </a:spcAft>
        <a:buChar char="»"/>
        <a:defRPr sz="2000">
          <a:solidFill>
            <a:schemeClr val="tx1"/>
          </a:solidFill>
          <a:latin typeface="+mn-lt"/>
          <a:ea typeface="+mn-ea"/>
        </a:defRPr>
      </a:lvl5pPr>
      <a:lvl6pPr marL="2466198" indent="-220080" algn="l" defTabSz="888413" rtl="0" fontAlgn="base">
        <a:spcBef>
          <a:spcPct val="20000"/>
        </a:spcBef>
        <a:spcAft>
          <a:spcPct val="0"/>
        </a:spcAft>
        <a:buChar char="»"/>
        <a:defRPr sz="2000">
          <a:solidFill>
            <a:schemeClr val="tx1"/>
          </a:solidFill>
          <a:latin typeface="+mn-lt"/>
          <a:ea typeface="+mn-ea"/>
        </a:defRPr>
      </a:lvl6pPr>
      <a:lvl7pPr marL="2932251" indent="-220080" algn="l" defTabSz="888413" rtl="0" fontAlgn="base">
        <a:spcBef>
          <a:spcPct val="20000"/>
        </a:spcBef>
        <a:spcAft>
          <a:spcPct val="0"/>
        </a:spcAft>
        <a:buChar char="»"/>
        <a:defRPr sz="2000">
          <a:solidFill>
            <a:schemeClr val="tx1"/>
          </a:solidFill>
          <a:latin typeface="+mn-lt"/>
          <a:ea typeface="+mn-ea"/>
        </a:defRPr>
      </a:lvl7pPr>
      <a:lvl8pPr marL="3398302" indent="-220080" algn="l" defTabSz="888413" rtl="0" fontAlgn="base">
        <a:spcBef>
          <a:spcPct val="20000"/>
        </a:spcBef>
        <a:spcAft>
          <a:spcPct val="0"/>
        </a:spcAft>
        <a:buChar char="»"/>
        <a:defRPr sz="2000">
          <a:solidFill>
            <a:schemeClr val="tx1"/>
          </a:solidFill>
          <a:latin typeface="+mn-lt"/>
          <a:ea typeface="+mn-ea"/>
        </a:defRPr>
      </a:lvl8pPr>
      <a:lvl9pPr marL="3864357" indent="-220080" algn="l" defTabSz="888413"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66052" rtl="0" eaLnBrk="1" latinLnBrk="0" hangingPunct="1">
        <a:defRPr sz="1900" kern="1200">
          <a:solidFill>
            <a:schemeClr val="tx1"/>
          </a:solidFill>
          <a:latin typeface="+mn-lt"/>
          <a:ea typeface="+mn-ea"/>
          <a:cs typeface="+mn-cs"/>
        </a:defRPr>
      </a:lvl1pPr>
      <a:lvl2pPr marL="466052" algn="l" defTabSz="466052" rtl="0" eaLnBrk="1" latinLnBrk="0" hangingPunct="1">
        <a:defRPr sz="1900" kern="1200">
          <a:solidFill>
            <a:schemeClr val="tx1"/>
          </a:solidFill>
          <a:latin typeface="+mn-lt"/>
          <a:ea typeface="+mn-ea"/>
          <a:cs typeface="+mn-cs"/>
        </a:defRPr>
      </a:lvl2pPr>
      <a:lvl3pPr marL="932106" algn="l" defTabSz="466052" rtl="0" eaLnBrk="1" latinLnBrk="0" hangingPunct="1">
        <a:defRPr sz="1900" kern="1200">
          <a:solidFill>
            <a:schemeClr val="tx1"/>
          </a:solidFill>
          <a:latin typeface="+mn-lt"/>
          <a:ea typeface="+mn-ea"/>
          <a:cs typeface="+mn-cs"/>
        </a:defRPr>
      </a:lvl3pPr>
      <a:lvl4pPr marL="1398158" algn="l" defTabSz="466052" rtl="0" eaLnBrk="1" latinLnBrk="0" hangingPunct="1">
        <a:defRPr sz="1900" kern="1200">
          <a:solidFill>
            <a:schemeClr val="tx1"/>
          </a:solidFill>
          <a:latin typeface="+mn-lt"/>
          <a:ea typeface="+mn-ea"/>
          <a:cs typeface="+mn-cs"/>
        </a:defRPr>
      </a:lvl4pPr>
      <a:lvl5pPr marL="1864213" algn="l" defTabSz="466052" rtl="0" eaLnBrk="1" latinLnBrk="0" hangingPunct="1">
        <a:defRPr sz="1900" kern="1200">
          <a:solidFill>
            <a:schemeClr val="tx1"/>
          </a:solidFill>
          <a:latin typeface="+mn-lt"/>
          <a:ea typeface="+mn-ea"/>
          <a:cs typeface="+mn-cs"/>
        </a:defRPr>
      </a:lvl5pPr>
      <a:lvl6pPr marL="2330266" algn="l" defTabSz="466052" rtl="0" eaLnBrk="1" latinLnBrk="0" hangingPunct="1">
        <a:defRPr sz="1900" kern="1200">
          <a:solidFill>
            <a:schemeClr val="tx1"/>
          </a:solidFill>
          <a:latin typeface="+mn-lt"/>
          <a:ea typeface="+mn-ea"/>
          <a:cs typeface="+mn-cs"/>
        </a:defRPr>
      </a:lvl6pPr>
      <a:lvl7pPr marL="2796319" algn="l" defTabSz="466052" rtl="0" eaLnBrk="1" latinLnBrk="0" hangingPunct="1">
        <a:defRPr sz="1900" kern="1200">
          <a:solidFill>
            <a:schemeClr val="tx1"/>
          </a:solidFill>
          <a:latin typeface="+mn-lt"/>
          <a:ea typeface="+mn-ea"/>
          <a:cs typeface="+mn-cs"/>
        </a:defRPr>
      </a:lvl7pPr>
      <a:lvl8pPr marL="3262372" algn="l" defTabSz="466052" rtl="0" eaLnBrk="1" latinLnBrk="0" hangingPunct="1">
        <a:defRPr sz="1900" kern="1200">
          <a:solidFill>
            <a:schemeClr val="tx1"/>
          </a:solidFill>
          <a:latin typeface="+mn-lt"/>
          <a:ea typeface="+mn-ea"/>
          <a:cs typeface="+mn-cs"/>
        </a:defRPr>
      </a:lvl8pPr>
      <a:lvl9pPr marL="3728424" algn="l" defTabSz="46605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5.png"/><Relationship Id="rId5" Type="http://schemas.openxmlformats.org/officeDocument/2006/relationships/oleObject" Target="../embeddings/oleObject1.bin"/><Relationship Id="rId6" Type="http://schemas.openxmlformats.org/officeDocument/2006/relationships/image" Target="../media/image24.emf"/><Relationship Id="rId7" Type="http://schemas.openxmlformats.org/officeDocument/2006/relationships/image" Target="../media/image26.emf"/><Relationship Id="rId8"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3.bin"/><Relationship Id="rId5" Type="http://schemas.openxmlformats.org/officeDocument/2006/relationships/image" Target="../media/image6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1.gif"/><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a:xfrm>
            <a:off x="1662733" y="6939012"/>
            <a:ext cx="6696744" cy="314276"/>
          </a:xfrm>
        </p:spPr>
        <p:txBody>
          <a:bodyPr/>
          <a:lstStyle/>
          <a:p>
            <a:r>
              <a:rPr lang="en-US" dirty="0" smtClean="0">
                <a:solidFill>
                  <a:srgbClr val="800040"/>
                </a:solidFill>
              </a:rPr>
              <a:t>PAC 44 Meeting   -  July 27  2016                         Annalisa </a:t>
            </a:r>
            <a:r>
              <a:rPr lang="en-US" dirty="0" err="1" smtClean="0">
                <a:solidFill>
                  <a:srgbClr val="800040"/>
                </a:solidFill>
              </a:rPr>
              <a:t>D’Angelo</a:t>
            </a:r>
            <a:r>
              <a:rPr lang="en-US" smtClean="0">
                <a:solidFill>
                  <a:srgbClr val="800040"/>
                </a:solidFill>
              </a:rPr>
              <a:t> – A Search for hybrid Baryons  in Hall B with CLAS12</a:t>
            </a:r>
            <a:endParaRPr lang="en-US">
              <a:solidFill>
                <a:srgbClr val="800040"/>
              </a:solidFill>
            </a:endParaRPr>
          </a:p>
        </p:txBody>
      </p:sp>
      <p:grpSp>
        <p:nvGrpSpPr>
          <p:cNvPr id="3" name="Group 69"/>
          <p:cNvGrpSpPr>
            <a:grpSpLocks/>
          </p:cNvGrpSpPr>
          <p:nvPr/>
        </p:nvGrpSpPr>
        <p:grpSpPr bwMode="auto">
          <a:xfrm>
            <a:off x="654623" y="818332"/>
            <a:ext cx="8496944" cy="2142408"/>
            <a:chOff x="842" y="-43"/>
            <a:chExt cx="3980" cy="1276"/>
          </a:xfrm>
        </p:grpSpPr>
        <p:sp>
          <p:nvSpPr>
            <p:cNvPr id="4" name="Rectangle 70"/>
            <p:cNvSpPr>
              <a:spLocks noChangeArrowheads="1"/>
            </p:cNvSpPr>
            <p:nvPr/>
          </p:nvSpPr>
          <p:spPr bwMode="auto">
            <a:xfrm>
              <a:off x="1011" y="-43"/>
              <a:ext cx="3756" cy="1029"/>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842" y="41"/>
              <a:ext cx="3980" cy="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100" b="1" dirty="0">
                  <a:solidFill>
                    <a:schemeClr val="bg1"/>
                  </a:solidFill>
                  <a:latin typeface="Arial" charset="0"/>
                  <a:cs typeface="Arial" charset="0"/>
                </a:rPr>
                <a:t>Hall B - Run Group K  </a:t>
              </a:r>
            </a:p>
            <a:p>
              <a:pPr algn="ctr"/>
              <a:r>
                <a:rPr lang="en-US" sz="3100" b="1" dirty="0">
                  <a:solidFill>
                    <a:schemeClr val="bg1"/>
                  </a:solidFill>
                  <a:latin typeface="Arial" charset="0"/>
                  <a:cs typeface="Arial" charset="0"/>
                </a:rPr>
                <a:t>Color Confinement and Strong QCD</a:t>
              </a:r>
            </a:p>
            <a:p>
              <a:pPr algn="ctr"/>
              <a:r>
                <a:rPr lang="en-US" sz="3100" b="1" dirty="0">
                  <a:solidFill>
                    <a:schemeClr val="bg1"/>
                  </a:solidFill>
                  <a:latin typeface="Arial" charset="0"/>
                  <a:cs typeface="Arial" charset="0"/>
                </a:rPr>
                <a:t>Physics Overview</a:t>
              </a:r>
            </a:p>
            <a:p>
              <a:pPr algn="ctr"/>
              <a:endParaRPr lang="en-US" sz="3100" b="1" dirty="0">
                <a:solidFill>
                  <a:schemeClr val="bg1"/>
                </a:solidFill>
                <a:latin typeface="Arial" charset="0"/>
                <a:cs typeface="Arial" charset="0"/>
              </a:endParaRPr>
            </a:p>
          </p:txBody>
        </p:sp>
      </p:grpSp>
      <p:sp>
        <p:nvSpPr>
          <p:cNvPr id="7" name="Segnaposto numero diapositiva 6"/>
          <p:cNvSpPr>
            <a:spLocks noGrp="1"/>
          </p:cNvSpPr>
          <p:nvPr>
            <p:ph type="sldNum" sz="quarter" idx="12"/>
          </p:nvPr>
        </p:nvSpPr>
        <p:spPr/>
        <p:txBody>
          <a:bodyPr/>
          <a:lstStyle/>
          <a:p>
            <a:fld id="{87FEDEE0-F139-4643-B219-03D91C3D227A}" type="slidenum">
              <a:rPr lang="en-US" smtClean="0"/>
              <a:pPr/>
              <a:t>1</a:t>
            </a:fld>
            <a:endParaRPr lang="en-US"/>
          </a:p>
        </p:txBody>
      </p:sp>
      <p:sp>
        <p:nvSpPr>
          <p:cNvPr id="10" name="Text Box 7"/>
          <p:cNvSpPr txBox="1">
            <a:spLocks noChangeArrowheads="1"/>
          </p:cNvSpPr>
          <p:nvPr/>
        </p:nvSpPr>
        <p:spPr bwMode="auto">
          <a:xfrm>
            <a:off x="410471" y="3017046"/>
            <a:ext cx="9505055" cy="322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63" tIns="44479" rIns="88963" bIns="44479">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marL="1707618" indent="-1707618"/>
            <a:endParaRPr lang="en-US" b="1" dirty="0" smtClean="0">
              <a:latin typeface="+mn-lt"/>
            </a:endParaRPr>
          </a:p>
          <a:p>
            <a:pPr marL="1707618" indent="-1707618"/>
            <a:r>
              <a:rPr lang="en-US" sz="2000" b="1" dirty="0">
                <a:solidFill>
                  <a:srgbClr val="800000"/>
                </a:solidFill>
                <a:latin typeface="+mn-lt"/>
              </a:rPr>
              <a:t>PR12-16-010</a:t>
            </a:r>
            <a:r>
              <a:rPr lang="en-US" sz="2000" dirty="0">
                <a:solidFill>
                  <a:srgbClr val="800000"/>
                </a:solidFill>
                <a:latin typeface="+mn-lt"/>
              </a:rPr>
              <a:t>  </a:t>
            </a:r>
            <a:r>
              <a:rPr lang="en-US" sz="2000" dirty="0">
                <a:latin typeface="+mn-lt"/>
              </a:rPr>
              <a:t>	</a:t>
            </a:r>
            <a:r>
              <a:rPr lang="en-US" sz="2000" b="1" dirty="0">
                <a:solidFill>
                  <a:srgbClr val="800000"/>
                </a:solidFill>
                <a:latin typeface="+mn-lt"/>
              </a:rPr>
              <a:t>A Search for Hybrid Baryons in Hall B with CLAS12 </a:t>
            </a:r>
          </a:p>
          <a:p>
            <a:pPr marL="1707618" indent="-1707618"/>
            <a:r>
              <a:rPr lang="en-US" sz="2000" b="1" dirty="0">
                <a:latin typeface="+mn-lt"/>
              </a:rPr>
              <a:t>		Annalisa </a:t>
            </a:r>
            <a:r>
              <a:rPr lang="en-US" sz="2000" b="1" dirty="0" err="1">
                <a:latin typeface="+mn-lt"/>
              </a:rPr>
              <a:t>D’Angelo</a:t>
            </a:r>
            <a:endParaRPr lang="en-US" sz="2000" b="1" dirty="0">
              <a:latin typeface="+mn-lt"/>
            </a:endParaRPr>
          </a:p>
          <a:p>
            <a:pPr marL="1707618" indent="-1707618"/>
            <a:endParaRPr lang="it-IT" sz="2000" dirty="0">
              <a:latin typeface="+mn-lt"/>
            </a:endParaRPr>
          </a:p>
          <a:p>
            <a:pPr marL="1707618" indent="-1707618"/>
            <a:r>
              <a:rPr lang="en-US" sz="2000" b="1" dirty="0">
                <a:solidFill>
                  <a:srgbClr val="800000"/>
                </a:solidFill>
                <a:latin typeface="+mn-lt"/>
              </a:rPr>
              <a:t>PR12-16-010A</a:t>
            </a:r>
            <a:r>
              <a:rPr lang="en-US" sz="2000" dirty="0">
                <a:solidFill>
                  <a:srgbClr val="800000"/>
                </a:solidFill>
                <a:latin typeface="+mn-lt"/>
              </a:rPr>
              <a:t>  </a:t>
            </a:r>
            <a:r>
              <a:rPr lang="en-US" sz="2000" dirty="0">
                <a:latin typeface="+mn-lt"/>
              </a:rPr>
              <a:t>	</a:t>
            </a:r>
            <a:r>
              <a:rPr lang="en-US" sz="2000" dirty="0">
                <a:solidFill>
                  <a:srgbClr val="000090"/>
                </a:solidFill>
                <a:latin typeface="+mn-lt"/>
              </a:rPr>
              <a:t>Nucleon Resonance Structure Studies Via Exclusive KY </a:t>
            </a:r>
            <a:r>
              <a:rPr lang="en-US" sz="2000" dirty="0" err="1">
                <a:solidFill>
                  <a:srgbClr val="000090"/>
                </a:solidFill>
                <a:latin typeface="+mn-lt"/>
              </a:rPr>
              <a:t>Electroproduction</a:t>
            </a:r>
            <a:r>
              <a:rPr lang="en-US" sz="2000" dirty="0">
                <a:solidFill>
                  <a:srgbClr val="000090"/>
                </a:solidFill>
                <a:latin typeface="+mn-lt"/>
              </a:rPr>
              <a:t>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p>
          <a:p>
            <a:pPr marL="1707618" indent="-1707618"/>
            <a:r>
              <a:rPr lang="en-US" sz="2000" dirty="0">
                <a:latin typeface="+mn-lt"/>
              </a:rPr>
              <a:t>		Daniel Carman</a:t>
            </a:r>
          </a:p>
          <a:p>
            <a:pPr marL="1707618" indent="-1707618"/>
            <a:endParaRPr lang="it-IT" sz="2000" dirty="0">
              <a:latin typeface="+mn-lt"/>
            </a:endParaRPr>
          </a:p>
          <a:p>
            <a:pPr marL="1707618" indent="-1707618"/>
            <a:r>
              <a:rPr lang="en-US" sz="2000" b="1" dirty="0">
                <a:solidFill>
                  <a:srgbClr val="800000"/>
                </a:solidFill>
                <a:latin typeface="+mn-lt"/>
              </a:rPr>
              <a:t>PR12-16-010B    </a:t>
            </a:r>
            <a:r>
              <a:rPr lang="en-US" sz="2000" dirty="0">
                <a:solidFill>
                  <a:srgbClr val="000090"/>
                </a:solidFill>
                <a:latin typeface="+mn-lt"/>
              </a:rPr>
              <a:t>Deeply Virtual Compton Scattering with CLAS12 at 6.6 </a:t>
            </a:r>
            <a:r>
              <a:rPr lang="en-US" sz="2000" dirty="0" err="1">
                <a:solidFill>
                  <a:srgbClr val="000090"/>
                </a:solidFill>
                <a:latin typeface="+mn-lt"/>
              </a:rPr>
              <a:t>GeV</a:t>
            </a:r>
            <a:r>
              <a:rPr lang="en-US" sz="2000" dirty="0">
                <a:solidFill>
                  <a:srgbClr val="000090"/>
                </a:solidFill>
                <a:latin typeface="+mn-lt"/>
              </a:rPr>
              <a:t> and 8.8 </a:t>
            </a:r>
            <a:r>
              <a:rPr lang="en-US" sz="2000" dirty="0" err="1">
                <a:solidFill>
                  <a:srgbClr val="000090"/>
                </a:solidFill>
                <a:latin typeface="+mn-lt"/>
              </a:rPr>
              <a:t>GeV</a:t>
            </a:r>
            <a:r>
              <a:rPr lang="en-US" sz="2000" dirty="0">
                <a:solidFill>
                  <a:srgbClr val="000090"/>
                </a:solidFill>
                <a:latin typeface="+mn-lt"/>
              </a:rPr>
              <a:t> </a:t>
            </a:r>
            <a:r>
              <a:rPr lang="en-US" sz="2000" dirty="0" err="1">
                <a:latin typeface="+mn-lt"/>
              </a:rPr>
              <a:t>Latifa</a:t>
            </a:r>
            <a:r>
              <a:rPr lang="en-US" sz="2000" dirty="0">
                <a:latin typeface="+mn-lt"/>
              </a:rPr>
              <a:t> </a:t>
            </a:r>
            <a:r>
              <a:rPr lang="en-US" sz="2000" dirty="0" err="1">
                <a:latin typeface="+mn-lt"/>
              </a:rPr>
              <a:t>Elouadrhiri</a:t>
            </a:r>
            <a:endParaRPr lang="it-IT" sz="3600" dirty="0"/>
          </a:p>
        </p:txBody>
      </p:sp>
    </p:spTree>
    <p:extLst>
      <p:ext uri="{BB962C8B-B14F-4D97-AF65-F5344CB8AC3E}">
        <p14:creationId xmlns:p14="http://schemas.microsoft.com/office/powerpoint/2010/main" val="32066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80C7409-9C6E-D246-B024-25924BB4FED8}" type="slidenum">
              <a:rPr lang="en-US" smtClean="0">
                <a:latin typeface="+mj-lt"/>
              </a:rPr>
              <a:pPr/>
              <a:t>10</a:t>
            </a:fld>
            <a:endParaRPr lang="en-US">
              <a:latin typeface="+mj-lt"/>
            </a:endParaRPr>
          </a:p>
        </p:txBody>
      </p:sp>
      <p:sp>
        <p:nvSpPr>
          <p:cNvPr id="9" name="TextBox 8"/>
          <p:cNvSpPr txBox="1"/>
          <p:nvPr/>
        </p:nvSpPr>
        <p:spPr>
          <a:xfrm>
            <a:off x="3" y="53728"/>
            <a:ext cx="10382249" cy="778826"/>
          </a:xfrm>
          <a:prstGeom prst="rect">
            <a:avLst/>
          </a:prstGeom>
          <a:noFill/>
        </p:spPr>
        <p:txBody>
          <a:bodyPr wrap="square" lIns="100735" tIns="50367" rIns="100735" bIns="50367" rtlCol="0">
            <a:spAutoFit/>
          </a:bodyPr>
          <a:lstStyle/>
          <a:p>
            <a:pPr algn="ctr"/>
            <a:r>
              <a:rPr lang="en-US" sz="4400" b="1" dirty="0">
                <a:solidFill>
                  <a:srgbClr val="800000"/>
                </a:solidFill>
                <a:latin typeface="+mj-lt"/>
              </a:rPr>
              <a:t>NSAC 2015 Long Range Plan</a:t>
            </a:r>
          </a:p>
        </p:txBody>
      </p:sp>
      <p:sp>
        <p:nvSpPr>
          <p:cNvPr id="10" name="TextBox 9"/>
          <p:cNvSpPr txBox="1"/>
          <p:nvPr/>
        </p:nvSpPr>
        <p:spPr>
          <a:xfrm>
            <a:off x="353668" y="978212"/>
            <a:ext cx="7821548" cy="3441093"/>
          </a:xfrm>
          <a:prstGeom prst="rect">
            <a:avLst/>
          </a:prstGeom>
          <a:noFill/>
          <a:ln w="12700" cmpd="sng">
            <a:solidFill>
              <a:srgbClr val="000090"/>
            </a:solidFill>
          </a:ln>
        </p:spPr>
        <p:txBody>
          <a:bodyPr wrap="square" lIns="100735" tIns="50367" rIns="100735" bIns="50367" rtlCol="0">
            <a:spAutoFit/>
          </a:bodyPr>
          <a:lstStyle/>
          <a:p>
            <a:r>
              <a:rPr lang="en-US" sz="3100" b="1" dirty="0">
                <a:solidFill>
                  <a:srgbClr val="000090"/>
                </a:solidFill>
                <a:latin typeface="+mj-lt"/>
              </a:rPr>
              <a:t>Recommendation #1 </a:t>
            </a:r>
            <a:endParaRPr lang="en-US" sz="3100" dirty="0">
              <a:solidFill>
                <a:srgbClr val="000090"/>
              </a:solidFill>
              <a:latin typeface="+mj-lt"/>
            </a:endParaRPr>
          </a:p>
          <a:p>
            <a:pPr marL="377758" indent="-377758"/>
            <a:r>
              <a:rPr lang="en-US" sz="3100" i="1" dirty="0">
                <a:solidFill>
                  <a:srgbClr val="000090"/>
                </a:solidFill>
                <a:latin typeface="+mj-lt"/>
              </a:rPr>
              <a:t>	1) With the imminent completion of the CEBAF 12-GeV Upgrade, its forefront program of </a:t>
            </a:r>
            <a:r>
              <a:rPr lang="en-US" sz="3100" b="1" i="1" dirty="0">
                <a:solidFill>
                  <a:srgbClr val="000090"/>
                </a:solidFill>
                <a:latin typeface="+mj-lt"/>
              </a:rPr>
              <a:t>using electrons to unfold the quark and gluon structure of hadrons </a:t>
            </a:r>
            <a:r>
              <a:rPr lang="en-US" sz="3100" i="1" dirty="0">
                <a:solidFill>
                  <a:srgbClr val="000090"/>
                </a:solidFill>
                <a:latin typeface="+mj-lt"/>
              </a:rPr>
              <a:t>and nuclei and to probe the Standard Model must be realized. </a:t>
            </a:r>
          </a:p>
        </p:txBody>
      </p:sp>
      <p:pic>
        <p:nvPicPr>
          <p:cNvPr id="12" name="Picture 11"/>
          <p:cNvPicPr>
            <a:picLocks noChangeAspect="1"/>
          </p:cNvPicPr>
          <p:nvPr/>
        </p:nvPicPr>
        <p:blipFill>
          <a:blip r:embed="rId2"/>
          <a:srcRect t="4903"/>
          <a:stretch>
            <a:fillRect/>
          </a:stretch>
        </p:blipFill>
        <p:spPr>
          <a:xfrm>
            <a:off x="8039065" y="1196479"/>
            <a:ext cx="2343185" cy="2275722"/>
          </a:xfrm>
          <a:prstGeom prst="rect">
            <a:avLst/>
          </a:prstGeom>
          <a:ln>
            <a:solidFill>
              <a:srgbClr val="000090"/>
            </a:solidFill>
          </a:ln>
          <a:effectLst>
            <a:outerShdw blurRad="63500" dist="12700" dir="3120000">
              <a:srgbClr val="000000"/>
            </a:outerShdw>
          </a:effectLst>
        </p:spPr>
      </p:pic>
      <p:cxnSp>
        <p:nvCxnSpPr>
          <p:cNvPr id="13"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
        <p:nvSpPr>
          <p:cNvPr id="14" name="TextBox 10"/>
          <p:cNvSpPr txBox="1"/>
          <p:nvPr/>
        </p:nvSpPr>
        <p:spPr>
          <a:xfrm>
            <a:off x="726630" y="5066804"/>
            <a:ext cx="9144000" cy="861744"/>
          </a:xfrm>
          <a:prstGeom prst="rect">
            <a:avLst/>
          </a:prstGeom>
          <a:noFill/>
        </p:spPr>
        <p:txBody>
          <a:bodyPr wrap="square" lIns="91397" tIns="45698" rIns="91397" bIns="45698" rtlCol="0">
            <a:spAutoFit/>
          </a:bodyPr>
          <a:lstStyle/>
          <a:p>
            <a:pPr algn="ctr" defTabSz="829506"/>
            <a:r>
              <a:rPr lang="en-US" sz="2500" b="1" dirty="0">
                <a:solidFill>
                  <a:srgbClr val="800000"/>
                </a:solidFill>
                <a:latin typeface="+mn-lt"/>
              </a:rPr>
              <a:t>Run Group K “Confinement &amp; Strong QCD” will address major parts of this recommendation</a:t>
            </a:r>
            <a:endParaRPr lang="en-US" sz="2500" dirty="0">
              <a:solidFill>
                <a:srgbClr val="800000"/>
              </a:solidFill>
              <a:latin typeface="+mn-lt"/>
            </a:endParaRPr>
          </a:p>
        </p:txBody>
      </p:sp>
    </p:spTree>
    <p:extLst>
      <p:ext uri="{BB962C8B-B14F-4D97-AF65-F5344CB8AC3E}">
        <p14:creationId xmlns:p14="http://schemas.microsoft.com/office/powerpoint/2010/main" val="27819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tatic1.squarespace.co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65" y="2618533"/>
            <a:ext cx="1995372" cy="1325984"/>
          </a:xfrm>
          <a:prstGeom prst="rect">
            <a:avLst/>
          </a:prstGeom>
        </p:spPr>
      </p:pic>
      <p:sp>
        <p:nvSpPr>
          <p:cNvPr id="7" name="CasellaDiTesto 6"/>
          <p:cNvSpPr txBox="1"/>
          <p:nvPr/>
        </p:nvSpPr>
        <p:spPr>
          <a:xfrm>
            <a:off x="438597" y="386285"/>
            <a:ext cx="9433048" cy="1277242"/>
          </a:xfrm>
          <a:prstGeom prst="rect">
            <a:avLst/>
          </a:prstGeom>
          <a:solidFill>
            <a:srgbClr val="3465C8"/>
          </a:solidFill>
        </p:spPr>
        <p:txBody>
          <a:bodyPr wrap="square" lIns="91412" tIns="45705" rIns="91412" bIns="45705" rtlCol="0">
            <a:spAutoFit/>
          </a:bodyPr>
          <a:lstStyle/>
          <a:p>
            <a:pPr algn="ctr"/>
            <a:endParaRPr lang="it-IT" sz="2800" dirty="0">
              <a:ln w="10160">
                <a:solidFill>
                  <a:schemeClr val="accent1"/>
                </a:solidFill>
                <a:prstDash val="solid"/>
              </a:ln>
              <a:solidFill>
                <a:srgbClr val="FFFFFF"/>
              </a:solidFill>
              <a:effectLst>
                <a:outerShdw blurRad="38100" dist="32000" dir="5400000" algn="tl">
                  <a:srgbClr val="000000">
                    <a:alpha val="30000"/>
                  </a:srgbClr>
                </a:outerShdw>
              </a:effectLst>
              <a:latin typeface="Arial"/>
              <a:cs typeface="Arial"/>
            </a:endParaRPr>
          </a:p>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latin typeface="Arial"/>
                <a:cs typeface="Arial"/>
              </a:rPr>
              <a:t>PAC 44    PR12-16-010 </a:t>
            </a:r>
          </a:p>
          <a:p>
            <a:endParaRPr lang="it-IT" dirty="0">
              <a:solidFill>
                <a:srgbClr val="000090"/>
              </a:solidFill>
            </a:endParaRPr>
          </a:p>
        </p:txBody>
      </p:sp>
      <p:sp>
        <p:nvSpPr>
          <p:cNvPr id="9" name="Text Box 7"/>
          <p:cNvSpPr txBox="1">
            <a:spLocks noChangeArrowheads="1"/>
          </p:cNvSpPr>
          <p:nvPr/>
        </p:nvSpPr>
        <p:spPr bwMode="auto">
          <a:xfrm>
            <a:off x="439333" y="1754437"/>
            <a:ext cx="9940916" cy="510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63" tIns="44479" rIns="88963" bIns="44479">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300" b="1" dirty="0">
                <a:ln w="18000">
                  <a:solidFill>
                    <a:srgbClr val="000000"/>
                  </a:solidFill>
                  <a:prstDash val="solid"/>
                  <a:miter lim="800000"/>
                </a:ln>
                <a:solidFill>
                  <a:srgbClr val="FFFFFF"/>
                </a:solidFill>
                <a:latin typeface="+mn-lt"/>
                <a:cs typeface="Arial"/>
              </a:rPr>
              <a:t>  </a:t>
            </a:r>
            <a:r>
              <a:rPr lang="en-US" sz="3600" dirty="0">
                <a:latin typeface="+mn-lt"/>
              </a:rPr>
              <a:t>A Search for Hybrid Baryons in Hall B with CLAS12</a:t>
            </a:r>
            <a:endParaRPr lang="en-US" sz="3600" dirty="0"/>
          </a:p>
          <a:p>
            <a:pPr algn="ctr"/>
            <a:r>
              <a:rPr lang="en-US" b="1" dirty="0" smtClean="0">
                <a:ln w="1905"/>
                <a:solidFill>
                  <a:srgbClr val="000090"/>
                </a:solidFill>
                <a:effectLst>
                  <a:innerShdw blurRad="69850" dist="43180" dir="5400000">
                    <a:srgbClr val="000000">
                      <a:alpha val="65000"/>
                    </a:srgbClr>
                  </a:innerShdw>
                </a:effectLst>
                <a:latin typeface="+mn-lt"/>
                <a:cs typeface="Arial"/>
              </a:rPr>
              <a:t>Spokespersons:</a:t>
            </a:r>
            <a:r>
              <a:rPr lang="en-US" b="1" dirty="0" smtClean="0">
                <a:ln w="1905"/>
                <a:solidFill>
                  <a:srgbClr val="000090"/>
                </a:solidFill>
                <a:effectLst>
                  <a:innerShdw blurRad="69850" dist="43180" dir="5400000">
                    <a:srgbClr val="000000">
                      <a:alpha val="65000"/>
                    </a:srgbClr>
                  </a:innerShdw>
                </a:effectLst>
                <a:latin typeface="Arial"/>
                <a:cs typeface="Arial"/>
              </a:rPr>
              <a:t> </a:t>
            </a:r>
            <a:endParaRPr lang="en-US" b="1" dirty="0">
              <a:ln w="1905"/>
              <a:solidFill>
                <a:srgbClr val="000090"/>
              </a:solidFill>
              <a:effectLst>
                <a:innerShdw blurRad="69850" dist="43180" dir="5400000">
                  <a:srgbClr val="000000">
                    <a:alpha val="65000"/>
                  </a:srgbClr>
                </a:innerShdw>
              </a:effectLst>
              <a:latin typeface="Arial"/>
              <a:cs typeface="Arial"/>
            </a:endParaRPr>
          </a:p>
          <a:p>
            <a:pPr algn="ctr"/>
            <a:r>
              <a:rPr lang="en-US" b="1" dirty="0">
                <a:ln w="1905"/>
                <a:solidFill>
                  <a:srgbClr val="000000"/>
                </a:solidFill>
                <a:effectLst>
                  <a:innerShdw blurRad="69850" dist="43180" dir="5400000">
                    <a:srgbClr val="000000">
                      <a:alpha val="65000"/>
                    </a:srgbClr>
                  </a:innerShdw>
                </a:effectLst>
                <a:latin typeface="+mn-lt"/>
                <a:cs typeface="Arial"/>
              </a:rPr>
              <a:t>Annalisa </a:t>
            </a:r>
            <a:r>
              <a:rPr lang="en-US" b="1" dirty="0" smtClean="0">
                <a:ln w="1905"/>
                <a:solidFill>
                  <a:srgbClr val="000000"/>
                </a:solidFill>
                <a:effectLst>
                  <a:innerShdw blurRad="69850" dist="43180" dir="5400000">
                    <a:srgbClr val="000000">
                      <a:alpha val="65000"/>
                    </a:srgbClr>
                  </a:innerShdw>
                </a:effectLst>
                <a:latin typeface="+mn-lt"/>
                <a:cs typeface="Arial"/>
              </a:rPr>
              <a:t>D</a:t>
            </a:r>
            <a:r>
              <a:rPr lang="en-US" altLang="ja-JP" b="1" dirty="0" smtClean="0">
                <a:ln w="1905"/>
                <a:solidFill>
                  <a:srgbClr val="000000"/>
                </a:solidFill>
                <a:effectLst>
                  <a:innerShdw blurRad="69850" dist="43180" dir="5400000">
                    <a:srgbClr val="000000">
                      <a:alpha val="65000"/>
                    </a:srgbClr>
                  </a:innerShdw>
                </a:effectLst>
                <a:latin typeface="+mn-lt"/>
                <a:cs typeface="Arial"/>
              </a:rPr>
              <a:t>’</a:t>
            </a:r>
            <a:r>
              <a:rPr lang="en-US" b="1" dirty="0" smtClean="0">
                <a:ln w="1905"/>
                <a:solidFill>
                  <a:srgbClr val="000000"/>
                </a:solidFill>
                <a:effectLst>
                  <a:innerShdw blurRad="69850" dist="43180" dir="5400000">
                    <a:srgbClr val="000000">
                      <a:alpha val="65000"/>
                    </a:srgbClr>
                  </a:innerShdw>
                </a:effectLst>
                <a:latin typeface="+mn-lt"/>
                <a:cs typeface="Arial"/>
              </a:rPr>
              <a:t>ANGELO  </a:t>
            </a:r>
          </a:p>
          <a:p>
            <a:pPr algn="ctr"/>
            <a:r>
              <a:rPr lang="en-US" sz="1800" dirty="0">
                <a:ln w="1905"/>
                <a:solidFill>
                  <a:srgbClr val="000000"/>
                </a:solidFill>
                <a:effectLst>
                  <a:innerShdw blurRad="69850" dist="43180" dir="5400000">
                    <a:srgbClr val="000000">
                      <a:alpha val="65000"/>
                    </a:srgbClr>
                  </a:innerShdw>
                </a:effectLst>
                <a:latin typeface="Arial"/>
                <a:cs typeface="Arial"/>
              </a:rPr>
              <a:t>University of Rome </a:t>
            </a:r>
            <a:r>
              <a:rPr lang="en-US" altLang="ja-JP" sz="1800" dirty="0">
                <a:ln w="1905"/>
                <a:solidFill>
                  <a:srgbClr val="000000"/>
                </a:solidFill>
                <a:effectLst>
                  <a:innerShdw blurRad="69850" dist="43180" dir="5400000">
                    <a:srgbClr val="000000">
                      <a:alpha val="65000"/>
                    </a:srgbClr>
                  </a:innerShdw>
                </a:effectLst>
                <a:latin typeface="Arial"/>
                <a:cs typeface="Arial"/>
              </a:rPr>
              <a:t>“</a:t>
            </a:r>
            <a:r>
              <a:rPr lang="en-US" sz="1800" dirty="0">
                <a:ln w="1905"/>
                <a:solidFill>
                  <a:srgbClr val="000000"/>
                </a:solidFill>
                <a:effectLst>
                  <a:innerShdw blurRad="69850" dist="43180" dir="5400000">
                    <a:srgbClr val="000000">
                      <a:alpha val="65000"/>
                    </a:srgbClr>
                  </a:innerShdw>
                </a:effectLst>
                <a:latin typeface="Arial"/>
                <a:cs typeface="Arial"/>
              </a:rPr>
              <a:t>Tor </a:t>
            </a:r>
            <a:r>
              <a:rPr lang="en-US" sz="1800" dirty="0" err="1">
                <a:ln w="1905"/>
                <a:solidFill>
                  <a:srgbClr val="000000"/>
                </a:solidFill>
                <a:effectLst>
                  <a:innerShdw blurRad="69850" dist="43180" dir="5400000">
                    <a:srgbClr val="000000">
                      <a:alpha val="65000"/>
                    </a:srgbClr>
                  </a:innerShdw>
                </a:effectLst>
                <a:latin typeface="Arial"/>
                <a:cs typeface="Arial"/>
              </a:rPr>
              <a:t>Vergata</a:t>
            </a:r>
            <a:r>
              <a:rPr lang="en-US" altLang="ja-JP" sz="1800" dirty="0">
                <a:ln w="1905"/>
                <a:solidFill>
                  <a:srgbClr val="000000"/>
                </a:solidFill>
                <a:effectLst>
                  <a:innerShdw blurRad="69850" dist="43180" dir="5400000">
                    <a:srgbClr val="000000">
                      <a:alpha val="65000"/>
                    </a:srgbClr>
                  </a:innerShdw>
                </a:effectLst>
                <a:latin typeface="Arial"/>
                <a:cs typeface="Arial"/>
              </a:rPr>
              <a:t>”</a:t>
            </a:r>
            <a:r>
              <a:rPr lang="en-US" sz="1800" dirty="0">
                <a:ln w="1905"/>
                <a:solidFill>
                  <a:srgbClr val="000000"/>
                </a:solidFill>
                <a:effectLst>
                  <a:innerShdw blurRad="69850" dist="43180" dir="5400000">
                    <a:srgbClr val="000000">
                      <a:alpha val="65000"/>
                    </a:srgbClr>
                  </a:innerShdw>
                </a:effectLst>
                <a:latin typeface="Arial"/>
                <a:cs typeface="Arial"/>
              </a:rPr>
              <a:t> and INFN Rome Tor </a:t>
            </a:r>
            <a:r>
              <a:rPr lang="en-US" sz="1800" dirty="0" err="1">
                <a:ln w="1905"/>
                <a:solidFill>
                  <a:srgbClr val="000000"/>
                </a:solidFill>
                <a:effectLst>
                  <a:innerShdw blurRad="69850" dist="43180" dir="5400000">
                    <a:srgbClr val="000000">
                      <a:alpha val="65000"/>
                    </a:srgbClr>
                  </a:innerShdw>
                </a:effectLst>
                <a:latin typeface="Arial"/>
                <a:cs typeface="Arial"/>
              </a:rPr>
              <a:t>Vergata</a:t>
            </a:r>
            <a:endParaRPr lang="en-US" sz="1800" dirty="0">
              <a:ln w="1905"/>
              <a:solidFill>
                <a:srgbClr val="000000"/>
              </a:solidFill>
              <a:effectLst>
                <a:innerShdw blurRad="69850" dist="43180" dir="5400000">
                  <a:srgbClr val="000000">
                    <a:alpha val="65000"/>
                  </a:srgbClr>
                </a:innerShdw>
              </a:effectLst>
              <a:latin typeface="Arial"/>
              <a:cs typeface="Arial"/>
            </a:endParaRPr>
          </a:p>
          <a:p>
            <a:pPr algn="ctr"/>
            <a:endParaRPr lang="en-US" sz="1800" b="1" dirty="0">
              <a:ln w="1905"/>
              <a:solidFill>
                <a:srgbClr val="000000"/>
              </a:solidFill>
              <a:effectLst>
                <a:innerShdw blurRad="69850" dist="43180" dir="5400000">
                  <a:srgbClr val="000000">
                    <a:alpha val="65000"/>
                  </a:srgbClr>
                </a:innerShdw>
              </a:effectLst>
              <a:latin typeface="Arial"/>
              <a:cs typeface="Arial"/>
            </a:endParaRPr>
          </a:p>
          <a:p>
            <a:pPr algn="ctr"/>
            <a:r>
              <a:rPr lang="en-US" b="1" dirty="0" smtClean="0">
                <a:ln w="1905"/>
                <a:solidFill>
                  <a:srgbClr val="000000"/>
                </a:solidFill>
                <a:effectLst>
                  <a:innerShdw blurRad="69850" dist="43180" dir="5400000">
                    <a:srgbClr val="000000">
                      <a:alpha val="65000"/>
                    </a:srgbClr>
                  </a:innerShdw>
                </a:effectLst>
                <a:latin typeface="+mn-lt"/>
                <a:cs typeface="Arial"/>
              </a:rPr>
              <a:t>Volker BURKERT, </a:t>
            </a:r>
            <a:r>
              <a:rPr lang="it-IT" b="1" dirty="0">
                <a:latin typeface="+mn-lt"/>
              </a:rPr>
              <a:t>Daniel S. </a:t>
            </a:r>
            <a:r>
              <a:rPr lang="it-IT" b="1" dirty="0" smtClean="0">
                <a:latin typeface="+mn-lt"/>
              </a:rPr>
              <a:t>CARMAN, Victor MOKEEV</a:t>
            </a:r>
            <a:endParaRPr lang="en-US" b="1" dirty="0" smtClean="0">
              <a:ln w="1905"/>
              <a:solidFill>
                <a:srgbClr val="000000"/>
              </a:solidFill>
              <a:effectLst>
                <a:innerShdw blurRad="69850" dist="43180" dir="5400000">
                  <a:srgbClr val="000000">
                    <a:alpha val="65000"/>
                  </a:srgbClr>
                </a:innerShdw>
              </a:effectLst>
              <a:latin typeface="+mn-lt"/>
              <a:cs typeface="Arial"/>
            </a:endParaRPr>
          </a:p>
          <a:p>
            <a:pPr algn="ctr"/>
            <a:r>
              <a:rPr lang="en-US" sz="1800" dirty="0">
                <a:ln w="1905"/>
                <a:solidFill>
                  <a:srgbClr val="000000"/>
                </a:solidFill>
                <a:effectLst>
                  <a:innerShdw blurRad="69850" dist="43180" dir="5400000">
                    <a:srgbClr val="000000">
                      <a:alpha val="65000"/>
                    </a:srgbClr>
                  </a:innerShdw>
                </a:effectLst>
                <a:latin typeface="Arial"/>
                <a:cs typeface="Arial"/>
              </a:rPr>
              <a:t>Thomas Jefferson National Accelerator Facility</a:t>
            </a:r>
          </a:p>
          <a:p>
            <a:pPr algn="ctr"/>
            <a:endParaRPr lang="en-US" sz="1800" b="1" dirty="0">
              <a:ln w="1905"/>
              <a:solidFill>
                <a:srgbClr val="000000"/>
              </a:solidFill>
              <a:effectLst>
                <a:innerShdw blurRad="69850" dist="43180" dir="5400000">
                  <a:srgbClr val="000000">
                    <a:alpha val="65000"/>
                  </a:srgbClr>
                </a:innerShdw>
              </a:effectLst>
              <a:latin typeface="Arial"/>
              <a:cs typeface="Arial"/>
            </a:endParaRPr>
          </a:p>
          <a:p>
            <a:pPr algn="ctr"/>
            <a:r>
              <a:rPr lang="it-IT" b="1" dirty="0" err="1">
                <a:latin typeface="+mn-lt"/>
              </a:rPr>
              <a:t>Evgeny</a:t>
            </a:r>
            <a:r>
              <a:rPr lang="it-IT" b="1" dirty="0">
                <a:latin typeface="+mn-lt"/>
              </a:rPr>
              <a:t> </a:t>
            </a:r>
            <a:r>
              <a:rPr lang="it-IT" b="1" dirty="0" smtClean="0">
                <a:latin typeface="+mn-lt"/>
              </a:rPr>
              <a:t>GOLOVACH</a:t>
            </a:r>
          </a:p>
          <a:p>
            <a:pPr algn="ctr"/>
            <a:r>
              <a:rPr lang="it-IT" sz="1800" dirty="0" err="1"/>
              <a:t>Skobeltsyn</a:t>
            </a:r>
            <a:r>
              <a:rPr lang="it-IT" sz="1800" dirty="0"/>
              <a:t> </a:t>
            </a:r>
            <a:r>
              <a:rPr lang="it-IT" sz="1800" dirty="0" err="1"/>
              <a:t>Institute</a:t>
            </a:r>
            <a:r>
              <a:rPr lang="it-IT" sz="1800" dirty="0"/>
              <a:t> of </a:t>
            </a:r>
            <a:r>
              <a:rPr lang="it-IT" sz="1800" dirty="0" err="1"/>
              <a:t>Nuclear</a:t>
            </a:r>
            <a:r>
              <a:rPr lang="it-IT" sz="1800" dirty="0"/>
              <a:t> </a:t>
            </a:r>
            <a:r>
              <a:rPr lang="it-IT" sz="1800" dirty="0" err="1"/>
              <a:t>Physics</a:t>
            </a:r>
            <a:r>
              <a:rPr lang="it-IT" sz="1800" dirty="0"/>
              <a:t> and </a:t>
            </a:r>
            <a:r>
              <a:rPr lang="it-IT" sz="1800" dirty="0" err="1"/>
              <a:t>Lomonosov</a:t>
            </a:r>
            <a:r>
              <a:rPr lang="it-IT" sz="1800" dirty="0"/>
              <a:t> </a:t>
            </a:r>
            <a:r>
              <a:rPr lang="it-IT" sz="1800" dirty="0" err="1"/>
              <a:t>Moscow</a:t>
            </a:r>
            <a:r>
              <a:rPr lang="it-IT" sz="1800" dirty="0"/>
              <a:t> State </a:t>
            </a:r>
            <a:r>
              <a:rPr lang="it-IT" sz="1800" dirty="0" err="1"/>
              <a:t>University</a:t>
            </a:r>
            <a:endParaRPr lang="it-IT" sz="1800" b="1" dirty="0">
              <a:latin typeface="+mn-lt"/>
            </a:endParaRPr>
          </a:p>
          <a:p>
            <a:pPr algn="ctr"/>
            <a:endParaRPr lang="en-US" b="1" dirty="0" smtClean="0">
              <a:ln w="1905"/>
              <a:solidFill>
                <a:srgbClr val="000000"/>
              </a:solidFill>
              <a:effectLst>
                <a:innerShdw blurRad="69850" dist="43180" dir="5400000">
                  <a:srgbClr val="000000">
                    <a:alpha val="65000"/>
                  </a:srgbClr>
                </a:innerShdw>
              </a:effectLst>
              <a:latin typeface="+mn-lt"/>
              <a:cs typeface="Arial"/>
            </a:endParaRPr>
          </a:p>
          <a:p>
            <a:pPr algn="ctr"/>
            <a:r>
              <a:rPr lang="en-US" b="1" dirty="0" smtClean="0">
                <a:ln w="1905"/>
                <a:solidFill>
                  <a:srgbClr val="000000"/>
                </a:solidFill>
                <a:effectLst>
                  <a:innerShdw blurRad="69850" dist="43180" dir="5400000">
                    <a:srgbClr val="000000">
                      <a:alpha val="65000"/>
                    </a:srgbClr>
                  </a:innerShdw>
                </a:effectLst>
                <a:latin typeface="+mn-lt"/>
                <a:cs typeface="Arial"/>
              </a:rPr>
              <a:t>Ralf GOTHE </a:t>
            </a:r>
            <a:endParaRPr lang="en-US" b="1" dirty="0">
              <a:ln w="1905"/>
              <a:solidFill>
                <a:srgbClr val="000000"/>
              </a:solidFill>
              <a:effectLst>
                <a:innerShdw blurRad="69850" dist="43180" dir="5400000">
                  <a:srgbClr val="000000">
                    <a:alpha val="65000"/>
                  </a:srgbClr>
                </a:innerShdw>
              </a:effectLst>
              <a:latin typeface="+mn-lt"/>
              <a:cs typeface="Arial"/>
            </a:endParaRPr>
          </a:p>
          <a:p>
            <a:pPr algn="ctr"/>
            <a:r>
              <a:rPr lang="it-IT" sz="1800" dirty="0" err="1">
                <a:latin typeface="Arial"/>
                <a:cs typeface="Arial"/>
              </a:rPr>
              <a:t>University</a:t>
            </a:r>
            <a:r>
              <a:rPr lang="it-IT" sz="1800" dirty="0">
                <a:latin typeface="Arial"/>
                <a:cs typeface="Arial"/>
              </a:rPr>
              <a:t> of South Carolina</a:t>
            </a:r>
          </a:p>
          <a:p>
            <a:pPr algn="ctr"/>
            <a:endParaRPr lang="en-US" sz="1800" b="1" dirty="0">
              <a:ln w="1905"/>
              <a:solidFill>
                <a:srgbClr val="000000"/>
              </a:solidFill>
              <a:effectLst>
                <a:innerShdw blurRad="69850" dist="43180" dir="5400000">
                  <a:srgbClr val="000000">
                    <a:alpha val="65000"/>
                  </a:srgbClr>
                </a:innerShdw>
              </a:effectLst>
              <a:latin typeface="Arial"/>
              <a:cs typeface="Arial"/>
            </a:endParaRPr>
          </a:p>
          <a:p>
            <a:pPr algn="ctr"/>
            <a:r>
              <a:rPr lang="en-US" sz="2000" b="1" dirty="0">
                <a:ln w="1905"/>
                <a:solidFill>
                  <a:srgbClr val="800000"/>
                </a:solidFill>
                <a:effectLst>
                  <a:innerShdw blurRad="69850" dist="43180" dir="5400000">
                    <a:srgbClr val="000000">
                      <a:alpha val="65000"/>
                    </a:srgbClr>
                  </a:innerShdw>
                </a:effectLst>
                <a:latin typeface="Arial"/>
                <a:cs typeface="Arial"/>
              </a:rPr>
              <a:t>for the CLAS Collaboration</a:t>
            </a:r>
          </a:p>
        </p:txBody>
      </p:sp>
    </p:spTree>
    <p:extLst>
      <p:ext uri="{BB962C8B-B14F-4D97-AF65-F5344CB8AC3E}">
        <p14:creationId xmlns:p14="http://schemas.microsoft.com/office/powerpoint/2010/main" val="4678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6-07-21 alle 07.36.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109" y="1034356"/>
            <a:ext cx="4896544" cy="5806861"/>
          </a:xfrm>
          <a:prstGeom prst="rect">
            <a:avLst/>
          </a:prstGeom>
        </p:spPr>
      </p:pic>
      <p:pic>
        <p:nvPicPr>
          <p:cNvPr id="2" name="Immagine 1" descr="Schermata 2016-07-21 alle 07.36.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89" y="170260"/>
            <a:ext cx="4805763" cy="6747757"/>
          </a:xfrm>
          <a:prstGeom prst="rect">
            <a:avLst/>
          </a:prstGeom>
        </p:spPr>
      </p:pic>
      <p:cxnSp>
        <p:nvCxnSpPr>
          <p:cNvPr id="5" name="Connettore 1 4"/>
          <p:cNvCxnSpPr/>
          <p:nvPr/>
        </p:nvCxnSpPr>
        <p:spPr bwMode="auto">
          <a:xfrm>
            <a:off x="2238797" y="4850780"/>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Connettore 1 9"/>
          <p:cNvCxnSpPr/>
          <p:nvPr/>
        </p:nvCxnSpPr>
        <p:spPr bwMode="auto">
          <a:xfrm>
            <a:off x="1374701" y="4346724"/>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nettore 1 10"/>
          <p:cNvCxnSpPr/>
          <p:nvPr/>
        </p:nvCxnSpPr>
        <p:spPr bwMode="auto">
          <a:xfrm>
            <a:off x="798637" y="3698652"/>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Connettore 1 11"/>
          <p:cNvCxnSpPr/>
          <p:nvPr/>
        </p:nvCxnSpPr>
        <p:spPr bwMode="auto">
          <a:xfrm>
            <a:off x="3102893" y="4346724"/>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Connettore 1 12"/>
          <p:cNvCxnSpPr/>
          <p:nvPr/>
        </p:nvCxnSpPr>
        <p:spPr bwMode="auto">
          <a:xfrm>
            <a:off x="3678957" y="3698652"/>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ttore 1 13"/>
          <p:cNvCxnSpPr/>
          <p:nvPr/>
        </p:nvCxnSpPr>
        <p:spPr bwMode="auto">
          <a:xfrm>
            <a:off x="6919317" y="3770660"/>
            <a:ext cx="1008112"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Connettore 1 14"/>
          <p:cNvCxnSpPr/>
          <p:nvPr/>
        </p:nvCxnSpPr>
        <p:spPr bwMode="auto">
          <a:xfrm>
            <a:off x="6631285" y="3194596"/>
            <a:ext cx="1512168"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Connettore 1 16"/>
          <p:cNvCxnSpPr/>
          <p:nvPr/>
        </p:nvCxnSpPr>
        <p:spPr bwMode="auto">
          <a:xfrm>
            <a:off x="6775301" y="4274716"/>
            <a:ext cx="1368152"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ttore 1 18"/>
          <p:cNvCxnSpPr/>
          <p:nvPr/>
        </p:nvCxnSpPr>
        <p:spPr bwMode="auto">
          <a:xfrm>
            <a:off x="6919317" y="5138812"/>
            <a:ext cx="1008112"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nettore 1 20"/>
          <p:cNvCxnSpPr/>
          <p:nvPr/>
        </p:nvCxnSpPr>
        <p:spPr bwMode="auto">
          <a:xfrm>
            <a:off x="6271245" y="6506964"/>
            <a:ext cx="237626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Connettore 1 22"/>
          <p:cNvCxnSpPr/>
          <p:nvPr/>
        </p:nvCxnSpPr>
        <p:spPr bwMode="auto">
          <a:xfrm>
            <a:off x="2670845" y="3698652"/>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1806749" y="3698652"/>
            <a:ext cx="936104"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2002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565" y="962348"/>
            <a:ext cx="10122694" cy="5544616"/>
          </a:xfrm>
        </p:spPr>
        <p:txBody>
          <a:bodyPr>
            <a:noAutofit/>
          </a:bodyPr>
          <a:lstStyle/>
          <a:p>
            <a:pPr marL="0" indent="0">
              <a:buNone/>
            </a:pPr>
            <a:r>
              <a:rPr lang="en-US" sz="2200" b="1" dirty="0">
                <a:latin typeface="Calibri" pitchFamily="34" charset="0"/>
              </a:rPr>
              <a:t>Hybrid hadrons </a:t>
            </a:r>
            <a:r>
              <a:rPr lang="en-US" sz="2200" dirty="0">
                <a:latin typeface="Calibri" pitchFamily="34" charset="0"/>
              </a:rPr>
              <a:t>with dominant </a:t>
            </a:r>
            <a:r>
              <a:rPr lang="en-US" sz="2200" dirty="0" err="1">
                <a:latin typeface="Calibri" pitchFamily="34" charset="0"/>
              </a:rPr>
              <a:t>gluonic</a:t>
            </a:r>
            <a:r>
              <a:rPr lang="en-US" sz="2200" dirty="0">
                <a:latin typeface="Calibri" pitchFamily="34" charset="0"/>
              </a:rPr>
              <a:t> contributions are predicted to exist by QCD.</a:t>
            </a:r>
          </a:p>
          <a:p>
            <a:pPr marL="0" indent="0">
              <a:buNone/>
            </a:pPr>
            <a:endParaRPr lang="en-US" sz="2200" dirty="0">
              <a:latin typeface="Calibri" pitchFamily="34" charset="0"/>
            </a:endParaRPr>
          </a:p>
          <a:p>
            <a:pPr marL="0" indent="0">
              <a:buNone/>
            </a:pPr>
            <a:r>
              <a:rPr lang="en-US" sz="2200" b="1" dirty="0">
                <a:solidFill>
                  <a:srgbClr val="800000"/>
                </a:solidFill>
                <a:latin typeface="Calibri" pitchFamily="34" charset="0"/>
              </a:rPr>
              <a:t>Experimentally:</a:t>
            </a:r>
          </a:p>
          <a:p>
            <a:pPr>
              <a:buFont typeface="Arial"/>
              <a:buChar char="•"/>
            </a:pPr>
            <a:r>
              <a:rPr lang="en-US" sz="2200" b="1" dirty="0">
                <a:solidFill>
                  <a:srgbClr val="000090"/>
                </a:solidFill>
                <a:latin typeface="Calibri" pitchFamily="34" charset="0"/>
              </a:rPr>
              <a:t>Hybrid mesons </a:t>
            </a:r>
            <a:r>
              <a:rPr lang="en-US" sz="2200" dirty="0">
                <a:solidFill>
                  <a:srgbClr val="000090"/>
                </a:solidFill>
                <a:latin typeface="Calibri" pitchFamily="34" charset="0"/>
              </a:rPr>
              <a:t>|</a:t>
            </a:r>
            <a:r>
              <a:rPr lang="en-US" sz="2200" dirty="0" err="1">
                <a:solidFill>
                  <a:srgbClr val="000090"/>
                </a:solidFill>
                <a:latin typeface="Calibri" pitchFamily="34" charset="0"/>
              </a:rPr>
              <a:t>qqg</a:t>
            </a:r>
            <a:r>
              <a:rPr lang="en-US" sz="2200" dirty="0">
                <a:solidFill>
                  <a:srgbClr val="000090"/>
                </a:solidFill>
                <a:latin typeface="Calibri" pitchFamily="34" charset="0"/>
              </a:rPr>
              <a:t>&gt; states may have exotic quantum numbers J</a:t>
            </a:r>
            <a:r>
              <a:rPr lang="en-US" sz="2200" baseline="30000" dirty="0">
                <a:solidFill>
                  <a:srgbClr val="000090"/>
                </a:solidFill>
                <a:latin typeface="Calibri" pitchFamily="34" charset="0"/>
              </a:rPr>
              <a:t>PC </a:t>
            </a:r>
            <a:r>
              <a:rPr lang="en-US" sz="2200" dirty="0">
                <a:solidFill>
                  <a:srgbClr val="000090"/>
                </a:solidFill>
                <a:latin typeface="Calibri" pitchFamily="34" charset="0"/>
              </a:rPr>
              <a:t>not available to pure |</a:t>
            </a:r>
            <a:r>
              <a:rPr lang="en-US" sz="2200" dirty="0" err="1">
                <a:solidFill>
                  <a:srgbClr val="000090"/>
                </a:solidFill>
                <a:latin typeface="Calibri" pitchFamily="34" charset="0"/>
              </a:rPr>
              <a:t>qq</a:t>
            </a:r>
            <a:r>
              <a:rPr lang="en-US" sz="2200" dirty="0">
                <a:solidFill>
                  <a:srgbClr val="000090"/>
                </a:solidFill>
                <a:latin typeface="Calibri" pitchFamily="34" charset="0"/>
              </a:rPr>
              <a:t>&gt; states 	 </a:t>
            </a:r>
            <a:r>
              <a:rPr lang="en-US" sz="2200" dirty="0" smtClean="0">
                <a:solidFill>
                  <a:srgbClr val="000090"/>
                </a:solidFill>
                <a:latin typeface="Calibri" pitchFamily="34" charset="0"/>
              </a:rPr>
              <a:t>            </a:t>
            </a:r>
            <a:r>
              <a:rPr lang="en-US" sz="2200" dirty="0" err="1" smtClean="0">
                <a:solidFill>
                  <a:srgbClr val="000090"/>
                </a:solidFill>
                <a:latin typeface="Calibri" pitchFamily="34" charset="0"/>
              </a:rPr>
              <a:t>GlueX</a:t>
            </a:r>
            <a:r>
              <a:rPr lang="en-US" sz="2200" dirty="0">
                <a:solidFill>
                  <a:srgbClr val="000090"/>
                </a:solidFill>
                <a:latin typeface="Calibri" pitchFamily="34" charset="0"/>
              </a:rPr>
              <a:t>, </a:t>
            </a:r>
            <a:r>
              <a:rPr lang="en-US" sz="2200" dirty="0" err="1">
                <a:solidFill>
                  <a:srgbClr val="000090"/>
                </a:solidFill>
                <a:latin typeface="Calibri" pitchFamily="34" charset="0"/>
              </a:rPr>
              <a:t>MesonEx</a:t>
            </a:r>
            <a:r>
              <a:rPr lang="en-US" sz="2200" dirty="0">
                <a:solidFill>
                  <a:srgbClr val="000090"/>
                </a:solidFill>
                <a:latin typeface="Calibri" pitchFamily="34" charset="0"/>
              </a:rPr>
              <a:t>, COMPASS, PANDA </a:t>
            </a:r>
            <a:r>
              <a:rPr lang="is-IS" sz="2200" dirty="0">
                <a:solidFill>
                  <a:srgbClr val="000090"/>
                </a:solidFill>
                <a:latin typeface="Calibri" pitchFamily="34" charset="0"/>
              </a:rPr>
              <a:t>….</a:t>
            </a:r>
            <a:endParaRPr lang="en-US" sz="2200" dirty="0">
              <a:solidFill>
                <a:srgbClr val="000090"/>
              </a:solidFill>
              <a:latin typeface="Calibri" pitchFamily="34" charset="0"/>
            </a:endParaRPr>
          </a:p>
          <a:p>
            <a:pPr>
              <a:buFont typeface="Arial"/>
              <a:buChar char="•"/>
            </a:pPr>
            <a:endParaRPr lang="en-US" sz="2200" dirty="0">
              <a:solidFill>
                <a:srgbClr val="000090"/>
              </a:solidFill>
              <a:latin typeface="Calibri" pitchFamily="34" charset="0"/>
            </a:endParaRPr>
          </a:p>
          <a:p>
            <a:pPr>
              <a:buFont typeface="Arial"/>
              <a:buChar char="•"/>
            </a:pPr>
            <a:r>
              <a:rPr lang="en-US" sz="2200" b="1" dirty="0">
                <a:solidFill>
                  <a:srgbClr val="000090"/>
                </a:solidFill>
                <a:latin typeface="Calibri" pitchFamily="34" charset="0"/>
              </a:rPr>
              <a:t>Hybrid baryons  </a:t>
            </a:r>
            <a:r>
              <a:rPr lang="en-US" sz="2200" dirty="0">
                <a:solidFill>
                  <a:srgbClr val="000090"/>
                </a:solidFill>
                <a:latin typeface="Calibri" pitchFamily="34" charset="0"/>
              </a:rPr>
              <a:t>|</a:t>
            </a:r>
            <a:r>
              <a:rPr lang="en-US" sz="2200" dirty="0" err="1">
                <a:solidFill>
                  <a:srgbClr val="000090"/>
                </a:solidFill>
                <a:latin typeface="Calibri" pitchFamily="34" charset="0"/>
              </a:rPr>
              <a:t>qqqg</a:t>
            </a:r>
            <a:r>
              <a:rPr lang="en-US" sz="2200" dirty="0">
                <a:solidFill>
                  <a:srgbClr val="000090"/>
                </a:solidFill>
                <a:latin typeface="Calibri" pitchFamily="34" charset="0"/>
              </a:rPr>
              <a:t>&gt; have the same quantum numbers J</a:t>
            </a:r>
            <a:r>
              <a:rPr lang="en-US" sz="2200" baseline="30000" dirty="0">
                <a:solidFill>
                  <a:srgbClr val="000090"/>
                </a:solidFill>
                <a:latin typeface="Calibri" pitchFamily="34" charset="0"/>
              </a:rPr>
              <a:t>P</a:t>
            </a:r>
            <a:r>
              <a:rPr lang="en-US" sz="2200" dirty="0">
                <a:solidFill>
                  <a:srgbClr val="000090"/>
                </a:solidFill>
                <a:latin typeface="Calibri" pitchFamily="34" charset="0"/>
              </a:rPr>
              <a:t> as |</a:t>
            </a:r>
            <a:r>
              <a:rPr lang="en-US" sz="2200" dirty="0" err="1">
                <a:solidFill>
                  <a:srgbClr val="000090"/>
                </a:solidFill>
                <a:latin typeface="Calibri" pitchFamily="34" charset="0"/>
              </a:rPr>
              <a:t>qqq</a:t>
            </a:r>
            <a:r>
              <a:rPr lang="en-US" sz="2200" dirty="0">
                <a:solidFill>
                  <a:srgbClr val="000090"/>
                </a:solidFill>
                <a:latin typeface="Calibri" pitchFamily="34" charset="0"/>
              </a:rPr>
              <a:t>&gt;	 </a:t>
            </a:r>
            <a:r>
              <a:rPr lang="en-US" sz="2200" dirty="0" err="1">
                <a:solidFill>
                  <a:srgbClr val="000090"/>
                </a:solidFill>
                <a:latin typeface="Calibri" pitchFamily="34" charset="0"/>
              </a:rPr>
              <a:t>electroproduction</a:t>
            </a:r>
            <a:r>
              <a:rPr lang="en-US" sz="2200" dirty="0">
                <a:solidFill>
                  <a:srgbClr val="000090"/>
                </a:solidFill>
                <a:latin typeface="Calibri" pitchFamily="34" charset="0"/>
              </a:rPr>
              <a:t> with CLAS12 (Hall B). </a:t>
            </a:r>
          </a:p>
          <a:p>
            <a:pPr marL="0" indent="0">
              <a:spcBef>
                <a:spcPts val="1728"/>
              </a:spcBef>
              <a:buNone/>
            </a:pPr>
            <a:r>
              <a:rPr lang="en-US" sz="2200" b="1" dirty="0">
                <a:solidFill>
                  <a:srgbClr val="800000"/>
                </a:solidFill>
                <a:latin typeface="Calibri" pitchFamily="34" charset="0"/>
              </a:rPr>
              <a:t>Theoretical predictions:</a:t>
            </a:r>
          </a:p>
          <a:p>
            <a:pPr>
              <a:buFont typeface="Arial"/>
              <a:buChar char="•"/>
            </a:pPr>
            <a:endParaRPr lang="en-US" sz="1000" dirty="0">
              <a:solidFill>
                <a:srgbClr val="000090"/>
              </a:solidFill>
              <a:latin typeface="Calibri" pitchFamily="34" charset="0"/>
            </a:endParaRPr>
          </a:p>
          <a:p>
            <a:pPr lvl="4">
              <a:buFont typeface="Wingdings" charset="2"/>
              <a:buChar char="²"/>
            </a:pPr>
            <a:r>
              <a:rPr lang="en-US" sz="2200" dirty="0">
                <a:solidFill>
                  <a:srgbClr val="000090"/>
                </a:solidFill>
                <a:latin typeface="Calibri" pitchFamily="34" charset="0"/>
              </a:rPr>
              <a:t> MIT bag model - </a:t>
            </a:r>
            <a:r>
              <a:rPr lang="en-US" sz="1800" dirty="0"/>
              <a:t>T. Barnes and F. Close, Phys. </a:t>
            </a:r>
            <a:r>
              <a:rPr lang="en-US" sz="1800" dirty="0" err="1"/>
              <a:t>Lett</a:t>
            </a:r>
            <a:r>
              <a:rPr lang="en-US" sz="1800" dirty="0"/>
              <a:t>. 123B, 89 (1983).</a:t>
            </a:r>
          </a:p>
          <a:p>
            <a:pPr lvl="4">
              <a:buFont typeface="Wingdings" charset="2"/>
              <a:buChar char="²"/>
            </a:pPr>
            <a:r>
              <a:rPr lang="en-US" sz="2200" dirty="0">
                <a:solidFill>
                  <a:srgbClr val="000090"/>
                </a:solidFill>
                <a:latin typeface="Calibri" pitchFamily="34" charset="0"/>
              </a:rPr>
              <a:t> QCD Sum Rule - </a:t>
            </a:r>
            <a:r>
              <a:rPr lang="en-US" sz="1800" dirty="0"/>
              <a:t>L. </a:t>
            </a:r>
            <a:r>
              <a:rPr lang="en-US" sz="1800" dirty="0" err="1"/>
              <a:t>Kisslinger</a:t>
            </a:r>
            <a:r>
              <a:rPr lang="en-US" sz="1800" dirty="0"/>
              <a:t> and Z. Li, Phys. Rev. D 51, R5986 (1995).</a:t>
            </a:r>
          </a:p>
          <a:p>
            <a:pPr lvl="4">
              <a:buFont typeface="Wingdings" charset="2"/>
              <a:buChar char="²"/>
            </a:pPr>
            <a:r>
              <a:rPr lang="en-US" sz="2200" dirty="0">
                <a:solidFill>
                  <a:srgbClr val="000090"/>
                </a:solidFill>
                <a:latin typeface="Calibri" pitchFamily="34" charset="0"/>
              </a:rPr>
              <a:t> Flux Tube model - </a:t>
            </a:r>
            <a:r>
              <a:rPr lang="en-US" sz="1800" dirty="0"/>
              <a:t>S. </a:t>
            </a:r>
            <a:r>
              <a:rPr lang="en-US" sz="1800" dirty="0" err="1"/>
              <a:t>Capstick</a:t>
            </a:r>
            <a:r>
              <a:rPr lang="en-US" sz="1800" dirty="0"/>
              <a:t> and P. R. Page, Phys. Rev. C 66, 065204 </a:t>
            </a:r>
            <a:r>
              <a:rPr lang="is-IS" sz="1800" dirty="0"/>
              <a:t>(2002).</a:t>
            </a:r>
            <a:endParaRPr lang="is-IS" sz="1800" dirty="0" smtClean="0"/>
          </a:p>
          <a:p>
            <a:pPr lvl="4">
              <a:buFont typeface="Wingdings" charset="2"/>
              <a:buChar char="²"/>
            </a:pPr>
            <a:r>
              <a:rPr lang="is-IS" sz="2200" dirty="0" smtClean="0">
                <a:solidFill>
                  <a:srgbClr val="000090"/>
                </a:solidFill>
                <a:latin typeface="Calibri" pitchFamily="34" charset="0"/>
              </a:rPr>
              <a:t> LQCD</a:t>
            </a:r>
            <a:r>
              <a:rPr lang="is-IS" sz="1800" dirty="0" smtClean="0">
                <a:solidFill>
                  <a:srgbClr val="000090"/>
                </a:solidFill>
                <a:latin typeface="Calibri" pitchFamily="34" charset="0"/>
              </a:rPr>
              <a:t> </a:t>
            </a:r>
            <a:r>
              <a:rPr lang="is-IS" sz="1800" dirty="0">
                <a:solidFill>
                  <a:srgbClr val="000090"/>
                </a:solidFill>
                <a:latin typeface="Calibri" pitchFamily="34" charset="0"/>
              </a:rPr>
              <a:t>- </a:t>
            </a:r>
            <a:r>
              <a:rPr lang="en-US" sz="1800" dirty="0">
                <a:solidFill>
                  <a:srgbClr val="000000"/>
                </a:solidFill>
              </a:rPr>
              <a:t>J.J. </a:t>
            </a:r>
            <a:r>
              <a:rPr lang="en-US" sz="1800" dirty="0" err="1">
                <a:solidFill>
                  <a:srgbClr val="000000"/>
                </a:solidFill>
              </a:rPr>
              <a:t>Dudek</a:t>
            </a:r>
            <a:r>
              <a:rPr lang="en-US" sz="1800" dirty="0">
                <a:solidFill>
                  <a:srgbClr val="000000"/>
                </a:solidFill>
              </a:rPr>
              <a:t> and R.G. Edwards,  PRD85, 054016 (2012).</a:t>
            </a:r>
          </a:p>
          <a:p>
            <a:pPr lvl="4">
              <a:buFont typeface="Wingdings" charset="2"/>
              <a:buChar char="²"/>
            </a:pPr>
            <a:endParaRPr lang="en-US" sz="1800" dirty="0">
              <a:solidFill>
                <a:srgbClr val="000090"/>
              </a:solidFill>
              <a:latin typeface="Calibri" pitchFamily="34" charset="0"/>
            </a:endParaRPr>
          </a:p>
          <a:p>
            <a:pPr marL="0" indent="92047">
              <a:buNone/>
            </a:pPr>
            <a:r>
              <a:rPr lang="en-US" sz="2400" dirty="0">
                <a:solidFill>
                  <a:srgbClr val="0000FF"/>
                </a:solidFill>
                <a:latin typeface="Calibri" pitchFamily="34" charset="0"/>
              </a:rPr>
              <a:t>					</a:t>
            </a:r>
          </a:p>
        </p:txBody>
      </p:sp>
      <p:sp>
        <p:nvSpPr>
          <p:cNvPr id="2" name="Title 1"/>
          <p:cNvSpPr>
            <a:spLocks noGrp="1"/>
          </p:cNvSpPr>
          <p:nvPr>
            <p:ph type="title"/>
          </p:nvPr>
        </p:nvSpPr>
        <p:spPr>
          <a:xfrm>
            <a:off x="0" y="0"/>
            <a:ext cx="10382250" cy="886513"/>
          </a:xfrm>
        </p:spPr>
        <p:txBody>
          <a:bodyPr>
            <a:noAutofit/>
          </a:bodyPr>
          <a:lstStyle/>
          <a:p>
            <a:r>
              <a:rPr lang="en-US" sz="2800" b="1" dirty="0">
                <a:solidFill>
                  <a:srgbClr val="800000"/>
                </a:solidFill>
                <a:latin typeface="Calibri" pitchFamily="34" charset="0"/>
              </a:rPr>
              <a:t>Hybrid Baryons: Baryons with Explicit Gluonic Degrees of Freedom</a:t>
            </a:r>
          </a:p>
        </p:txBody>
      </p:sp>
      <p:sp>
        <p:nvSpPr>
          <p:cNvPr id="18" name="Footer Placeholder 17"/>
          <p:cNvSpPr>
            <a:spLocks noGrp="1"/>
          </p:cNvSpPr>
          <p:nvPr>
            <p:ph type="ftr" sz="quarter" idx="3"/>
          </p:nvPr>
        </p:nvSpPr>
        <p:spPr>
          <a:xfrm>
            <a:off x="1662733" y="6939012"/>
            <a:ext cx="6696744" cy="314276"/>
          </a:xfrm>
        </p:spPr>
        <p:txBody>
          <a:bodyPr/>
          <a:lstStyle/>
          <a:p>
            <a:r>
              <a:rPr lang="en-US" smtClean="0">
                <a:solidFill>
                  <a:srgbClr val="800000"/>
                </a:solidFill>
              </a:rPr>
              <a:t>PAC 44 Meeting   -  July 27  2016                         Annalisa D’Angelo – A Search for hybrid Baryons  in Hall B with CLAS12</a:t>
            </a:r>
            <a:endParaRPr lang="en-US">
              <a:solidFill>
                <a:srgbClr val="800000"/>
              </a:solidFill>
            </a:endParaRPr>
          </a:p>
        </p:txBody>
      </p:sp>
      <p:cxnSp>
        <p:nvCxnSpPr>
          <p:cNvPr id="14"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3"/>
          <p:cNvSpPr>
            <a:spLocks noGrp="1"/>
          </p:cNvSpPr>
          <p:nvPr>
            <p:ph type="sldNum" sz="quarter" idx="12"/>
          </p:nvPr>
        </p:nvSpPr>
        <p:spPr/>
        <p:txBody>
          <a:bodyPr/>
          <a:lstStyle/>
          <a:p>
            <a:fld id="{B2E123A2-8C0A-B24D-ABFA-7CF5F3B53C08}" type="slidenum">
              <a:rPr lang="en-US" smtClean="0"/>
              <a:pPr/>
              <a:t>13</a:t>
            </a:fld>
            <a:endParaRPr lang="en-US"/>
          </a:p>
        </p:txBody>
      </p:sp>
      <p:cxnSp>
        <p:nvCxnSpPr>
          <p:cNvPr id="7" name="Connettore 1 6"/>
          <p:cNvCxnSpPr/>
          <p:nvPr/>
        </p:nvCxnSpPr>
        <p:spPr bwMode="auto">
          <a:xfrm>
            <a:off x="2670845" y="2330500"/>
            <a:ext cx="144016"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1 8"/>
          <p:cNvCxnSpPr/>
          <p:nvPr/>
        </p:nvCxnSpPr>
        <p:spPr bwMode="auto">
          <a:xfrm>
            <a:off x="1446709" y="2618532"/>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nettore 2 10"/>
          <p:cNvCxnSpPr/>
          <p:nvPr/>
        </p:nvCxnSpPr>
        <p:spPr bwMode="auto">
          <a:xfrm>
            <a:off x="2742855" y="2762548"/>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5" name="Connettore 2 14"/>
          <p:cNvCxnSpPr/>
          <p:nvPr/>
        </p:nvCxnSpPr>
        <p:spPr bwMode="auto">
          <a:xfrm>
            <a:off x="8647511" y="3554636"/>
            <a:ext cx="720080"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138637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42655" y="746324"/>
            <a:ext cx="7411773" cy="4803445"/>
          </a:xfrm>
          <a:prstGeom prst="rect">
            <a:avLst/>
          </a:prstGeom>
          <a:ln>
            <a:noFill/>
          </a:ln>
          <a:effectLst/>
        </p:spPr>
      </p:pic>
      <p:sp>
        <p:nvSpPr>
          <p:cNvPr id="22" name="TextBox 21"/>
          <p:cNvSpPr txBox="1"/>
          <p:nvPr/>
        </p:nvSpPr>
        <p:spPr>
          <a:xfrm>
            <a:off x="870646" y="5498852"/>
            <a:ext cx="9185406" cy="1283964"/>
          </a:xfrm>
          <a:prstGeom prst="rect">
            <a:avLst/>
          </a:prstGeom>
          <a:noFill/>
        </p:spPr>
        <p:txBody>
          <a:bodyPr wrap="square" lIns="100735" tIns="50367" rIns="100735" bIns="50367" rtlCol="0">
            <a:spAutoFit/>
          </a:bodyPr>
          <a:lstStyle/>
          <a:p>
            <a:pPr>
              <a:spcAft>
                <a:spcPts val="1299"/>
              </a:spcAft>
            </a:pPr>
            <a:r>
              <a:rPr lang="en-US" sz="2200" b="1" dirty="0">
                <a:solidFill>
                  <a:srgbClr val="000090"/>
                </a:solidFill>
                <a:latin typeface="+mn-lt"/>
              </a:rPr>
              <a:t>Hybrid states have same J</a:t>
            </a:r>
            <a:r>
              <a:rPr lang="en-US" sz="2200" b="1" baseline="30000" dirty="0">
                <a:solidFill>
                  <a:srgbClr val="000090"/>
                </a:solidFill>
                <a:latin typeface="+mn-lt"/>
              </a:rPr>
              <a:t>P</a:t>
            </a:r>
            <a:r>
              <a:rPr lang="en-US" sz="2200" b="1" dirty="0">
                <a:solidFill>
                  <a:srgbClr val="000090"/>
                </a:solidFill>
                <a:latin typeface="+mn-lt"/>
              </a:rPr>
              <a:t> values as </a:t>
            </a:r>
            <a:r>
              <a:rPr lang="en-US" sz="2200" b="1" dirty="0" err="1">
                <a:solidFill>
                  <a:srgbClr val="000090"/>
                </a:solidFill>
                <a:latin typeface="+mn-lt"/>
              </a:rPr>
              <a:t>qqq</a:t>
            </a:r>
            <a:r>
              <a:rPr lang="en-US" sz="2200" b="1" dirty="0">
                <a:solidFill>
                  <a:srgbClr val="000090"/>
                </a:solidFill>
                <a:latin typeface="+mn-lt"/>
              </a:rPr>
              <a:t> baryons</a:t>
            </a:r>
            <a:r>
              <a:rPr lang="en-US" sz="2200" dirty="0">
                <a:solidFill>
                  <a:srgbClr val="000090"/>
                </a:solidFill>
                <a:latin typeface="+mn-lt"/>
              </a:rPr>
              <a:t>. </a:t>
            </a:r>
            <a:r>
              <a:rPr lang="en-US" sz="2200" b="1" dirty="0">
                <a:solidFill>
                  <a:srgbClr val="000090"/>
                </a:solidFill>
                <a:latin typeface="+mn-lt"/>
              </a:rPr>
              <a:t>How to identify them?</a:t>
            </a:r>
            <a:endParaRPr lang="en-US" sz="2200" dirty="0">
              <a:solidFill>
                <a:srgbClr val="000090"/>
              </a:solidFill>
              <a:latin typeface="+mn-lt"/>
            </a:endParaRPr>
          </a:p>
          <a:p>
            <a:pPr indent="-342794">
              <a:buFont typeface="Arial"/>
              <a:buChar char="•"/>
            </a:pPr>
            <a:r>
              <a:rPr lang="en-US" sz="2200" dirty="0">
                <a:solidFill>
                  <a:srgbClr val="800000"/>
                </a:solidFill>
                <a:latin typeface="+mn-lt"/>
              </a:rPr>
              <a:t>Overpopulation of N </a:t>
            </a:r>
            <a:r>
              <a:rPr lang="en-US" sz="1700" dirty="0">
                <a:solidFill>
                  <a:srgbClr val="800000"/>
                </a:solidFill>
                <a:latin typeface="+mn-lt"/>
              </a:rPr>
              <a:t>1/2</a:t>
            </a:r>
            <a:r>
              <a:rPr lang="en-US" sz="2200" baseline="30000" dirty="0">
                <a:solidFill>
                  <a:srgbClr val="800000"/>
                </a:solidFill>
                <a:latin typeface="+mn-lt"/>
              </a:rPr>
              <a:t>+</a:t>
            </a:r>
            <a:r>
              <a:rPr lang="en-US" sz="2200" dirty="0">
                <a:solidFill>
                  <a:srgbClr val="800000"/>
                </a:solidFill>
                <a:latin typeface="+mn-lt"/>
              </a:rPr>
              <a:t> and N</a:t>
            </a:r>
            <a:r>
              <a:rPr lang="en-US" sz="1700" dirty="0">
                <a:solidFill>
                  <a:srgbClr val="800000"/>
                </a:solidFill>
                <a:latin typeface="+mn-lt"/>
              </a:rPr>
              <a:t> 3/2</a:t>
            </a:r>
            <a:r>
              <a:rPr lang="en-US" sz="2200" baseline="30000" dirty="0">
                <a:solidFill>
                  <a:srgbClr val="800000"/>
                </a:solidFill>
                <a:latin typeface="+mn-lt"/>
              </a:rPr>
              <a:t>+</a:t>
            </a:r>
            <a:r>
              <a:rPr lang="en-US" sz="2200" dirty="0">
                <a:solidFill>
                  <a:srgbClr val="800000"/>
                </a:solidFill>
                <a:latin typeface="+mn-lt"/>
              </a:rPr>
              <a:t> states compared to QM projections. </a:t>
            </a:r>
            <a:r>
              <a:rPr lang="en-US" sz="2200" dirty="0">
                <a:solidFill>
                  <a:schemeClr val="bg1"/>
                </a:solidFill>
                <a:latin typeface="+mn-lt"/>
              </a:rPr>
              <a:t>?</a:t>
            </a:r>
          </a:p>
          <a:p>
            <a:pPr indent="-342794">
              <a:buFont typeface="Arial"/>
              <a:buChar char="•"/>
            </a:pPr>
            <a:r>
              <a:rPr lang="en-US" sz="2200" b="1" dirty="0">
                <a:latin typeface="+mn-lt"/>
              </a:rPr>
              <a:t>A</a:t>
            </a:r>
            <a:r>
              <a:rPr lang="en-US" sz="2200" b="1" baseline="-25000" dirty="0">
                <a:latin typeface="+mn-lt"/>
              </a:rPr>
              <a:t>1/2</a:t>
            </a:r>
            <a:r>
              <a:rPr lang="en-US" sz="2200" b="1" dirty="0">
                <a:latin typeface="+mn-lt"/>
              </a:rPr>
              <a:t>  (A</a:t>
            </a:r>
            <a:r>
              <a:rPr lang="en-US" sz="2200" b="1" baseline="-25000" dirty="0">
                <a:latin typeface="+mn-lt"/>
              </a:rPr>
              <a:t>3/2</a:t>
            </a:r>
            <a:r>
              <a:rPr lang="en-US" sz="2200" b="1" dirty="0">
                <a:latin typeface="+mn-lt"/>
              </a:rPr>
              <a:t>) and S</a:t>
            </a:r>
            <a:r>
              <a:rPr lang="en-US" sz="2200" b="1" baseline="-25000" dirty="0">
                <a:latin typeface="+mn-lt"/>
              </a:rPr>
              <a:t>1/2</a:t>
            </a:r>
            <a:r>
              <a:rPr lang="en-US" sz="2200" b="1" dirty="0">
                <a:latin typeface="+mn-lt"/>
              </a:rPr>
              <a:t> show different Q</a:t>
            </a:r>
            <a:r>
              <a:rPr lang="en-US" sz="2200" b="1" baseline="30000" dirty="0">
                <a:latin typeface="+mn-lt"/>
              </a:rPr>
              <a:t>2</a:t>
            </a:r>
            <a:r>
              <a:rPr lang="en-US" sz="2200" b="1" dirty="0">
                <a:latin typeface="+mn-lt"/>
              </a:rPr>
              <a:t> evolution. Can we do it?</a:t>
            </a:r>
          </a:p>
        </p:txBody>
      </p:sp>
      <p:sp>
        <p:nvSpPr>
          <p:cNvPr id="2" name="Title 1"/>
          <p:cNvSpPr>
            <a:spLocks noGrp="1"/>
          </p:cNvSpPr>
          <p:nvPr>
            <p:ph type="title"/>
          </p:nvPr>
        </p:nvSpPr>
        <p:spPr>
          <a:xfrm>
            <a:off x="0" y="0"/>
            <a:ext cx="10382250" cy="886513"/>
          </a:xfrm>
        </p:spPr>
        <p:txBody>
          <a:bodyPr>
            <a:normAutofit/>
          </a:bodyPr>
          <a:lstStyle/>
          <a:p>
            <a:r>
              <a:rPr lang="en-US" sz="3600" b="1" dirty="0">
                <a:solidFill>
                  <a:srgbClr val="000090"/>
                </a:solidFill>
              </a:rPr>
              <a:t>Hybrid Baryons in LQCD</a:t>
            </a:r>
          </a:p>
        </p:txBody>
      </p:sp>
      <p:grpSp>
        <p:nvGrpSpPr>
          <p:cNvPr id="5" name="Gruppo 4"/>
          <p:cNvGrpSpPr/>
          <p:nvPr/>
        </p:nvGrpSpPr>
        <p:grpSpPr>
          <a:xfrm>
            <a:off x="8575503" y="1610420"/>
            <a:ext cx="1598164" cy="2088232"/>
            <a:chOff x="8784086" y="1610420"/>
            <a:chExt cx="1598164" cy="2088232"/>
          </a:xfrm>
        </p:grpSpPr>
        <p:sp>
          <p:nvSpPr>
            <p:cNvPr id="4" name="Rettangolo 3"/>
            <p:cNvSpPr/>
            <p:nvPr/>
          </p:nvSpPr>
          <p:spPr bwMode="auto">
            <a:xfrm>
              <a:off x="8791526" y="1610420"/>
              <a:ext cx="1590724" cy="20882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116"/>
              <a:endParaRPr lang="it-IT" sz="400">
                <a:solidFill>
                  <a:srgbClr val="800000"/>
                </a:solidFill>
              </a:endParaRPr>
            </a:p>
          </p:txBody>
        </p:sp>
        <p:pic>
          <p:nvPicPr>
            <p:cNvPr id="9" name="Picture 8"/>
            <p:cNvPicPr>
              <a:picLocks noChangeAspect="1"/>
            </p:cNvPicPr>
            <p:nvPr/>
          </p:nvPicPr>
          <p:blipFill>
            <a:blip r:embed="rId4"/>
            <a:stretch>
              <a:fillRect/>
            </a:stretch>
          </p:blipFill>
          <p:spPr>
            <a:xfrm>
              <a:off x="9216134" y="2042468"/>
              <a:ext cx="663310" cy="349232"/>
            </a:xfrm>
            <a:prstGeom prst="rect">
              <a:avLst/>
            </a:prstGeom>
            <a:ln w="28575" cmpd="sng">
              <a:noFill/>
            </a:ln>
          </p:spPr>
        </p:pic>
        <p:pic>
          <p:nvPicPr>
            <p:cNvPr id="10" name="Picture 9"/>
            <p:cNvPicPr>
              <a:picLocks/>
            </p:cNvPicPr>
            <p:nvPr/>
          </p:nvPicPr>
          <p:blipFill>
            <a:blip r:embed="rId5"/>
            <a:stretch>
              <a:fillRect/>
            </a:stretch>
          </p:blipFill>
          <p:spPr>
            <a:xfrm>
              <a:off x="9144126" y="3050580"/>
              <a:ext cx="807508" cy="318339"/>
            </a:xfrm>
            <a:prstGeom prst="rect">
              <a:avLst/>
            </a:prstGeom>
          </p:spPr>
        </p:pic>
        <p:sp>
          <p:nvSpPr>
            <p:cNvPr id="11" name="TextBox 10"/>
            <p:cNvSpPr txBox="1"/>
            <p:nvPr/>
          </p:nvSpPr>
          <p:spPr>
            <a:xfrm>
              <a:off x="8784087" y="2297966"/>
              <a:ext cx="1539843" cy="424915"/>
            </a:xfrm>
            <a:prstGeom prst="rect">
              <a:avLst/>
            </a:prstGeom>
            <a:noFill/>
          </p:spPr>
          <p:txBody>
            <a:bodyPr wrap="none" lIns="100767" tIns="50383" rIns="100767" bIns="50383" rtlCol="0">
              <a:spAutoFit/>
            </a:bodyPr>
            <a:lstStyle/>
            <a:p>
              <a:r>
                <a:rPr lang="en-US" dirty="0" smtClean="0"/>
                <a:t> </a:t>
              </a:r>
              <a:r>
                <a:rPr lang="en-US" sz="1800" dirty="0">
                  <a:latin typeface="+mn-lt"/>
                </a:rPr>
                <a:t>regular states</a:t>
              </a:r>
            </a:p>
          </p:txBody>
        </p:sp>
        <p:sp>
          <p:nvSpPr>
            <p:cNvPr id="12" name="TextBox 11"/>
            <p:cNvSpPr txBox="1"/>
            <p:nvPr/>
          </p:nvSpPr>
          <p:spPr>
            <a:xfrm>
              <a:off x="8784086" y="3251387"/>
              <a:ext cx="1473080" cy="424915"/>
            </a:xfrm>
            <a:prstGeom prst="rect">
              <a:avLst/>
            </a:prstGeom>
            <a:noFill/>
          </p:spPr>
          <p:txBody>
            <a:bodyPr wrap="none" lIns="100767" tIns="50383" rIns="100767" bIns="50383" rtlCol="0">
              <a:spAutoFit/>
            </a:bodyPr>
            <a:lstStyle/>
            <a:p>
              <a:r>
                <a:rPr lang="en-US" dirty="0" smtClean="0">
                  <a:solidFill>
                    <a:srgbClr val="0000FF"/>
                  </a:solidFill>
                </a:rPr>
                <a:t> </a:t>
              </a:r>
              <a:r>
                <a:rPr lang="en-US" sz="1800" dirty="0">
                  <a:solidFill>
                    <a:srgbClr val="0000FF"/>
                  </a:solidFill>
                  <a:latin typeface="+mn-lt"/>
                </a:rPr>
                <a:t>hybrid states</a:t>
              </a:r>
            </a:p>
          </p:txBody>
        </p:sp>
      </p:grpSp>
      <p:sp>
        <p:nvSpPr>
          <p:cNvPr id="13" name="TextBox 12"/>
          <p:cNvSpPr txBox="1"/>
          <p:nvPr/>
        </p:nvSpPr>
        <p:spPr>
          <a:xfrm>
            <a:off x="222580" y="746324"/>
            <a:ext cx="4309753" cy="332550"/>
          </a:xfrm>
          <a:prstGeom prst="rect">
            <a:avLst/>
          </a:prstGeom>
          <a:noFill/>
        </p:spPr>
        <p:txBody>
          <a:bodyPr wrap="square" lIns="100735" tIns="50367" rIns="100735" bIns="50367" rtlCol="0">
            <a:spAutoFit/>
          </a:bodyPr>
          <a:lstStyle/>
          <a:p>
            <a:r>
              <a:rPr lang="en-US" sz="1500" b="1" dirty="0">
                <a:solidFill>
                  <a:srgbClr val="000090"/>
                </a:solidFill>
                <a:latin typeface="+mn-lt"/>
              </a:rPr>
              <a:t>J.J. </a:t>
            </a:r>
            <a:r>
              <a:rPr lang="en-US" sz="1500" b="1" dirty="0" err="1">
                <a:solidFill>
                  <a:srgbClr val="000090"/>
                </a:solidFill>
                <a:latin typeface="+mn-lt"/>
              </a:rPr>
              <a:t>Dudek</a:t>
            </a:r>
            <a:r>
              <a:rPr lang="en-US" sz="1500" b="1" dirty="0">
                <a:solidFill>
                  <a:srgbClr val="000090"/>
                </a:solidFill>
                <a:latin typeface="+mn-lt"/>
              </a:rPr>
              <a:t> and R.G. Edwards,  PRD85, 054016 (2012)</a:t>
            </a:r>
          </a:p>
        </p:txBody>
      </p:sp>
      <p:grpSp>
        <p:nvGrpSpPr>
          <p:cNvPr id="29" name="Group 28"/>
          <p:cNvGrpSpPr/>
          <p:nvPr/>
        </p:nvGrpSpPr>
        <p:grpSpPr>
          <a:xfrm>
            <a:off x="2094783" y="2834556"/>
            <a:ext cx="982323" cy="1809457"/>
            <a:chOff x="1803400" y="2807494"/>
            <a:chExt cx="865166"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699"/>
              <a:ext cx="865166" cy="434339"/>
            </a:xfrm>
            <a:prstGeom prst="rect">
              <a:avLst/>
            </a:prstGeom>
            <a:solidFill>
              <a:schemeClr val="bg1"/>
            </a:solidFill>
            <a:ln>
              <a:solidFill>
                <a:srgbClr val="000000"/>
              </a:solidFill>
            </a:ln>
          </p:spPr>
          <p:txBody>
            <a:bodyPr wrap="none" rtlCol="0">
              <a:spAutoFit/>
            </a:bodyPr>
            <a:lstStyle/>
            <a:p>
              <a:r>
                <a:rPr lang="en-US" dirty="0" smtClean="0">
                  <a:solidFill>
                    <a:srgbClr val="0000FF"/>
                  </a:solidFill>
                  <a:latin typeface="+mn-lt"/>
                </a:rPr>
                <a:t>1.3GeV</a:t>
              </a:r>
              <a:endParaRPr lang="en-US" dirty="0">
                <a:solidFill>
                  <a:srgbClr val="0000FF"/>
                </a:solidFill>
                <a:latin typeface="+mn-lt"/>
              </a:endParaRPr>
            </a:p>
          </p:txBody>
        </p:sp>
      </p:grpSp>
      <p:sp>
        <p:nvSpPr>
          <p:cNvPr id="19" name="TextBox 18"/>
          <p:cNvSpPr txBox="1"/>
          <p:nvPr/>
        </p:nvSpPr>
        <p:spPr>
          <a:xfrm>
            <a:off x="2393686" y="4995619"/>
            <a:ext cx="434270" cy="424883"/>
          </a:xfrm>
          <a:prstGeom prst="rect">
            <a:avLst/>
          </a:prstGeom>
          <a:noFill/>
        </p:spPr>
        <p:txBody>
          <a:bodyPr wrap="none" lIns="100735" tIns="50367" rIns="100735" bIns="50367" rtlCol="0">
            <a:spAutoFit/>
          </a:bodyPr>
          <a:lstStyle/>
          <a:p>
            <a:r>
              <a:rPr lang="en-US" dirty="0" smtClean="0"/>
              <a:t>N</a:t>
            </a:r>
            <a:endParaRPr lang="en-US" dirty="0"/>
          </a:p>
        </p:txBody>
      </p:sp>
      <p:grpSp>
        <p:nvGrpSpPr>
          <p:cNvPr id="26" name="Group 25"/>
          <p:cNvGrpSpPr/>
          <p:nvPr/>
        </p:nvGrpSpPr>
        <p:grpSpPr>
          <a:xfrm>
            <a:off x="662389" y="2042470"/>
            <a:ext cx="1615016" cy="850247"/>
            <a:chOff x="114300" y="2487535"/>
            <a:chExt cx="1422400" cy="878997"/>
          </a:xfrm>
        </p:grpSpPr>
        <p:sp>
          <p:nvSpPr>
            <p:cNvPr id="18" name="TextBox 17"/>
            <p:cNvSpPr txBox="1"/>
            <p:nvPr/>
          </p:nvSpPr>
          <p:spPr>
            <a:xfrm>
              <a:off x="114300" y="2933700"/>
              <a:ext cx="184666" cy="429548"/>
            </a:xfrm>
            <a:prstGeom prst="rect">
              <a:avLst/>
            </a:prstGeom>
            <a:noFill/>
          </p:spPr>
          <p:txBody>
            <a:bodyPr wrap="square" rtlCol="0">
              <a:spAutoFit/>
            </a:bodyPr>
            <a:lstStyle/>
            <a:p>
              <a:endParaRPr lang="en-US" dirty="0"/>
            </a:p>
          </p:txBody>
        </p:sp>
        <p:sp>
          <p:nvSpPr>
            <p:cNvPr id="20" name="Left Brace 1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34300" y="2487535"/>
              <a:ext cx="1055585" cy="731822"/>
            </a:xfrm>
            <a:prstGeom prst="rect">
              <a:avLst/>
            </a:prstGeom>
            <a:noFill/>
          </p:spPr>
          <p:txBody>
            <a:bodyPr wrap="square" rtlCol="0">
              <a:spAutoFit/>
            </a:bodyPr>
            <a:lstStyle/>
            <a:p>
              <a:r>
                <a:rPr lang="en-US" sz="2000" dirty="0">
                  <a:solidFill>
                    <a:srgbClr val="0000FF"/>
                  </a:solidFill>
                  <a:latin typeface="+mn-lt"/>
                </a:rPr>
                <a:t>clustered</a:t>
              </a:r>
            </a:p>
            <a:p>
              <a:r>
                <a:rPr lang="en-US" sz="2000" dirty="0">
                  <a:solidFill>
                    <a:srgbClr val="0000FF"/>
                  </a:solidFill>
                  <a:latin typeface="+mn-lt"/>
                </a:rPr>
                <a:t>in mass</a:t>
              </a:r>
            </a:p>
          </p:txBody>
        </p:sp>
      </p:grpSp>
      <p:sp>
        <p:nvSpPr>
          <p:cNvPr id="24" name="Footer Placeholder 23"/>
          <p:cNvSpPr>
            <a:spLocks noGrp="1"/>
          </p:cNvSpPr>
          <p:nvPr>
            <p:ph type="ftr" sz="quarter" idx="3"/>
          </p:nvPr>
        </p:nvSpPr>
        <p:spPr>
          <a:xfrm>
            <a:off x="1662733" y="6939012"/>
            <a:ext cx="6696744" cy="314276"/>
          </a:xfrm>
        </p:spPr>
        <p:txBody>
          <a:bodyPr/>
          <a:lstStyle/>
          <a:p>
            <a:r>
              <a:rPr lang="en-US" smtClean="0">
                <a:solidFill>
                  <a:srgbClr val="800000"/>
                </a:solidFill>
              </a:rPr>
              <a:t>PAC 44 Meeting   -  July 27  2016                         Annalisa D’Angelo – A Search for hybrid Baryons  in Hall B with CLAS12</a:t>
            </a:r>
            <a:endParaRPr lang="en-US" dirty="0">
              <a:solidFill>
                <a:srgbClr val="800000"/>
              </a:solidFill>
            </a:endParaRPr>
          </a:p>
        </p:txBody>
      </p:sp>
      <p:sp>
        <p:nvSpPr>
          <p:cNvPr id="23" name="TextBox 22"/>
          <p:cNvSpPr txBox="1"/>
          <p:nvPr/>
        </p:nvSpPr>
        <p:spPr>
          <a:xfrm>
            <a:off x="4759078" y="818333"/>
            <a:ext cx="974006" cy="424883"/>
          </a:xfrm>
          <a:prstGeom prst="rect">
            <a:avLst/>
          </a:prstGeom>
          <a:solidFill>
            <a:schemeClr val="bg1"/>
          </a:solidFill>
          <a:ln>
            <a:solidFill>
              <a:srgbClr val="000000"/>
            </a:solidFill>
          </a:ln>
        </p:spPr>
        <p:txBody>
          <a:bodyPr wrap="none" lIns="100735" tIns="50367" rIns="100735" bIns="50367" rtlCol="0">
            <a:spAutoFit/>
          </a:bodyPr>
          <a:lstStyle/>
          <a:p>
            <a:r>
              <a:rPr lang="en-US" dirty="0" smtClean="0"/>
              <a:t>LQCD </a:t>
            </a:r>
            <a:endParaRPr lang="en-US" dirty="0"/>
          </a:p>
        </p:txBody>
      </p:sp>
      <p:cxnSp>
        <p:nvCxnSpPr>
          <p:cNvPr id="25"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8215461" y="4274717"/>
            <a:ext cx="1944216" cy="877133"/>
          </a:xfrm>
          <a:prstGeom prst="rect">
            <a:avLst/>
          </a:prstGeom>
        </p:spPr>
        <p:txBody>
          <a:bodyPr wrap="square" lIns="91412" tIns="45705" rIns="91412" bIns="45705">
            <a:spAutoFit/>
          </a:bodyPr>
          <a:lstStyle/>
          <a:p>
            <a:pPr algn="ctr"/>
            <a:r>
              <a:rPr lang="en-US" sz="1700" b="1" dirty="0">
                <a:solidFill>
                  <a:srgbClr val="800000"/>
                </a:solidFill>
                <a:latin typeface="Calibri" pitchFamily="34" charset="0"/>
              </a:rPr>
              <a:t>The nucleon mass is shifted ~300 MeV to higher masses</a:t>
            </a:r>
          </a:p>
        </p:txBody>
      </p:sp>
      <p:sp>
        <p:nvSpPr>
          <p:cNvPr id="6" name="Ovale 5"/>
          <p:cNvSpPr/>
          <p:nvPr/>
        </p:nvSpPr>
        <p:spPr bwMode="auto">
          <a:xfrm>
            <a:off x="6631285" y="4922788"/>
            <a:ext cx="1512168" cy="504056"/>
          </a:xfrm>
          <a:prstGeom prst="ellipse">
            <a:avLst/>
          </a:prstGeom>
          <a:noFill/>
          <a:ln w="9525" cap="flat" cmpd="sng" algn="ctr">
            <a:solidFill>
              <a:srgbClr val="800000"/>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cxnSp>
        <p:nvCxnSpPr>
          <p:cNvPr id="14" name="Connettore 2 13"/>
          <p:cNvCxnSpPr/>
          <p:nvPr/>
        </p:nvCxnSpPr>
        <p:spPr bwMode="auto">
          <a:xfrm flipH="1">
            <a:off x="8143454" y="5138812"/>
            <a:ext cx="504056" cy="72008"/>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Segnaposto numero diapositiva 16"/>
          <p:cNvSpPr>
            <a:spLocks noGrp="1"/>
          </p:cNvSpPr>
          <p:nvPr>
            <p:ph type="sldNum" sz="quarter" idx="12"/>
          </p:nvPr>
        </p:nvSpPr>
        <p:spPr/>
        <p:txBody>
          <a:bodyPr/>
          <a:lstStyle/>
          <a:p>
            <a:fld id="{B2E123A2-8C0A-B24D-ABFA-7CF5F3B53C08}" type="slidenum">
              <a:rPr lang="en-US" smtClean="0"/>
              <a:pPr/>
              <a:t>14</a:t>
            </a:fld>
            <a:endParaRPr lang="en-US"/>
          </a:p>
        </p:txBody>
      </p:sp>
    </p:spTree>
    <p:extLst>
      <p:ext uri="{BB962C8B-B14F-4D97-AF65-F5344CB8AC3E}">
        <p14:creationId xmlns:p14="http://schemas.microsoft.com/office/powerpoint/2010/main" val="15397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p:cNvPicPr>
          <p:nvPr/>
        </p:nvPicPr>
        <p:blipFill>
          <a:blip r:embed="rId3"/>
          <a:stretch>
            <a:fillRect/>
          </a:stretch>
        </p:blipFill>
        <p:spPr>
          <a:xfrm>
            <a:off x="730607" y="1668431"/>
            <a:ext cx="4537043" cy="4373733"/>
          </a:xfrm>
          <a:prstGeom prst="rect">
            <a:avLst/>
          </a:prstGeom>
        </p:spPr>
      </p:pic>
      <p:sp>
        <p:nvSpPr>
          <p:cNvPr id="2" name="Title 1"/>
          <p:cNvSpPr>
            <a:spLocks noGrp="1"/>
          </p:cNvSpPr>
          <p:nvPr>
            <p:ph type="title"/>
          </p:nvPr>
        </p:nvSpPr>
        <p:spPr>
          <a:xfrm>
            <a:off x="519117" y="37669"/>
            <a:ext cx="9344025" cy="763102"/>
          </a:xfrm>
        </p:spPr>
        <p:txBody>
          <a:bodyPr>
            <a:normAutofit fontScale="90000"/>
          </a:bodyPr>
          <a:lstStyle/>
          <a:p>
            <a:r>
              <a:rPr lang="en-US" sz="4400" b="1" dirty="0">
                <a:solidFill>
                  <a:srgbClr val="000090"/>
                </a:solidFill>
                <a:latin typeface="+mn-lt"/>
                <a:cs typeface="Arial"/>
              </a:rPr>
              <a:t>Separating q</a:t>
            </a:r>
            <a:r>
              <a:rPr lang="en-US" sz="4400" b="1" baseline="30000" dirty="0">
                <a:solidFill>
                  <a:srgbClr val="000090"/>
                </a:solidFill>
                <a:latin typeface="+mn-lt"/>
                <a:cs typeface="Arial"/>
              </a:rPr>
              <a:t>3</a:t>
            </a:r>
            <a:r>
              <a:rPr lang="en-US" sz="4400" b="1" dirty="0">
                <a:solidFill>
                  <a:srgbClr val="FF0000"/>
                </a:solidFill>
                <a:latin typeface="+mn-lt"/>
                <a:cs typeface="Arial"/>
              </a:rPr>
              <a:t>g</a:t>
            </a:r>
            <a:r>
              <a:rPr lang="en-US" sz="4400" b="1" dirty="0">
                <a:solidFill>
                  <a:srgbClr val="000090"/>
                </a:solidFill>
                <a:latin typeface="+mn-lt"/>
                <a:cs typeface="Arial"/>
              </a:rPr>
              <a:t> from q</a:t>
            </a:r>
            <a:r>
              <a:rPr lang="en-US" sz="4400" b="1" baseline="30000" dirty="0">
                <a:solidFill>
                  <a:srgbClr val="000090"/>
                </a:solidFill>
                <a:latin typeface="+mn-lt"/>
                <a:cs typeface="Arial"/>
              </a:rPr>
              <a:t>3</a:t>
            </a:r>
            <a:r>
              <a:rPr lang="en-US" sz="4400" b="1" dirty="0">
                <a:solidFill>
                  <a:srgbClr val="000090"/>
                </a:solidFill>
                <a:latin typeface="+mn-lt"/>
                <a:cs typeface="Arial"/>
              </a:rPr>
              <a:t> States?</a:t>
            </a:r>
            <a:r>
              <a:rPr lang="en-US" sz="3600" b="1" dirty="0">
                <a:solidFill>
                  <a:srgbClr val="000090"/>
                </a:solidFill>
                <a:latin typeface="+mn-lt"/>
                <a:cs typeface="Arial"/>
              </a:rPr>
              <a:t> </a:t>
            </a:r>
            <a:br>
              <a:rPr lang="en-US" sz="3600" b="1" dirty="0">
                <a:solidFill>
                  <a:srgbClr val="000090"/>
                </a:solidFill>
                <a:latin typeface="+mn-lt"/>
                <a:cs typeface="Arial"/>
              </a:rPr>
            </a:br>
            <a:endParaRPr lang="en-US" sz="3600" b="1" dirty="0">
              <a:solidFill>
                <a:srgbClr val="800000"/>
              </a:solidFill>
              <a:latin typeface="+mn-lt"/>
              <a:cs typeface="Aria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792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6" name="Rettangolo 35"/>
          <p:cNvSpPr/>
          <p:nvPr/>
        </p:nvSpPr>
        <p:spPr>
          <a:xfrm>
            <a:off x="0" y="921574"/>
            <a:ext cx="10300045" cy="430812"/>
          </a:xfrm>
          <a:prstGeom prst="rect">
            <a:avLst/>
          </a:prstGeom>
          <a:noFill/>
          <a:ln>
            <a:noFill/>
          </a:ln>
        </p:spPr>
        <p:txBody>
          <a:bodyPr wrap="square" lIns="91369" tIns="45683" rIns="91369" bIns="45683">
            <a:spAutoFit/>
          </a:bodyPr>
          <a:lstStyle/>
          <a:p>
            <a:pPr algn="ctr" defTabSz="913831"/>
            <a:r>
              <a:rPr lang="en-US" sz="2200" dirty="0">
                <a:solidFill>
                  <a:srgbClr val="000000"/>
                </a:solidFill>
                <a:latin typeface="+mn-lt"/>
              </a:rPr>
              <a:t>Lowest mass hybrid baryon should be J</a:t>
            </a:r>
            <a:r>
              <a:rPr lang="en-US" sz="2200" baseline="30000" dirty="0">
                <a:solidFill>
                  <a:srgbClr val="000000"/>
                </a:solidFill>
                <a:latin typeface="+mn-lt"/>
              </a:rPr>
              <a:t>P </a:t>
            </a:r>
            <a:r>
              <a:rPr lang="en-US" sz="2200" dirty="0">
                <a:solidFill>
                  <a:srgbClr val="000000"/>
                </a:solidFill>
                <a:latin typeface="+mn-lt"/>
              </a:rPr>
              <a:t>=1/2</a:t>
            </a:r>
            <a:r>
              <a:rPr lang="en-US" sz="2200" baseline="30000" dirty="0">
                <a:solidFill>
                  <a:srgbClr val="000000"/>
                </a:solidFill>
                <a:latin typeface="+mn-lt"/>
              </a:rPr>
              <a:t>+</a:t>
            </a:r>
            <a:r>
              <a:rPr lang="en-US" sz="2200" dirty="0">
                <a:solidFill>
                  <a:srgbClr val="000000"/>
                </a:solidFill>
                <a:latin typeface="+mn-lt"/>
              </a:rPr>
              <a:t> (same as Roper)</a:t>
            </a:r>
            <a:endParaRPr lang="en-US" sz="2200" baseline="30000" dirty="0">
              <a:solidFill>
                <a:srgbClr val="000000"/>
              </a:solidFill>
              <a:latin typeface="+mn-lt"/>
            </a:endParaRPr>
          </a:p>
        </p:txBody>
      </p:sp>
      <p:sp>
        <p:nvSpPr>
          <p:cNvPr id="3" name="Segnaposto numero diapositiva 2"/>
          <p:cNvSpPr>
            <a:spLocks noGrp="1"/>
          </p:cNvSpPr>
          <p:nvPr>
            <p:ph type="sldNum" sz="quarter" idx="12"/>
          </p:nvPr>
        </p:nvSpPr>
        <p:spPr/>
        <p:txBody>
          <a:bodyPr/>
          <a:lstStyle/>
          <a:p>
            <a:fld id="{B2E123A2-8C0A-B24D-ABFA-7CF5F3B53C08}" type="slidenum">
              <a:rPr lang="en-US" smtClean="0"/>
              <a:pPr/>
              <a:t>15</a:t>
            </a:fld>
            <a:endParaRPr lang="en-US" dirty="0"/>
          </a:p>
        </p:txBody>
      </p:sp>
      <p:sp>
        <p:nvSpPr>
          <p:cNvPr id="22" name="TextBox 21"/>
          <p:cNvSpPr txBox="1"/>
          <p:nvPr/>
        </p:nvSpPr>
        <p:spPr>
          <a:xfrm>
            <a:off x="5839256" y="3314352"/>
            <a:ext cx="3816366" cy="1794521"/>
          </a:xfrm>
          <a:prstGeom prst="rect">
            <a:avLst/>
          </a:prstGeom>
          <a:solidFill>
            <a:srgbClr val="FFFFFF"/>
          </a:solidFill>
          <a:ln>
            <a:solidFill>
              <a:schemeClr val="tx1"/>
            </a:solidFill>
          </a:ln>
        </p:spPr>
        <p:txBody>
          <a:bodyPr wrap="square" lIns="100767" tIns="50383" rIns="100767" bIns="50383" rtlCol="0">
            <a:spAutoFit/>
          </a:bodyPr>
          <a:lstStyle/>
          <a:p>
            <a:pPr algn="just"/>
            <a:r>
              <a:rPr lang="en-US" sz="2200" dirty="0">
                <a:solidFill>
                  <a:srgbClr val="000090"/>
                </a:solidFill>
                <a:latin typeface="+mn-lt"/>
              </a:rPr>
              <a:t>I</a:t>
            </a:r>
            <a:r>
              <a:rPr lang="en-US" sz="2200" dirty="0" smtClean="0">
                <a:solidFill>
                  <a:srgbClr val="000090"/>
                </a:solidFill>
                <a:latin typeface="+mn-lt"/>
              </a:rPr>
              <a:t>n </a:t>
            </a:r>
            <a:r>
              <a:rPr lang="en-US" sz="2200" dirty="0">
                <a:solidFill>
                  <a:srgbClr val="000090"/>
                </a:solidFill>
                <a:latin typeface="+mn-lt"/>
              </a:rPr>
              <a:t>2002 </a:t>
            </a:r>
            <a:r>
              <a:rPr lang="en-US" sz="2200" dirty="0" smtClean="0">
                <a:solidFill>
                  <a:srgbClr val="000090"/>
                </a:solidFill>
                <a:latin typeface="+mn-lt"/>
              </a:rPr>
              <a:t>Roper </a:t>
            </a:r>
            <a:r>
              <a:rPr lang="en-US" sz="2200" dirty="0">
                <a:solidFill>
                  <a:srgbClr val="000090"/>
                </a:solidFill>
                <a:latin typeface="+mn-lt"/>
              </a:rPr>
              <a:t>amplitude A</a:t>
            </a:r>
            <a:r>
              <a:rPr lang="en-US" sz="2200" baseline="-25000" dirty="0">
                <a:solidFill>
                  <a:srgbClr val="000090"/>
                </a:solidFill>
                <a:latin typeface="+mn-lt"/>
              </a:rPr>
              <a:t>1/2 </a:t>
            </a:r>
            <a:r>
              <a:rPr lang="en-US" sz="2200" dirty="0" smtClean="0">
                <a:solidFill>
                  <a:srgbClr val="000090"/>
                </a:solidFill>
                <a:latin typeface="+mn-lt"/>
              </a:rPr>
              <a:t>measurements were more </a:t>
            </a:r>
            <a:r>
              <a:rPr lang="en-US" sz="2200" dirty="0">
                <a:solidFill>
                  <a:srgbClr val="000090"/>
                </a:solidFill>
                <a:latin typeface="+mn-lt"/>
              </a:rPr>
              <a:t>consistent with hybrid </a:t>
            </a:r>
            <a:r>
              <a:rPr lang="en-US" sz="2200" dirty="0" smtClean="0">
                <a:solidFill>
                  <a:srgbClr val="000090"/>
                </a:solidFill>
                <a:latin typeface="+mn-lt"/>
              </a:rPr>
              <a:t>state  </a:t>
            </a:r>
          </a:p>
          <a:p>
            <a:pPr algn="just"/>
            <a:r>
              <a:rPr lang="en-US" sz="2200" dirty="0" smtClean="0">
                <a:solidFill>
                  <a:srgbClr val="800000"/>
                </a:solidFill>
                <a:latin typeface="+mn-lt"/>
              </a:rPr>
              <a:t>but </a:t>
            </a:r>
            <a:r>
              <a:rPr lang="en-US" sz="2200" dirty="0">
                <a:solidFill>
                  <a:srgbClr val="800000"/>
                </a:solidFill>
                <a:latin typeface="+mn-lt"/>
              </a:rPr>
              <a:t>data </a:t>
            </a:r>
            <a:r>
              <a:rPr lang="en-US" sz="2200" dirty="0" smtClean="0">
                <a:solidFill>
                  <a:srgbClr val="800000"/>
                </a:solidFill>
                <a:latin typeface="+mn-lt"/>
              </a:rPr>
              <a:t>were limited </a:t>
            </a:r>
            <a:r>
              <a:rPr lang="en-US" sz="2200" dirty="0">
                <a:solidFill>
                  <a:srgbClr val="800000"/>
                </a:solidFill>
                <a:latin typeface="+mn-lt"/>
              </a:rPr>
              <a:t>with large uncertainties.</a:t>
            </a:r>
          </a:p>
        </p:txBody>
      </p:sp>
      <p:sp>
        <p:nvSpPr>
          <p:cNvPr id="25" name="Rectangle 24"/>
          <p:cNvSpPr/>
          <p:nvPr/>
        </p:nvSpPr>
        <p:spPr bwMode="auto">
          <a:xfrm>
            <a:off x="4459765" y="2937720"/>
            <a:ext cx="807885" cy="376632"/>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00767" tIns="50383" rIns="100767" bIns="50383" numCol="1" rtlCol="0" anchor="t" anchorCtr="0" compatLnSpc="1">
            <a:prstTxWarp prst="textNoShape">
              <a:avLst/>
            </a:prstTxWarp>
          </a:bodyPr>
          <a:lstStyle/>
          <a:p>
            <a:pPr defTabSz="1007669"/>
            <a:endParaRPr lang="en-US" sz="400">
              <a:solidFill>
                <a:srgbClr val="800000"/>
              </a:solidFill>
            </a:endParaRPr>
          </a:p>
        </p:txBody>
      </p:sp>
    </p:spTree>
    <p:extLst>
      <p:ext uri="{BB962C8B-B14F-4D97-AF65-F5344CB8AC3E}">
        <p14:creationId xmlns:p14="http://schemas.microsoft.com/office/powerpoint/2010/main" val="82800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7" y="37669"/>
            <a:ext cx="9344025" cy="763102"/>
          </a:xfrm>
        </p:spPr>
        <p:txBody>
          <a:bodyPr>
            <a:normAutofit fontScale="90000"/>
          </a:bodyPr>
          <a:lstStyle/>
          <a:p>
            <a:r>
              <a:rPr lang="en-US" sz="4400" b="1" dirty="0">
                <a:solidFill>
                  <a:srgbClr val="000090"/>
                </a:solidFill>
                <a:latin typeface="+mn-lt"/>
                <a:cs typeface="Arial"/>
              </a:rPr>
              <a:t>Separating q</a:t>
            </a:r>
            <a:r>
              <a:rPr lang="en-US" sz="4400" b="1" baseline="30000" dirty="0">
                <a:solidFill>
                  <a:srgbClr val="000090"/>
                </a:solidFill>
                <a:latin typeface="+mn-lt"/>
                <a:cs typeface="Arial"/>
              </a:rPr>
              <a:t>3</a:t>
            </a:r>
            <a:r>
              <a:rPr lang="en-US" sz="4400" b="1" dirty="0">
                <a:solidFill>
                  <a:srgbClr val="FF0000"/>
                </a:solidFill>
                <a:latin typeface="+mn-lt"/>
                <a:cs typeface="Arial"/>
              </a:rPr>
              <a:t>g</a:t>
            </a:r>
            <a:r>
              <a:rPr lang="en-US" sz="4400" b="1" dirty="0">
                <a:solidFill>
                  <a:srgbClr val="000090"/>
                </a:solidFill>
                <a:latin typeface="+mn-lt"/>
                <a:cs typeface="Arial"/>
              </a:rPr>
              <a:t> from q</a:t>
            </a:r>
            <a:r>
              <a:rPr lang="en-US" sz="4400" b="1" baseline="30000" dirty="0">
                <a:solidFill>
                  <a:srgbClr val="000090"/>
                </a:solidFill>
                <a:latin typeface="+mn-lt"/>
                <a:cs typeface="Arial"/>
              </a:rPr>
              <a:t>3</a:t>
            </a:r>
            <a:r>
              <a:rPr lang="en-US" sz="4400" b="1" dirty="0">
                <a:solidFill>
                  <a:srgbClr val="000090"/>
                </a:solidFill>
                <a:latin typeface="+mn-lt"/>
                <a:cs typeface="Arial"/>
              </a:rPr>
              <a:t> States?</a:t>
            </a:r>
            <a:r>
              <a:rPr lang="en-US" sz="3600" b="1" dirty="0">
                <a:solidFill>
                  <a:srgbClr val="000090"/>
                </a:solidFill>
                <a:latin typeface="+mn-lt"/>
                <a:cs typeface="Arial"/>
              </a:rPr>
              <a:t> </a:t>
            </a:r>
            <a:br>
              <a:rPr lang="en-US" sz="3600" b="1" dirty="0">
                <a:solidFill>
                  <a:srgbClr val="000090"/>
                </a:solidFill>
                <a:latin typeface="+mn-lt"/>
                <a:cs typeface="Arial"/>
              </a:rPr>
            </a:br>
            <a:endParaRPr lang="en-US" sz="3600" b="1" dirty="0">
              <a:solidFill>
                <a:srgbClr val="800000"/>
              </a:solidFill>
              <a:latin typeface="+mn-lt"/>
              <a:cs typeface="Aria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79251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 name="Group 19"/>
          <p:cNvGrpSpPr>
            <a:grpSpLocks noChangeAspect="1"/>
          </p:cNvGrpSpPr>
          <p:nvPr/>
        </p:nvGrpSpPr>
        <p:grpSpPr>
          <a:xfrm>
            <a:off x="5521892" y="1644048"/>
            <a:ext cx="3643603" cy="3744816"/>
            <a:chOff x="3747542" y="1863079"/>
            <a:chExt cx="2790475" cy="3078897"/>
          </a:xfrm>
        </p:grpSpPr>
        <p:pic>
          <p:nvPicPr>
            <p:cNvPr id="32" name="Picture 21"/>
            <p:cNvPicPr>
              <a:picLocks noChangeAspect="1"/>
            </p:cNvPicPr>
            <p:nvPr/>
          </p:nvPicPr>
          <p:blipFill>
            <a:blip r:embed="rId3"/>
            <a:stretch>
              <a:fillRect/>
            </a:stretch>
          </p:blipFill>
          <p:spPr>
            <a:xfrm>
              <a:off x="3747542" y="1863079"/>
              <a:ext cx="2790475" cy="3078897"/>
            </a:xfrm>
            <a:prstGeom prst="rect">
              <a:avLst/>
            </a:prstGeom>
          </p:spPr>
        </p:pic>
        <p:sp>
          <p:nvSpPr>
            <p:cNvPr id="56" name="TextBox 55"/>
            <p:cNvSpPr txBox="1"/>
            <p:nvPr/>
          </p:nvSpPr>
          <p:spPr>
            <a:xfrm>
              <a:off x="3937804" y="3497083"/>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9" name="TextBox 53"/>
            <p:cNvSpPr txBox="1"/>
            <p:nvPr/>
          </p:nvSpPr>
          <p:spPr>
            <a:xfrm>
              <a:off x="5079361" y="2952414"/>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grpSp>
      <p:sp>
        <p:nvSpPr>
          <p:cNvPr id="3" name="Segnaposto numero diapositiva 2"/>
          <p:cNvSpPr>
            <a:spLocks noGrp="1"/>
          </p:cNvSpPr>
          <p:nvPr>
            <p:ph type="sldNum" sz="quarter" idx="12"/>
          </p:nvPr>
        </p:nvSpPr>
        <p:spPr/>
        <p:txBody>
          <a:bodyPr/>
          <a:lstStyle/>
          <a:p>
            <a:fld id="{B2E123A2-8C0A-B24D-ABFA-7CF5F3B53C08}" type="slidenum">
              <a:rPr lang="en-US" smtClean="0"/>
              <a:pPr/>
              <a:t>16</a:t>
            </a:fld>
            <a:endParaRPr lang="en-US" dirty="0"/>
          </a:p>
        </p:txBody>
      </p:sp>
      <p:grpSp>
        <p:nvGrpSpPr>
          <p:cNvPr id="5" name="Group 18"/>
          <p:cNvGrpSpPr>
            <a:grpSpLocks noChangeAspect="1"/>
          </p:cNvGrpSpPr>
          <p:nvPr/>
        </p:nvGrpSpPr>
        <p:grpSpPr>
          <a:xfrm>
            <a:off x="834065" y="1656604"/>
            <a:ext cx="3625700" cy="3726414"/>
            <a:chOff x="509062" y="1886814"/>
            <a:chExt cx="2776763" cy="3063768"/>
          </a:xfrm>
        </p:grpSpPr>
        <p:pic>
          <p:nvPicPr>
            <p:cNvPr id="31" name="Picture 7"/>
            <p:cNvPicPr>
              <a:picLocks noChangeAspect="1"/>
            </p:cNvPicPr>
            <p:nvPr/>
          </p:nvPicPr>
          <p:blipFill>
            <a:blip r:embed="rId4"/>
            <a:stretch>
              <a:fillRect/>
            </a:stretch>
          </p:blipFill>
          <p:spPr>
            <a:xfrm>
              <a:off x="509062" y="1886814"/>
              <a:ext cx="2776763" cy="3063768"/>
            </a:xfrm>
            <a:prstGeom prst="rect">
              <a:avLst/>
            </a:prstGeom>
          </p:spPr>
        </p:pic>
        <p:sp>
          <p:nvSpPr>
            <p:cNvPr id="54" name="TextBox 53"/>
            <p:cNvSpPr txBox="1"/>
            <p:nvPr/>
          </p:nvSpPr>
          <p:spPr>
            <a:xfrm>
              <a:off x="1622233" y="3148527"/>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r>
                <a:rPr lang="en-US" sz="1500" dirty="0">
                  <a:solidFill>
                    <a:srgbClr val="FF0000"/>
                  </a:solidFill>
                </a:rPr>
                <a:t>g</a:t>
              </a:r>
            </a:p>
          </p:txBody>
        </p:sp>
        <p:sp>
          <p:nvSpPr>
            <p:cNvPr id="38" name="TextBox 53"/>
            <p:cNvSpPr txBox="1"/>
            <p:nvPr/>
          </p:nvSpPr>
          <p:spPr>
            <a:xfrm>
              <a:off x="2288887" y="2271576"/>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dirty="0">
                  <a:solidFill>
                    <a:srgbClr val="000000"/>
                  </a:solidFill>
                </a:rPr>
                <a:t>q</a:t>
              </a:r>
              <a:r>
                <a:rPr lang="en-US" sz="1500" baseline="30000" dirty="0">
                  <a:solidFill>
                    <a:srgbClr val="000000"/>
                  </a:solidFill>
                </a:rPr>
                <a:t>3</a:t>
              </a:r>
              <a:endParaRPr lang="en-US" sz="1500" dirty="0">
                <a:solidFill>
                  <a:srgbClr val="FF0000"/>
                </a:solidFill>
              </a:endParaRPr>
            </a:p>
          </p:txBody>
        </p:sp>
        <p:sp>
          <p:nvSpPr>
            <p:cNvPr id="33" name="TextBox 8"/>
            <p:cNvSpPr txBox="1"/>
            <p:nvPr/>
          </p:nvSpPr>
          <p:spPr>
            <a:xfrm>
              <a:off x="998660" y="3934176"/>
              <a:ext cx="295201" cy="283922"/>
            </a:xfrm>
            <a:prstGeom prst="rect">
              <a:avLst/>
            </a:prstGeom>
            <a:noFill/>
          </p:spPr>
          <p:txBody>
            <a:bodyPr wrap="none" lIns="82912" tIns="41455" rIns="82912" bIns="41455" rtlCol="0">
              <a:spAutoFit/>
            </a:bodyPr>
            <a:lstStyle/>
            <a:p>
              <a:pPr defTabSz="913831"/>
              <a:r>
                <a:rPr lang="en-US" sz="1700" i="1" dirty="0">
                  <a:solidFill>
                    <a:srgbClr val="000000"/>
                  </a:solidFill>
                </a:rPr>
                <a:t>q</a:t>
              </a:r>
              <a:r>
                <a:rPr lang="en-US" sz="1700" i="1" baseline="30000" dirty="0">
                  <a:solidFill>
                    <a:srgbClr val="000000"/>
                  </a:solidFill>
                </a:rPr>
                <a:t>3</a:t>
              </a:r>
            </a:p>
          </p:txBody>
        </p:sp>
        <p:sp>
          <p:nvSpPr>
            <p:cNvPr id="35" name="Left Brace 9"/>
            <p:cNvSpPr>
              <a:spLocks noChangeAspect="1"/>
            </p:cNvSpPr>
            <p:nvPr/>
          </p:nvSpPr>
          <p:spPr>
            <a:xfrm>
              <a:off x="1274166" y="3973674"/>
              <a:ext cx="189256" cy="258177"/>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lIns="82912" tIns="41455" rIns="82912" bIns="41455" rtlCol="0" anchor="ctr"/>
            <a:lstStyle/>
            <a:p>
              <a:pPr algn="ctr" defTabSz="913831"/>
              <a:endParaRPr lang="en-US" dirty="0">
                <a:solidFill>
                  <a:srgbClr val="000000"/>
                </a:solidFill>
              </a:endParaRPr>
            </a:p>
          </p:txBody>
        </p:sp>
      </p:grpSp>
      <p:sp>
        <p:nvSpPr>
          <p:cNvPr id="48" name="Text Box 4"/>
          <p:cNvSpPr txBox="1">
            <a:spLocks noChangeArrowheads="1"/>
          </p:cNvSpPr>
          <p:nvPr/>
        </p:nvSpPr>
        <p:spPr bwMode="auto">
          <a:xfrm>
            <a:off x="1190321" y="6434834"/>
            <a:ext cx="8280916" cy="424835"/>
          </a:xfrm>
          <a:prstGeom prst="rect">
            <a:avLst/>
          </a:prstGeom>
          <a:solidFill>
            <a:schemeClr val="bg1"/>
          </a:solidFill>
          <a:ln w="9525">
            <a:noFill/>
            <a:miter lim="800000"/>
            <a:headEnd/>
            <a:tailEnd/>
          </a:ln>
        </p:spPr>
        <p:txBody>
          <a:bodyPr wrap="square" lIns="100688" tIns="50343" rIns="100688" bIns="50343">
            <a:prstTxWarp prst="textNoShape">
              <a:avLst/>
            </a:prstTxWarp>
            <a:spAutoFit/>
          </a:bodyPr>
          <a:lstStyle/>
          <a:p>
            <a:pPr defTabSz="913831"/>
            <a:r>
              <a:rPr lang="en-US" b="1" dirty="0">
                <a:solidFill>
                  <a:srgbClr val="800000"/>
                </a:solidFill>
                <a:latin typeface="+mn-lt"/>
              </a:rPr>
              <a:t>For hybrid “Roper”,  A</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drops off faster with Q</a:t>
            </a:r>
            <a:r>
              <a:rPr lang="en-US" b="1" baseline="30000" dirty="0">
                <a:solidFill>
                  <a:srgbClr val="800000"/>
                </a:solidFill>
                <a:latin typeface="+mn-lt"/>
              </a:rPr>
              <a:t>2 </a:t>
            </a:r>
            <a:r>
              <a:rPr lang="en-US" b="1" dirty="0">
                <a:solidFill>
                  <a:srgbClr val="800000"/>
                </a:solidFill>
                <a:latin typeface="+mn-lt"/>
              </a:rPr>
              <a:t>and S</a:t>
            </a:r>
            <a:r>
              <a:rPr lang="en-US" b="1" baseline="-25000" dirty="0">
                <a:solidFill>
                  <a:srgbClr val="800000"/>
                </a:solidFill>
                <a:latin typeface="+mn-lt"/>
              </a:rPr>
              <a:t>1/2</a:t>
            </a:r>
            <a:r>
              <a:rPr lang="en-US" b="1" dirty="0">
                <a:solidFill>
                  <a:srgbClr val="800000"/>
                </a:solidFill>
                <a:latin typeface="+mn-lt"/>
              </a:rPr>
              <a:t>(Q</a:t>
            </a:r>
            <a:r>
              <a:rPr lang="en-US" b="1" baseline="30000" dirty="0">
                <a:solidFill>
                  <a:srgbClr val="800000"/>
                </a:solidFill>
                <a:latin typeface="+mn-lt"/>
              </a:rPr>
              <a:t>2</a:t>
            </a:r>
            <a:r>
              <a:rPr lang="en-US" b="1" dirty="0">
                <a:solidFill>
                  <a:srgbClr val="800000"/>
                </a:solidFill>
                <a:latin typeface="+mn-lt"/>
              </a:rPr>
              <a:t>) ~ 0. </a:t>
            </a:r>
          </a:p>
        </p:txBody>
      </p:sp>
      <p:sp>
        <p:nvSpPr>
          <p:cNvPr id="17" name="TextBox 17"/>
          <p:cNvSpPr txBox="1"/>
          <p:nvPr/>
        </p:nvSpPr>
        <p:spPr>
          <a:xfrm>
            <a:off x="1594643" y="5550829"/>
            <a:ext cx="7876593" cy="748000"/>
          </a:xfrm>
          <a:prstGeom prst="rect">
            <a:avLst/>
          </a:prstGeom>
          <a:noFill/>
          <a:ln>
            <a:noFill/>
          </a:ln>
        </p:spPr>
        <p:txBody>
          <a:bodyPr wrap="square" lIns="100688" tIns="50343" rIns="100688" bIns="50343" rtlCol="0">
            <a:spAutoFit/>
          </a:bodyPr>
          <a:lstStyle/>
          <a:p>
            <a:pPr defTabSz="913831">
              <a:buClr>
                <a:srgbClr val="000000"/>
              </a:buClr>
              <a:buFont typeface="Arial"/>
              <a:buChar char="•"/>
            </a:pPr>
            <a:r>
              <a:rPr lang="en-US" dirty="0">
                <a:solidFill>
                  <a:srgbClr val="000000"/>
                </a:solidFill>
                <a:cs typeface="Calibri"/>
              </a:rPr>
              <a:t> </a:t>
            </a:r>
            <a:r>
              <a:rPr lang="en-US" dirty="0">
                <a:solidFill>
                  <a:srgbClr val="000090"/>
                </a:solidFill>
                <a:latin typeface="+mn-lt"/>
                <a:cs typeface="Calibri"/>
              </a:rPr>
              <a:t>A</a:t>
            </a:r>
            <a:r>
              <a:rPr lang="en-US" baseline="-25000" dirty="0">
                <a:solidFill>
                  <a:srgbClr val="000090"/>
                </a:solidFill>
                <a:latin typeface="+mn-lt"/>
                <a:cs typeface="Calibri"/>
              </a:rPr>
              <a:t>1/2</a:t>
            </a:r>
            <a:r>
              <a:rPr lang="en-US" dirty="0">
                <a:solidFill>
                  <a:srgbClr val="000090"/>
                </a:solidFill>
                <a:latin typeface="+mn-lt"/>
                <a:cs typeface="Calibri"/>
              </a:rPr>
              <a:t> and S</a:t>
            </a:r>
            <a:r>
              <a:rPr lang="en-US" baseline="-25000" dirty="0">
                <a:solidFill>
                  <a:srgbClr val="000090"/>
                </a:solidFill>
                <a:latin typeface="+mn-lt"/>
                <a:cs typeface="Calibri"/>
              </a:rPr>
              <a:t>1/2 </a:t>
            </a:r>
            <a:r>
              <a:rPr lang="en-US" dirty="0">
                <a:solidFill>
                  <a:srgbClr val="000090"/>
                </a:solidFill>
                <a:latin typeface="+mn-lt"/>
                <a:cs typeface="Calibri"/>
              </a:rPr>
              <a:t>amplitudes at high Q</a:t>
            </a:r>
            <a:r>
              <a:rPr lang="en-US" baseline="30000" dirty="0">
                <a:solidFill>
                  <a:srgbClr val="000090"/>
                </a:solidFill>
                <a:latin typeface="+mn-lt"/>
                <a:cs typeface="Calibri"/>
              </a:rPr>
              <a:t>2</a:t>
            </a:r>
            <a:r>
              <a:rPr lang="en-US" dirty="0">
                <a:solidFill>
                  <a:srgbClr val="000090"/>
                </a:solidFill>
                <a:latin typeface="+mn-lt"/>
                <a:cs typeface="Calibri"/>
              </a:rPr>
              <a:t> indicate 1</a:t>
            </a:r>
            <a:r>
              <a:rPr lang="en-US" baseline="30000" dirty="0">
                <a:solidFill>
                  <a:srgbClr val="000090"/>
                </a:solidFill>
                <a:latin typeface="+mn-lt"/>
                <a:cs typeface="Calibri"/>
              </a:rPr>
              <a:t>st</a:t>
            </a:r>
            <a:r>
              <a:rPr lang="en-US" dirty="0">
                <a:solidFill>
                  <a:srgbClr val="000090"/>
                </a:solidFill>
                <a:latin typeface="+mn-lt"/>
                <a:cs typeface="Calibri"/>
              </a:rPr>
              <a:t> radial q</a:t>
            </a:r>
            <a:r>
              <a:rPr lang="en-US" baseline="30000" dirty="0">
                <a:solidFill>
                  <a:srgbClr val="000090"/>
                </a:solidFill>
                <a:latin typeface="+mn-lt"/>
                <a:cs typeface="Calibri"/>
              </a:rPr>
              <a:t>3</a:t>
            </a:r>
            <a:r>
              <a:rPr lang="en-US" dirty="0">
                <a:solidFill>
                  <a:srgbClr val="000090"/>
                </a:solidFill>
                <a:latin typeface="+mn-lt"/>
                <a:cs typeface="Calibri"/>
              </a:rPr>
              <a:t> excitation </a:t>
            </a:r>
          </a:p>
          <a:p>
            <a:pPr defTabSz="913831">
              <a:buClr>
                <a:srgbClr val="000000"/>
              </a:buClr>
              <a:buFont typeface="Arial"/>
              <a:buChar char="•"/>
            </a:pPr>
            <a:r>
              <a:rPr lang="en-US" dirty="0">
                <a:solidFill>
                  <a:srgbClr val="000090"/>
                </a:solidFill>
                <a:latin typeface="+mn-lt"/>
                <a:cs typeface="Calibri"/>
              </a:rPr>
              <a:t> Significant meson-baryon coupling at small Q</a:t>
            </a:r>
            <a:r>
              <a:rPr lang="en-US" baseline="30000" dirty="0">
                <a:solidFill>
                  <a:srgbClr val="000090"/>
                </a:solidFill>
                <a:latin typeface="+mn-lt"/>
                <a:cs typeface="Calibri"/>
              </a:rPr>
              <a:t>2</a:t>
            </a:r>
            <a:r>
              <a:rPr lang="en-US" dirty="0">
                <a:solidFill>
                  <a:srgbClr val="000090"/>
                </a:solidFill>
                <a:latin typeface="+mn-lt"/>
                <a:cs typeface="Calibri"/>
              </a:rPr>
              <a:t> </a:t>
            </a:r>
          </a:p>
        </p:txBody>
      </p:sp>
      <p:sp>
        <p:nvSpPr>
          <p:cNvPr id="23" name="TextBox 22"/>
          <p:cNvSpPr txBox="1"/>
          <p:nvPr/>
        </p:nvSpPr>
        <p:spPr>
          <a:xfrm>
            <a:off x="798637" y="890340"/>
            <a:ext cx="8651127" cy="501860"/>
          </a:xfrm>
          <a:prstGeom prst="rect">
            <a:avLst/>
          </a:prstGeom>
          <a:noFill/>
          <a:ln>
            <a:solidFill>
              <a:srgbClr val="000000"/>
            </a:solidFill>
          </a:ln>
        </p:spPr>
        <p:txBody>
          <a:bodyPr wrap="none" lIns="100767" tIns="50383" rIns="100767" bIns="50383" rtlCol="0">
            <a:spAutoFit/>
          </a:bodyPr>
          <a:lstStyle/>
          <a:p>
            <a:r>
              <a:rPr lang="en-US" sz="2600" b="1" dirty="0">
                <a:latin typeface="+mn-lt"/>
              </a:rPr>
              <a:t>CLAS results on </a:t>
            </a:r>
            <a:r>
              <a:rPr lang="en-US" sz="2600" b="1" dirty="0" err="1">
                <a:latin typeface="+mn-lt"/>
              </a:rPr>
              <a:t>electrocouplings</a:t>
            </a:r>
            <a:r>
              <a:rPr lang="en-US" sz="2600" b="1" dirty="0">
                <a:latin typeface="+mn-lt"/>
              </a:rPr>
              <a:t> clarified nature of the Roper </a:t>
            </a:r>
          </a:p>
        </p:txBody>
      </p:sp>
    </p:spTree>
    <p:extLst>
      <p:ext uri="{BB962C8B-B14F-4D97-AF65-F5344CB8AC3E}">
        <p14:creationId xmlns:p14="http://schemas.microsoft.com/office/powerpoint/2010/main" val="99443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238798" y="4490740"/>
            <a:ext cx="5616624" cy="1384964"/>
          </a:xfrm>
          <a:prstGeom prst="rect">
            <a:avLst/>
          </a:prstGeom>
          <a:solidFill>
            <a:srgbClr val="3465C8"/>
          </a:solidFill>
          <a:ln>
            <a:solidFill>
              <a:srgbClr val="000090"/>
            </a:solidFill>
          </a:ln>
        </p:spPr>
        <p:txBody>
          <a:bodyPr wrap="square" lIns="91412" tIns="45705" rIns="91412" bIns="45705" rtlCol="0">
            <a:spAutoFit/>
          </a:bodyPr>
          <a:lstStyle/>
          <a:p>
            <a:r>
              <a:rPr lang="en-US" sz="2800" b="1" dirty="0">
                <a:solidFill>
                  <a:schemeClr val="bg1"/>
                </a:solidFill>
                <a:latin typeface="+mn-lt"/>
              </a:rPr>
              <a:t>The proposal focuses on:</a:t>
            </a:r>
          </a:p>
          <a:p>
            <a:pPr marL="1696511"/>
            <a:r>
              <a:rPr lang="en-US" sz="2800" b="1" dirty="0">
                <a:solidFill>
                  <a:schemeClr val="bg1"/>
                </a:solidFill>
                <a:latin typeface="+mn-lt"/>
              </a:rPr>
              <a:t>e p            </a:t>
            </a:r>
            <a:r>
              <a:rPr lang="en-US" sz="2800" b="1" dirty="0" smtClean="0">
                <a:solidFill>
                  <a:schemeClr val="bg1"/>
                </a:solidFill>
                <a:latin typeface="+mn-lt"/>
              </a:rPr>
              <a:t>e </a:t>
            </a:r>
            <a:r>
              <a:rPr lang="en-US" sz="2800" b="1" dirty="0">
                <a:solidFill>
                  <a:schemeClr val="bg1"/>
                </a:solidFill>
                <a:ea typeface="Wingdings"/>
                <a:cs typeface="Symbol" charset="2"/>
                <a:sym typeface="Wingdings"/>
              </a:rPr>
              <a:t>p </a:t>
            </a:r>
            <a:r>
              <a:rPr lang="en-US" sz="2800" b="1" dirty="0">
                <a:solidFill>
                  <a:schemeClr val="bg1"/>
                </a:solidFill>
                <a:latin typeface="Symbol" charset="2"/>
                <a:ea typeface="Wingdings"/>
                <a:cs typeface="Symbol" charset="2"/>
                <a:sym typeface="Wingdings"/>
              </a:rPr>
              <a:t>p</a:t>
            </a:r>
            <a:r>
              <a:rPr lang="en-US" sz="2800" b="1" baseline="30000" dirty="0">
                <a:solidFill>
                  <a:schemeClr val="bg1"/>
                </a:solidFill>
                <a:latin typeface="Symbol" charset="2"/>
                <a:ea typeface="Wingdings"/>
                <a:cs typeface="Symbol" charset="2"/>
                <a:sym typeface="Wingdings"/>
              </a:rPr>
              <a:t>+</a:t>
            </a:r>
            <a:r>
              <a:rPr lang="en-US" sz="2800" b="1" dirty="0">
                <a:solidFill>
                  <a:schemeClr val="bg1"/>
                </a:solidFill>
                <a:ea typeface="Wingdings"/>
                <a:cs typeface="Symbol" charset="2"/>
                <a:sym typeface="Wingdings"/>
              </a:rPr>
              <a:t> </a:t>
            </a:r>
            <a:r>
              <a:rPr lang="en-US" sz="2800" b="1" dirty="0">
                <a:solidFill>
                  <a:schemeClr val="bg1"/>
                </a:solidFill>
                <a:latin typeface="Symbol" charset="2"/>
                <a:ea typeface="Wingdings"/>
                <a:cs typeface="Symbol" charset="2"/>
                <a:sym typeface="Wingdings"/>
              </a:rPr>
              <a:t>p</a:t>
            </a:r>
            <a:r>
              <a:rPr lang="en-US" sz="2800" b="1" baseline="30000" dirty="0">
                <a:solidFill>
                  <a:schemeClr val="bg1"/>
                </a:solidFill>
                <a:latin typeface="+mn-lt"/>
                <a:ea typeface="Wingdings"/>
                <a:cs typeface="Symbol" charset="2"/>
                <a:sym typeface="Wingdings"/>
              </a:rPr>
              <a:t>-</a:t>
            </a:r>
            <a:endParaRPr lang="en-US" sz="2800" b="1" baseline="30000" dirty="0">
              <a:solidFill>
                <a:schemeClr val="bg1"/>
              </a:solidFill>
              <a:latin typeface="Symbol" charset="2"/>
              <a:ea typeface="Wingdings"/>
              <a:cs typeface="Symbol" charset="2"/>
              <a:sym typeface="Wingdings"/>
            </a:endParaRPr>
          </a:p>
          <a:p>
            <a:pPr marL="1696511"/>
            <a:r>
              <a:rPr lang="en-US" sz="2800" b="1" dirty="0">
                <a:solidFill>
                  <a:schemeClr val="bg1"/>
                </a:solidFill>
                <a:latin typeface="+mn-lt"/>
              </a:rPr>
              <a:t>e p            </a:t>
            </a:r>
            <a:r>
              <a:rPr lang="en-US" sz="2800" b="1" dirty="0" smtClean="0">
                <a:solidFill>
                  <a:schemeClr val="bg1"/>
                </a:solidFill>
                <a:latin typeface="+mn-lt"/>
              </a:rPr>
              <a:t>e </a:t>
            </a:r>
            <a:r>
              <a:rPr lang="en-US" sz="2800" b="1" dirty="0">
                <a:solidFill>
                  <a:schemeClr val="bg1"/>
                </a:solidFill>
                <a:latin typeface="+mn-lt"/>
              </a:rPr>
              <a:t>K</a:t>
            </a:r>
            <a:r>
              <a:rPr lang="en-US" sz="2800" b="1" baseline="30000" dirty="0">
                <a:solidFill>
                  <a:schemeClr val="bg1"/>
                </a:solidFill>
              </a:rPr>
              <a:t>+</a:t>
            </a:r>
            <a:r>
              <a:rPr lang="en-US" sz="2800" b="1" dirty="0">
                <a:solidFill>
                  <a:schemeClr val="bg1"/>
                </a:solidFill>
                <a:latin typeface="Symbol" charset="2"/>
                <a:cs typeface="Symbol" charset="2"/>
              </a:rPr>
              <a:t>L</a:t>
            </a:r>
            <a:r>
              <a:rPr lang="en-US" sz="2800" b="1" dirty="0">
                <a:solidFill>
                  <a:schemeClr val="bg1"/>
                </a:solidFill>
                <a:latin typeface="+mn-lt"/>
                <a:cs typeface="Symbol" charset="2"/>
              </a:rPr>
              <a:t>, </a:t>
            </a:r>
            <a:r>
              <a:rPr lang="en-US" sz="2800" b="1" dirty="0" smtClean="0">
                <a:solidFill>
                  <a:schemeClr val="bg1"/>
                </a:solidFill>
                <a:latin typeface="+mn-lt"/>
              </a:rPr>
              <a:t>e </a:t>
            </a:r>
            <a:r>
              <a:rPr lang="en-US" sz="2800" b="1" dirty="0">
                <a:solidFill>
                  <a:schemeClr val="bg1"/>
                </a:solidFill>
                <a:latin typeface="+mn-lt"/>
              </a:rPr>
              <a:t>K</a:t>
            </a:r>
            <a:r>
              <a:rPr lang="en-US" sz="2800" b="1" baseline="30000" dirty="0">
                <a:solidFill>
                  <a:schemeClr val="bg1"/>
                </a:solidFill>
                <a:latin typeface="+mn-lt"/>
              </a:rPr>
              <a:t>+</a:t>
            </a:r>
            <a:r>
              <a:rPr lang="en-US" sz="2800" b="1" dirty="0">
                <a:solidFill>
                  <a:schemeClr val="bg1"/>
                </a:solidFill>
                <a:latin typeface="Symbol" charset="2"/>
                <a:cs typeface="Symbol" charset="2"/>
              </a:rPr>
              <a:t>S</a:t>
            </a:r>
            <a:r>
              <a:rPr lang="en-US" sz="2800" b="1" baseline="30000" dirty="0">
                <a:solidFill>
                  <a:schemeClr val="bg1"/>
                </a:solidFill>
                <a:latin typeface="Symbol" charset="2"/>
                <a:cs typeface="Symbol" charset="2"/>
              </a:rPr>
              <a:t>0</a:t>
            </a:r>
          </a:p>
        </p:txBody>
      </p:sp>
      <p:sp>
        <p:nvSpPr>
          <p:cNvPr id="2" name="Title 1"/>
          <p:cNvSpPr>
            <a:spLocks noGrp="1"/>
          </p:cNvSpPr>
          <p:nvPr>
            <p:ph type="title"/>
          </p:nvPr>
        </p:nvSpPr>
        <p:spPr>
          <a:xfrm>
            <a:off x="519115" y="3"/>
            <a:ext cx="9344025" cy="763102"/>
          </a:xfrm>
        </p:spPr>
        <p:txBody>
          <a:bodyPr>
            <a:normAutofit/>
          </a:bodyPr>
          <a:lstStyle/>
          <a:p>
            <a:r>
              <a:rPr lang="en-US" sz="3600" b="1" dirty="0">
                <a:solidFill>
                  <a:srgbClr val="000090"/>
                </a:solidFill>
                <a:latin typeface="+mn-lt"/>
                <a:cs typeface="Arial"/>
              </a:rPr>
              <a:t>Hybrid Baryon Signatures</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3" name="Rettangolo 52"/>
          <p:cNvSpPr/>
          <p:nvPr/>
        </p:nvSpPr>
        <p:spPr>
          <a:xfrm>
            <a:off x="222574" y="746324"/>
            <a:ext cx="9721080" cy="3416290"/>
          </a:xfrm>
          <a:prstGeom prst="rect">
            <a:avLst/>
          </a:prstGeom>
          <a:solidFill>
            <a:schemeClr val="bg1">
              <a:alpha val="70000"/>
            </a:schemeClr>
          </a:solidFill>
          <a:ln>
            <a:solidFill>
              <a:srgbClr val="3465C8"/>
            </a:solidFill>
          </a:ln>
          <a:effectLst>
            <a:glow>
              <a:schemeClr val="bg2">
                <a:alpha val="75000"/>
              </a:schemeClr>
            </a:glow>
          </a:effectLst>
        </p:spPr>
        <p:txBody>
          <a:bodyPr wrap="square" lIns="91412" tIns="45705" rIns="91412" bIns="45705">
            <a:spAutoFit/>
          </a:bodyPr>
          <a:lstStyle/>
          <a:p>
            <a:r>
              <a:rPr lang="en-US" sz="2400" dirty="0">
                <a:solidFill>
                  <a:srgbClr val="000000"/>
                </a:solidFill>
                <a:latin typeface="Calibri" pitchFamily="34" charset="0"/>
              </a:rPr>
              <a:t>Based on available knowledge, the </a:t>
            </a:r>
            <a:r>
              <a:rPr lang="en-US" sz="2400" b="1" i="1" dirty="0">
                <a:solidFill>
                  <a:srgbClr val="000000"/>
                </a:solidFill>
                <a:latin typeface="Calibri" pitchFamily="34" charset="0"/>
              </a:rPr>
              <a:t>signatures </a:t>
            </a:r>
            <a:r>
              <a:rPr lang="en-US" sz="2400" dirty="0">
                <a:solidFill>
                  <a:srgbClr val="000000"/>
                </a:solidFill>
                <a:latin typeface="Calibri" pitchFamily="34" charset="0"/>
              </a:rPr>
              <a:t>for hybrid baryons consist of</a:t>
            </a:r>
            <a:r>
              <a:rPr lang="en-US" sz="2400" b="1" i="1" dirty="0">
                <a:solidFill>
                  <a:srgbClr val="000000"/>
                </a:solidFill>
                <a:latin typeface="Calibri" pitchFamily="34" charset="0"/>
              </a:rPr>
              <a:t>:</a:t>
            </a:r>
          </a:p>
          <a:p>
            <a:r>
              <a:rPr lang="en-US" sz="2400" b="1" i="1" dirty="0">
                <a:solidFill>
                  <a:srgbClr val="000000"/>
                </a:solidFill>
                <a:latin typeface="Calibri" pitchFamily="34" charset="0"/>
              </a:rPr>
              <a:t> </a:t>
            </a:r>
          </a:p>
          <a:p>
            <a:r>
              <a:rPr lang="en-US" sz="2400" dirty="0">
                <a:solidFill>
                  <a:srgbClr val="000000"/>
                </a:solidFill>
                <a:latin typeface="Calibri" pitchFamily="34" charset="0"/>
              </a:rPr>
              <a:t>• </a:t>
            </a:r>
            <a:r>
              <a:rPr lang="en-US" sz="2400" b="1" dirty="0">
                <a:solidFill>
                  <a:srgbClr val="800000"/>
                </a:solidFill>
                <a:latin typeface="Calibri" pitchFamily="34" charset="0"/>
              </a:rPr>
              <a:t>Extra resonances </a:t>
            </a:r>
            <a:r>
              <a:rPr lang="en-US" sz="2400" dirty="0">
                <a:solidFill>
                  <a:srgbClr val="000000"/>
                </a:solidFill>
                <a:latin typeface="Calibri" pitchFamily="34" charset="0"/>
              </a:rPr>
              <a:t>with </a:t>
            </a:r>
            <a:r>
              <a:rPr lang="en-US" sz="2400" dirty="0" err="1">
                <a:solidFill>
                  <a:srgbClr val="000000"/>
                </a:solidFill>
                <a:latin typeface="Calibri" pitchFamily="34" charset="0"/>
              </a:rPr>
              <a:t>J</a:t>
            </a:r>
            <a:r>
              <a:rPr lang="en-US" sz="2400" baseline="30000" dirty="0" err="1">
                <a:solidFill>
                  <a:srgbClr val="000000"/>
                </a:solidFill>
                <a:latin typeface="Calibri" pitchFamily="34" charset="0"/>
              </a:rPr>
              <a:t>p</a:t>
            </a:r>
            <a:r>
              <a:rPr lang="en-US" sz="2400" dirty="0">
                <a:solidFill>
                  <a:srgbClr val="000000"/>
                </a:solidFill>
                <a:latin typeface="Calibri" pitchFamily="34" charset="0"/>
              </a:rPr>
              <a:t>=1/2</a:t>
            </a:r>
            <a:r>
              <a:rPr lang="en-US" sz="2400" baseline="30000" dirty="0">
                <a:solidFill>
                  <a:srgbClr val="000000"/>
                </a:solidFill>
                <a:latin typeface="Calibri" pitchFamily="34" charset="0"/>
              </a:rPr>
              <a:t>+</a:t>
            </a:r>
            <a:r>
              <a:rPr lang="en-US" sz="2400" dirty="0">
                <a:solidFill>
                  <a:srgbClr val="000000"/>
                </a:solidFill>
                <a:latin typeface="Calibri" pitchFamily="34" charset="0"/>
              </a:rPr>
              <a:t> and </a:t>
            </a:r>
            <a:r>
              <a:rPr lang="en-US" sz="2400" dirty="0" err="1">
                <a:solidFill>
                  <a:srgbClr val="000000"/>
                </a:solidFill>
                <a:latin typeface="Calibri" pitchFamily="34" charset="0"/>
              </a:rPr>
              <a:t>J</a:t>
            </a:r>
            <a:r>
              <a:rPr lang="en-US" sz="2400" baseline="30000" dirty="0" err="1">
                <a:solidFill>
                  <a:srgbClr val="000000"/>
                </a:solidFill>
                <a:latin typeface="Calibri" pitchFamily="34" charset="0"/>
              </a:rPr>
              <a:t>p</a:t>
            </a:r>
            <a:r>
              <a:rPr lang="en-US" sz="2400" dirty="0">
                <a:solidFill>
                  <a:srgbClr val="000000"/>
                </a:solidFill>
                <a:latin typeface="Calibri" pitchFamily="34" charset="0"/>
              </a:rPr>
              <a:t>=3/2</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 </a:t>
            </a:r>
            <a:r>
              <a:rPr lang="en-US" sz="2400" dirty="0">
                <a:solidFill>
                  <a:srgbClr val="000000"/>
                </a:solidFill>
                <a:latin typeface="Calibri" pitchFamily="34" charset="0"/>
              </a:rPr>
              <a:t>with masses &gt; 1.8 GeV and decays into Nππ or KY final states. </a:t>
            </a:r>
          </a:p>
          <a:p>
            <a:r>
              <a:rPr lang="en-US" sz="2400" dirty="0">
                <a:solidFill>
                  <a:srgbClr val="000000"/>
                </a:solidFill>
                <a:latin typeface="Calibri" pitchFamily="34" charset="0"/>
              </a:rPr>
              <a:t>•A </a:t>
            </a:r>
            <a:r>
              <a:rPr lang="en-US" sz="2400" b="1" dirty="0">
                <a:solidFill>
                  <a:srgbClr val="800000"/>
                </a:solidFill>
                <a:latin typeface="Calibri" pitchFamily="34" charset="0"/>
              </a:rPr>
              <a:t>drop</a:t>
            </a:r>
            <a:r>
              <a:rPr lang="en-US" sz="2400" dirty="0">
                <a:solidFill>
                  <a:srgbClr val="000000"/>
                </a:solidFill>
                <a:latin typeface="Calibri" pitchFamily="34" charset="0"/>
              </a:rPr>
              <a:t> of the transverse </a:t>
            </a:r>
            <a:r>
              <a:rPr lang="en-US" sz="2400" dirty="0" err="1">
                <a:solidFill>
                  <a:srgbClr val="000000"/>
                </a:solidFill>
                <a:latin typeface="Calibri" pitchFamily="34" charset="0"/>
              </a:rPr>
              <a:t>helicity</a:t>
            </a:r>
            <a:r>
              <a:rPr lang="en-US" sz="2400" dirty="0">
                <a:solidFill>
                  <a:srgbClr val="000000"/>
                </a:solidFill>
                <a:latin typeface="Calibri" pitchFamily="34" charset="0"/>
              </a:rPr>
              <a:t> amplitudes A</a:t>
            </a:r>
            <a:r>
              <a:rPr lang="en-US" sz="2400" baseline="-25000" dirty="0">
                <a:solidFill>
                  <a:srgbClr val="000000"/>
                </a:solidFill>
                <a:latin typeface="Calibri" pitchFamily="34" charset="0"/>
              </a:rPr>
              <a:t>1/2</a:t>
            </a:r>
            <a:r>
              <a:rPr lang="en-US" sz="2400" dirty="0">
                <a:solidFill>
                  <a:srgbClr val="000000"/>
                </a:solidFill>
                <a:latin typeface="Calibri" pitchFamily="34" charset="0"/>
              </a:rPr>
              <a:t>(Q</a:t>
            </a:r>
            <a:r>
              <a:rPr lang="en-US" sz="2400" baseline="30000" dirty="0">
                <a:solidFill>
                  <a:srgbClr val="000000"/>
                </a:solidFill>
                <a:latin typeface="Calibri" pitchFamily="34" charset="0"/>
              </a:rPr>
              <a:t>2</a:t>
            </a:r>
            <a:r>
              <a:rPr lang="en-US" sz="2400" dirty="0">
                <a:solidFill>
                  <a:srgbClr val="000000"/>
                </a:solidFill>
                <a:latin typeface="Calibri" pitchFamily="34" charset="0"/>
              </a:rPr>
              <a:t>) and A</a:t>
            </a:r>
            <a:r>
              <a:rPr lang="en-US" sz="2400" baseline="-25000" dirty="0">
                <a:solidFill>
                  <a:srgbClr val="000000"/>
                </a:solidFill>
                <a:latin typeface="Calibri" pitchFamily="34" charset="0"/>
              </a:rPr>
              <a:t>3/2</a:t>
            </a:r>
            <a:r>
              <a:rPr lang="en-US" sz="2400" dirty="0">
                <a:solidFill>
                  <a:srgbClr val="000000"/>
                </a:solidFill>
                <a:latin typeface="Calibri" pitchFamily="34" charset="0"/>
              </a:rPr>
              <a:t>(Q</a:t>
            </a:r>
            <a:r>
              <a:rPr lang="en-US" sz="2400" baseline="30000" dirty="0">
                <a:solidFill>
                  <a:srgbClr val="000000"/>
                </a:solidFill>
                <a:latin typeface="Calibri" pitchFamily="34" charset="0"/>
              </a:rPr>
              <a:t>2</a:t>
            </a:r>
            <a:r>
              <a:rPr lang="en-US" sz="2400" dirty="0">
                <a:solidFill>
                  <a:srgbClr val="000000"/>
                </a:solidFill>
                <a:latin typeface="Calibri" pitchFamily="34" charset="0"/>
              </a:rPr>
              <a:t>) faster than for ordinary three quark states, because of extra glue-component in valence structure. </a:t>
            </a:r>
          </a:p>
          <a:p>
            <a:r>
              <a:rPr lang="en-US" sz="2400" dirty="0">
                <a:solidFill>
                  <a:srgbClr val="000000"/>
                </a:solidFill>
                <a:latin typeface="Calibri" pitchFamily="34" charset="0"/>
              </a:rPr>
              <a:t>•A </a:t>
            </a:r>
            <a:r>
              <a:rPr lang="en-US" sz="2400" b="1" dirty="0">
                <a:solidFill>
                  <a:srgbClr val="800000"/>
                </a:solidFill>
                <a:latin typeface="Calibri" pitchFamily="34" charset="0"/>
              </a:rPr>
              <a:t>suppressed</a:t>
            </a:r>
            <a:r>
              <a:rPr lang="en-US" sz="2400" dirty="0">
                <a:solidFill>
                  <a:srgbClr val="000000"/>
                </a:solidFill>
                <a:latin typeface="Calibri" pitchFamily="34" charset="0"/>
              </a:rPr>
              <a:t> longitudinal amplitude S</a:t>
            </a:r>
            <a:r>
              <a:rPr lang="en-US" sz="2400" baseline="-25000" dirty="0">
                <a:solidFill>
                  <a:srgbClr val="000000"/>
                </a:solidFill>
                <a:latin typeface="Calibri" pitchFamily="34" charset="0"/>
              </a:rPr>
              <a:t>1/2</a:t>
            </a:r>
            <a:r>
              <a:rPr lang="en-US" sz="2400" dirty="0">
                <a:solidFill>
                  <a:srgbClr val="000000"/>
                </a:solidFill>
                <a:latin typeface="Calibri" pitchFamily="34" charset="0"/>
              </a:rPr>
              <a:t>(Q</a:t>
            </a:r>
            <a:r>
              <a:rPr lang="en-US" sz="2400" baseline="30000" dirty="0">
                <a:solidFill>
                  <a:srgbClr val="000000"/>
                </a:solidFill>
                <a:latin typeface="Calibri" pitchFamily="34" charset="0"/>
              </a:rPr>
              <a:t>2</a:t>
            </a:r>
            <a:r>
              <a:rPr lang="en-US" sz="2400" dirty="0">
                <a:solidFill>
                  <a:srgbClr val="000000"/>
                </a:solidFill>
                <a:latin typeface="Calibri" pitchFamily="34" charset="0"/>
              </a:rPr>
              <a:t>) in comparison with transverse electro-excitation amplitude (J</a:t>
            </a:r>
            <a:r>
              <a:rPr lang="en-US" sz="2400" baseline="30000" dirty="0">
                <a:solidFill>
                  <a:srgbClr val="000000"/>
                </a:solidFill>
                <a:latin typeface="Calibri" pitchFamily="34" charset="0"/>
              </a:rPr>
              <a:t>P</a:t>
            </a:r>
            <a:r>
              <a:rPr lang="en-US" sz="2400" dirty="0">
                <a:solidFill>
                  <a:srgbClr val="000000"/>
                </a:solidFill>
                <a:latin typeface="Calibri" pitchFamily="34" charset="0"/>
              </a:rPr>
              <a:t>=1/2</a:t>
            </a:r>
            <a:r>
              <a:rPr lang="en-US" sz="2400" baseline="30000" dirty="0">
                <a:solidFill>
                  <a:srgbClr val="000000"/>
                </a:solidFill>
                <a:latin typeface="Calibri" pitchFamily="34" charset="0"/>
              </a:rPr>
              <a:t>+</a:t>
            </a:r>
            <a:r>
              <a:rPr lang="en-US" sz="2400" dirty="0">
                <a:solidFill>
                  <a:srgbClr val="000000"/>
                </a:solidFill>
                <a:latin typeface="Calibri" pitchFamily="34" charset="0"/>
              </a:rPr>
              <a:t>).</a:t>
            </a:r>
          </a:p>
        </p:txBody>
      </p:sp>
      <p:cxnSp>
        <p:nvCxnSpPr>
          <p:cNvPr id="4" name="Connettore 2 3"/>
          <p:cNvCxnSpPr/>
          <p:nvPr/>
        </p:nvCxnSpPr>
        <p:spPr bwMode="auto">
          <a:xfrm>
            <a:off x="4759078" y="5210820"/>
            <a:ext cx="504056" cy="0"/>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2 8"/>
          <p:cNvCxnSpPr/>
          <p:nvPr/>
        </p:nvCxnSpPr>
        <p:spPr bwMode="auto">
          <a:xfrm>
            <a:off x="4759078" y="5642868"/>
            <a:ext cx="504056" cy="0"/>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Rettangolo 9"/>
          <p:cNvSpPr/>
          <p:nvPr/>
        </p:nvSpPr>
        <p:spPr>
          <a:xfrm>
            <a:off x="2022774" y="6146923"/>
            <a:ext cx="5976664" cy="415468"/>
          </a:xfrm>
          <a:prstGeom prst="rect">
            <a:avLst/>
          </a:prstGeom>
        </p:spPr>
        <p:txBody>
          <a:bodyPr wrap="square" lIns="91412" tIns="45705" rIns="91412" bIns="45705">
            <a:spAutoFit/>
          </a:bodyPr>
          <a:lstStyle/>
          <a:p>
            <a:r>
              <a:rPr lang="en-US" b="1" dirty="0" smtClean="0">
                <a:latin typeface="+mn-lt"/>
              </a:rPr>
              <a:t>The study will  include other single meson channels. </a:t>
            </a:r>
          </a:p>
        </p:txBody>
      </p:sp>
      <p:sp>
        <p:nvSpPr>
          <p:cNvPr id="3" name="Segnaposto numero diapositiva 2"/>
          <p:cNvSpPr>
            <a:spLocks noGrp="1"/>
          </p:cNvSpPr>
          <p:nvPr>
            <p:ph type="sldNum" sz="quarter" idx="12"/>
          </p:nvPr>
        </p:nvSpPr>
        <p:spPr/>
        <p:txBody>
          <a:bodyPr/>
          <a:lstStyle/>
          <a:p>
            <a:fld id="{B2E123A2-8C0A-B24D-ABFA-7CF5F3B53C08}" type="slidenum">
              <a:rPr lang="en-US" smtClean="0"/>
              <a:pPr/>
              <a:t>17</a:t>
            </a:fld>
            <a:endParaRPr lang="en-US"/>
          </a:p>
        </p:txBody>
      </p:sp>
    </p:spTree>
    <p:extLst>
      <p:ext uri="{BB962C8B-B14F-4D97-AF65-F5344CB8AC3E}">
        <p14:creationId xmlns:p14="http://schemas.microsoft.com/office/powerpoint/2010/main" val="168960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629" y="1250380"/>
            <a:ext cx="9145016" cy="5760640"/>
          </a:xfrm>
        </p:spPr>
        <p:txBody>
          <a:bodyPr lIns="100735" tIns="50367" rIns="100735" bIns="50367">
            <a:normAutofit fontScale="70000" lnSpcReduction="20000"/>
          </a:bodyPr>
          <a:lstStyle/>
          <a:p>
            <a:pPr marL="0" indent="0">
              <a:buNone/>
            </a:pPr>
            <a:r>
              <a:rPr lang="en-US" sz="1700" b="1" dirty="0"/>
              <a:t> </a:t>
            </a:r>
            <a:r>
              <a:rPr lang="en-US" sz="3400" b="1" dirty="0"/>
              <a:t>Single Meson </a:t>
            </a:r>
            <a:r>
              <a:rPr lang="en-US" sz="3400" b="1" dirty="0" smtClean="0"/>
              <a:t>Analysis</a:t>
            </a:r>
            <a:endParaRPr lang="en-US" sz="3400" b="1" dirty="0"/>
          </a:p>
          <a:p>
            <a:pPr>
              <a:buClr>
                <a:srgbClr val="800000"/>
              </a:buClr>
            </a:pPr>
            <a:r>
              <a:rPr lang="en-US" sz="3100" b="1" dirty="0">
                <a:solidFill>
                  <a:srgbClr val="000090"/>
                </a:solidFill>
              </a:rPr>
              <a:t>Unitary Isobar Model &amp; Fixed-t Dispersion Relations approaches</a:t>
            </a:r>
          </a:p>
          <a:p>
            <a:pPr marL="0" indent="0">
              <a:buClr>
                <a:srgbClr val="800000"/>
              </a:buClr>
              <a:buNone/>
            </a:pPr>
            <a:r>
              <a:rPr lang="en-US" sz="3100" b="1" dirty="0">
                <a:solidFill>
                  <a:srgbClr val="800000"/>
                </a:solidFill>
              </a:rPr>
              <a:t> </a:t>
            </a:r>
            <a:r>
              <a:rPr lang="en-US" sz="3100" dirty="0">
                <a:solidFill>
                  <a:srgbClr val="000090"/>
                </a:solidFill>
              </a:rPr>
              <a:t>	</a:t>
            </a:r>
          </a:p>
          <a:p>
            <a:pPr>
              <a:buClr>
                <a:srgbClr val="800000"/>
              </a:buClr>
            </a:pPr>
            <a:r>
              <a:rPr lang="en-US" sz="3100" b="1" dirty="0" err="1">
                <a:solidFill>
                  <a:srgbClr val="000090"/>
                </a:solidFill>
              </a:rPr>
              <a:t>Regge</a:t>
            </a:r>
            <a:r>
              <a:rPr lang="en-US" sz="3100" b="1" dirty="0">
                <a:solidFill>
                  <a:srgbClr val="000090"/>
                </a:solidFill>
              </a:rPr>
              <a:t>-and Resonance Model (Gent Group)</a:t>
            </a:r>
          </a:p>
          <a:p>
            <a:pPr marL="0" indent="0">
              <a:buNone/>
            </a:pPr>
            <a:endParaRPr lang="en-US" sz="3400" b="1" dirty="0"/>
          </a:p>
          <a:p>
            <a:pPr marL="0" indent="0">
              <a:buNone/>
            </a:pPr>
            <a:r>
              <a:rPr lang="en-US" sz="3400" b="1" dirty="0"/>
              <a:t>Double </a:t>
            </a:r>
            <a:r>
              <a:rPr lang="en-US" sz="3400" b="1" dirty="0" smtClean="0"/>
              <a:t>Meson </a:t>
            </a:r>
            <a:r>
              <a:rPr lang="en-US" sz="3400" b="1" dirty="0"/>
              <a:t>Analysis</a:t>
            </a:r>
          </a:p>
          <a:p>
            <a:pPr>
              <a:buClr>
                <a:srgbClr val="800000"/>
              </a:buClr>
            </a:pPr>
            <a:r>
              <a:rPr lang="en-US" sz="3100" b="1" dirty="0">
                <a:solidFill>
                  <a:srgbClr val="000090"/>
                </a:solidFill>
              </a:rPr>
              <a:t>J-</a:t>
            </a:r>
            <a:r>
              <a:rPr lang="en-US" sz="3100" b="1" dirty="0" smtClean="0">
                <a:solidFill>
                  <a:srgbClr val="000090"/>
                </a:solidFill>
              </a:rPr>
              <a:t>M Reaction </a:t>
            </a:r>
            <a:r>
              <a:rPr lang="en-US" sz="3100" b="1" dirty="0">
                <a:solidFill>
                  <a:srgbClr val="000090"/>
                </a:solidFill>
              </a:rPr>
              <a:t>M</a:t>
            </a:r>
            <a:r>
              <a:rPr lang="en-US" sz="3100" b="1" dirty="0" smtClean="0">
                <a:solidFill>
                  <a:srgbClr val="000090"/>
                </a:solidFill>
              </a:rPr>
              <a:t>odel</a:t>
            </a:r>
            <a:endParaRPr lang="en-US" sz="3100" b="1" dirty="0">
              <a:solidFill>
                <a:srgbClr val="000090"/>
              </a:solidFill>
            </a:endParaRPr>
          </a:p>
          <a:p>
            <a:pPr marL="0" indent="0">
              <a:buNone/>
            </a:pPr>
            <a:endParaRPr lang="en-US" sz="3400" b="1" dirty="0"/>
          </a:p>
          <a:p>
            <a:pPr marL="0" indent="0">
              <a:buNone/>
            </a:pPr>
            <a:r>
              <a:rPr lang="en-US" sz="3400" b="1" dirty="0"/>
              <a:t>Multi-channel Analysis</a:t>
            </a:r>
          </a:p>
          <a:p>
            <a:pPr>
              <a:buClr>
                <a:srgbClr val="800000"/>
              </a:buClr>
            </a:pPr>
            <a:r>
              <a:rPr lang="en-US" sz="3100" b="1" dirty="0">
                <a:solidFill>
                  <a:srgbClr val="000090"/>
                </a:solidFill>
              </a:rPr>
              <a:t>Bonn-</a:t>
            </a:r>
            <a:r>
              <a:rPr lang="en-US" sz="3100" b="1" dirty="0" err="1">
                <a:solidFill>
                  <a:srgbClr val="000090"/>
                </a:solidFill>
              </a:rPr>
              <a:t>Gatchina</a:t>
            </a:r>
            <a:r>
              <a:rPr lang="en-US" sz="3100" b="1" dirty="0">
                <a:solidFill>
                  <a:srgbClr val="000090"/>
                </a:solidFill>
              </a:rPr>
              <a:t> multi-channel PWA</a:t>
            </a:r>
          </a:p>
          <a:p>
            <a:endParaRPr lang="en-US" sz="3100" b="1" dirty="0">
              <a:solidFill>
                <a:srgbClr val="800000"/>
              </a:solidFill>
            </a:endParaRPr>
          </a:p>
          <a:p>
            <a:pPr>
              <a:buClr>
                <a:srgbClr val="800000"/>
              </a:buClr>
            </a:pPr>
            <a:r>
              <a:rPr lang="en-US" sz="3100" b="1" dirty="0">
                <a:solidFill>
                  <a:srgbClr val="000090"/>
                </a:solidFill>
              </a:rPr>
              <a:t>Argonne-Osaka dynamically coupled-channel model </a:t>
            </a:r>
          </a:p>
          <a:p>
            <a:pPr marL="446635" lvl="1" indent="0">
              <a:buNone/>
            </a:pPr>
            <a:r>
              <a:rPr lang="en-US" sz="3100" dirty="0"/>
              <a:t>	</a:t>
            </a:r>
          </a:p>
          <a:p>
            <a:pPr algn="just">
              <a:buClr>
                <a:srgbClr val="800000"/>
              </a:buClr>
            </a:pPr>
            <a:r>
              <a:rPr lang="en-US" sz="3100" b="1" dirty="0">
                <a:solidFill>
                  <a:srgbClr val="000090"/>
                </a:solidFill>
              </a:rPr>
              <a:t>JPAC Analysis Tools for high mass states using </a:t>
            </a:r>
            <a:r>
              <a:rPr lang="en-US" sz="3100" b="1" dirty="0" err="1">
                <a:solidFill>
                  <a:srgbClr val="000090"/>
                </a:solidFill>
              </a:rPr>
              <a:t>Regge</a:t>
            </a:r>
            <a:r>
              <a:rPr lang="en-US" sz="3100" b="1" dirty="0">
                <a:solidFill>
                  <a:srgbClr val="000090"/>
                </a:solidFill>
              </a:rPr>
              <a:t> &amp; </a:t>
            </a:r>
            <a:r>
              <a:rPr lang="en-US" sz="3100" b="1" dirty="0" err="1">
                <a:solidFill>
                  <a:srgbClr val="000090"/>
                </a:solidFill>
              </a:rPr>
              <a:t>Veneziano</a:t>
            </a:r>
            <a:r>
              <a:rPr lang="en-US" sz="3100" b="1" dirty="0">
                <a:solidFill>
                  <a:srgbClr val="000090"/>
                </a:solidFill>
              </a:rPr>
              <a:t> Approach </a:t>
            </a:r>
          </a:p>
          <a:p>
            <a:pPr marL="0" indent="0">
              <a:buNone/>
            </a:pPr>
            <a:r>
              <a:rPr lang="en-US" sz="1700" dirty="0"/>
              <a:t>	</a:t>
            </a:r>
          </a:p>
        </p:txBody>
      </p:sp>
      <p:sp>
        <p:nvSpPr>
          <p:cNvPr id="2" name="Title 1"/>
          <p:cNvSpPr>
            <a:spLocks noGrp="1"/>
          </p:cNvSpPr>
          <p:nvPr>
            <p:ph type="title"/>
          </p:nvPr>
        </p:nvSpPr>
        <p:spPr>
          <a:xfrm>
            <a:off x="1064663" y="112988"/>
            <a:ext cx="8562852" cy="1092230"/>
          </a:xfrm>
          <a:ln>
            <a:solidFill>
              <a:srgbClr val="FFFFFF"/>
            </a:solidFill>
          </a:ln>
        </p:spPr>
        <p:txBody>
          <a:bodyPr lIns="100735" tIns="50367" rIns="100735" bIns="50367">
            <a:noAutofit/>
          </a:bodyPr>
          <a:lstStyle/>
          <a:p>
            <a:r>
              <a:rPr lang="en-US" sz="4000" b="1" dirty="0" smtClean="0">
                <a:solidFill>
                  <a:srgbClr val="800000"/>
                </a:solidFill>
              </a:rPr>
              <a:t>Analysis </a:t>
            </a:r>
            <a:r>
              <a:rPr lang="en-US" sz="4000" b="1" dirty="0">
                <a:solidFill>
                  <a:srgbClr val="800000"/>
                </a:solidFill>
              </a:rPr>
              <a:t>Tools for Excited Baryons</a:t>
            </a:r>
          </a:p>
        </p:txBody>
      </p:sp>
      <p:sp>
        <p:nvSpPr>
          <p:cNvPr id="6" name="Slide Number Placeholder 5"/>
          <p:cNvSpPr>
            <a:spLocks noGrp="1"/>
          </p:cNvSpPr>
          <p:nvPr>
            <p:ph type="sldNum" sz="quarter" idx="12"/>
          </p:nvPr>
        </p:nvSpPr>
        <p:spPr/>
        <p:txBody>
          <a:bodyPr/>
          <a:lstStyle/>
          <a:p>
            <a:fld id="{7C838BDD-2A9B-A643-A699-54CA44B406CD}" type="slidenum">
              <a:rPr lang="en-US" smtClean="0"/>
              <a:pPr/>
              <a:t>18</a:t>
            </a:fld>
            <a:endParaRPr lang="en-US"/>
          </a:p>
        </p:txBody>
      </p:sp>
      <p:cxnSp>
        <p:nvCxnSpPr>
          <p:cNvPr id="7"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egnaposto piè di pagina 7"/>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28648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3"/>
            <a:ext cx="9344025" cy="763102"/>
          </a:xfrm>
        </p:spPr>
        <p:txBody>
          <a:bodyPr>
            <a:normAutofit/>
          </a:bodyPr>
          <a:lstStyle/>
          <a:p>
            <a:r>
              <a:rPr lang="en-US" sz="3600" b="1" dirty="0">
                <a:solidFill>
                  <a:srgbClr val="000090"/>
                </a:solidFill>
                <a:latin typeface="+mn-lt"/>
                <a:cs typeface="Arial"/>
              </a:rPr>
              <a:t>The Experiment</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366589" y="4274718"/>
            <a:ext cx="9865096" cy="2554515"/>
          </a:xfrm>
          <a:prstGeom prst="rect">
            <a:avLst/>
          </a:prstGeom>
        </p:spPr>
        <p:txBody>
          <a:bodyPr wrap="square" lIns="91412" tIns="45705" rIns="91412" bIns="45705">
            <a:spAutoFit/>
          </a:bodyPr>
          <a:lstStyle/>
          <a:p>
            <a:r>
              <a:rPr lang="en-US" sz="2000" b="1" dirty="0">
                <a:latin typeface="Calibri" pitchFamily="34" charset="0"/>
              </a:rPr>
              <a:t>Scattered electrons will be detected:</a:t>
            </a:r>
          </a:p>
          <a:p>
            <a:pPr marL="796678" indent="192028">
              <a:buFont typeface="Arial"/>
              <a:buChar char="•"/>
            </a:pPr>
            <a:r>
              <a:rPr lang="en-US" sz="2000" dirty="0">
                <a:solidFill>
                  <a:srgbClr val="000090"/>
                </a:solidFill>
                <a:latin typeface="Calibri" pitchFamily="34" charset="0"/>
              </a:rPr>
              <a:t>in the Forward Tagger for angles from 2.5° to 4.5°</a:t>
            </a:r>
          </a:p>
          <a:p>
            <a:pPr marL="796678" indent="192028">
              <a:buFont typeface="Arial"/>
              <a:buChar char="•"/>
            </a:pPr>
            <a:r>
              <a:rPr lang="en-US" sz="2000" dirty="0">
                <a:solidFill>
                  <a:srgbClr val="000090"/>
                </a:solidFill>
                <a:latin typeface="Calibri" pitchFamily="34" charset="0"/>
              </a:rPr>
              <a:t>in the Forward Detector of CLAS12 for scattering angles greater than about 6°</a:t>
            </a:r>
          </a:p>
          <a:p>
            <a:r>
              <a:rPr lang="en-US" sz="2000" b="1" dirty="0">
                <a:latin typeface="Calibri" pitchFamily="34" charset="0"/>
              </a:rPr>
              <a:t>Charged hadrons will be measured in the full range from 6° to 130°</a:t>
            </a:r>
          </a:p>
          <a:p>
            <a:endParaRPr lang="en-US" sz="2000" dirty="0">
              <a:solidFill>
                <a:prstClr val="black"/>
              </a:solidFill>
              <a:latin typeface="Calibri" pitchFamily="34" charset="0"/>
            </a:endParaRPr>
          </a:p>
          <a:p>
            <a:endParaRPr lang="en-US" sz="2000" dirty="0">
              <a:solidFill>
                <a:prstClr val="black"/>
              </a:solidFill>
              <a:latin typeface="Calibri" pitchFamily="34" charset="0"/>
            </a:endParaRPr>
          </a:p>
          <a:p>
            <a:r>
              <a:rPr lang="en-US" sz="2000" dirty="0">
                <a:solidFill>
                  <a:prstClr val="black"/>
                </a:solidFill>
                <a:latin typeface="Calibri" pitchFamily="34" charset="0"/>
              </a:rPr>
              <a:t>FT allows to probe the </a:t>
            </a:r>
            <a:r>
              <a:rPr lang="en-US" sz="2000" b="1" dirty="0">
                <a:solidFill>
                  <a:prstClr val="black"/>
                </a:solidFill>
                <a:latin typeface="Calibri" pitchFamily="34" charset="0"/>
              </a:rPr>
              <a:t>crucial Q</a:t>
            </a:r>
            <a:r>
              <a:rPr lang="en-US" sz="2000" b="1" baseline="30000" dirty="0">
                <a:solidFill>
                  <a:prstClr val="black"/>
                </a:solidFill>
                <a:latin typeface="Calibri" pitchFamily="34" charset="0"/>
              </a:rPr>
              <a:t>2</a:t>
            </a:r>
            <a:r>
              <a:rPr lang="en-US" sz="2000" b="1" dirty="0">
                <a:solidFill>
                  <a:prstClr val="black"/>
                </a:solidFill>
                <a:latin typeface="Calibri" pitchFamily="34" charset="0"/>
              </a:rPr>
              <a:t> range </a:t>
            </a:r>
            <a:r>
              <a:rPr lang="en-US" sz="2000" dirty="0">
                <a:solidFill>
                  <a:prstClr val="black"/>
                </a:solidFill>
                <a:latin typeface="Calibri" pitchFamily="34" charset="0"/>
              </a:rPr>
              <a:t>where hybrid baryons may be identified due to their fast dropping A</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 and the suppression of the scalar S</a:t>
            </a:r>
            <a:r>
              <a:rPr lang="en-US" sz="2000" baseline="-25000" dirty="0">
                <a:solidFill>
                  <a:prstClr val="black"/>
                </a:solidFill>
                <a:latin typeface="Calibri" pitchFamily="34" charset="0"/>
              </a:rPr>
              <a:t>1/2</a:t>
            </a:r>
            <a:r>
              <a:rPr lang="en-US" sz="2000" dirty="0">
                <a:solidFill>
                  <a:prstClr val="black"/>
                </a:solidFill>
                <a:latin typeface="Calibri" pitchFamily="34" charset="0"/>
              </a:rPr>
              <a:t>(Q</a:t>
            </a:r>
            <a:r>
              <a:rPr lang="en-US" sz="2000" baseline="30000" dirty="0">
                <a:solidFill>
                  <a:prstClr val="black"/>
                </a:solidFill>
                <a:latin typeface="Calibri" pitchFamily="34" charset="0"/>
              </a:rPr>
              <a:t>2</a:t>
            </a:r>
            <a:r>
              <a:rPr lang="en-US" sz="2000" dirty="0">
                <a:solidFill>
                  <a:prstClr val="black"/>
                </a:solidFill>
                <a:latin typeface="Calibri" pitchFamily="34" charset="0"/>
              </a:rPr>
              <a:t>) amplitude.</a:t>
            </a:r>
          </a:p>
        </p:txBody>
      </p:sp>
      <p:sp>
        <p:nvSpPr>
          <p:cNvPr id="7" name="TextBox 1"/>
          <p:cNvSpPr txBox="1"/>
          <p:nvPr/>
        </p:nvSpPr>
        <p:spPr>
          <a:xfrm>
            <a:off x="4111005" y="2330500"/>
            <a:ext cx="2698050" cy="778826"/>
          </a:xfrm>
          <a:prstGeom prst="rect">
            <a:avLst/>
          </a:prstGeom>
          <a:noFill/>
        </p:spPr>
        <p:txBody>
          <a:bodyPr wrap="square" lIns="100735" tIns="50367" rIns="100735" bIns="50367" rtlCol="0">
            <a:spAutoFit/>
          </a:bodyPr>
          <a:lstStyle/>
          <a:p>
            <a:pPr algn="ctr"/>
            <a:r>
              <a:rPr lang="it-IT" sz="4400" dirty="0">
                <a:latin typeface="Calibri" pitchFamily="34" charset="0"/>
              </a:rPr>
              <a:t>CLAS12</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89" y="1034358"/>
            <a:ext cx="3741936" cy="315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7"/>
          <p:cNvSpPr txBox="1"/>
          <p:nvPr/>
        </p:nvSpPr>
        <p:spPr>
          <a:xfrm>
            <a:off x="4831085" y="530300"/>
            <a:ext cx="899350" cy="778826"/>
          </a:xfrm>
          <a:prstGeom prst="rect">
            <a:avLst/>
          </a:prstGeom>
          <a:noFill/>
        </p:spPr>
        <p:txBody>
          <a:bodyPr wrap="square" lIns="100735" tIns="50367" rIns="100735" bIns="50367" rtlCol="0">
            <a:spAutoFit/>
          </a:bodyPr>
          <a:lstStyle/>
          <a:p>
            <a:pPr algn="ctr"/>
            <a:r>
              <a:rPr lang="it-IT" sz="4400" dirty="0">
                <a:latin typeface="Calibri" pitchFamily="34" charset="0"/>
              </a:rPr>
              <a:t>FT</a:t>
            </a:r>
          </a:p>
        </p:txBody>
      </p:sp>
      <p:sp>
        <p:nvSpPr>
          <p:cNvPr id="10" name="Oval 5"/>
          <p:cNvSpPr/>
          <p:nvPr/>
        </p:nvSpPr>
        <p:spPr>
          <a:xfrm>
            <a:off x="2663326" y="929526"/>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1" name="Straight Arrow Connector 10"/>
          <p:cNvCxnSpPr>
            <a:stCxn id="10" idx="6"/>
          </p:cNvCxnSpPr>
          <p:nvPr/>
        </p:nvCxnSpPr>
        <p:spPr>
          <a:xfrm flipV="1">
            <a:off x="3470894" y="929527"/>
            <a:ext cx="1070691" cy="3139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4"/>
          <p:cNvSpPr/>
          <p:nvPr/>
        </p:nvSpPr>
        <p:spPr>
          <a:xfrm>
            <a:off x="3399157" y="273866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13" name="Oval 15"/>
          <p:cNvSpPr/>
          <p:nvPr/>
        </p:nvSpPr>
        <p:spPr>
          <a:xfrm>
            <a:off x="3317398" y="3576407"/>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14" name="Straight Arrow Connector 16"/>
          <p:cNvCxnSpPr/>
          <p:nvPr/>
        </p:nvCxnSpPr>
        <p:spPr>
          <a:xfrm>
            <a:off x="4178975" y="3086626"/>
            <a:ext cx="436086" cy="2519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8"/>
          <p:cNvCxnSpPr>
            <a:stCxn id="13" idx="6"/>
          </p:cNvCxnSpPr>
          <p:nvPr/>
        </p:nvCxnSpPr>
        <p:spPr>
          <a:xfrm flipV="1">
            <a:off x="4124965" y="3626646"/>
            <a:ext cx="418088" cy="2637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7"/>
          <p:cNvCxnSpPr>
            <a:stCxn id="10" idx="5"/>
          </p:cNvCxnSpPr>
          <p:nvPr/>
        </p:nvCxnSpPr>
        <p:spPr>
          <a:xfrm>
            <a:off x="3352628" y="1465499"/>
            <a:ext cx="1262435" cy="10810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2"/>
          <p:cNvSpPr txBox="1"/>
          <p:nvPr/>
        </p:nvSpPr>
        <p:spPr>
          <a:xfrm rot="1304881">
            <a:off x="2705919" y="1894525"/>
            <a:ext cx="1226386"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261" y="890342"/>
            <a:ext cx="3741936" cy="315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bwMode="auto">
          <a:xfrm>
            <a:off x="9583613" y="2618532"/>
            <a:ext cx="576064"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r>
              <a:rPr lang="it-IT" sz="2800" i="1" dirty="0" err="1">
                <a:solidFill>
                  <a:srgbClr val="000000"/>
                </a:solidFill>
                <a:latin typeface="+mn-lt"/>
                <a:cs typeface="Symbol" charset="2"/>
              </a:rPr>
              <a:t>p</a:t>
            </a:r>
            <a:endParaRPr lang="it-IT" sz="2800" i="1" dirty="0">
              <a:solidFill>
                <a:srgbClr val="000000"/>
              </a:solidFill>
              <a:latin typeface="+mn-lt"/>
              <a:cs typeface="Symbol" charset="2"/>
            </a:endParaRPr>
          </a:p>
        </p:txBody>
      </p:sp>
      <p:sp>
        <p:nvSpPr>
          <p:cNvPr id="23" name="Rettangolo 22"/>
          <p:cNvSpPr/>
          <p:nvPr/>
        </p:nvSpPr>
        <p:spPr bwMode="auto">
          <a:xfrm>
            <a:off x="9583613" y="3410620"/>
            <a:ext cx="576064"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sp>
        <p:nvSpPr>
          <p:cNvPr id="24" name="Oval 5"/>
          <p:cNvSpPr/>
          <p:nvPr/>
        </p:nvSpPr>
        <p:spPr>
          <a:xfrm>
            <a:off x="8719519" y="818332"/>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25" name="Straight Arrow Connector 10"/>
          <p:cNvCxnSpPr>
            <a:stCxn id="24" idx="1"/>
          </p:cNvCxnSpPr>
          <p:nvPr/>
        </p:nvCxnSpPr>
        <p:spPr>
          <a:xfrm flipH="1" flipV="1">
            <a:off x="6127230" y="890340"/>
            <a:ext cx="2710554" cy="19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2"/>
          <p:cNvSpPr txBox="1"/>
          <p:nvPr/>
        </p:nvSpPr>
        <p:spPr>
          <a:xfrm rot="19957640">
            <a:off x="8240771" y="1592720"/>
            <a:ext cx="1108669" cy="424883"/>
          </a:xfrm>
          <a:prstGeom prst="rect">
            <a:avLst/>
          </a:prstGeom>
          <a:noFill/>
        </p:spPr>
        <p:txBody>
          <a:bodyPr wrap="square" lIns="100735" tIns="50367" rIns="100735" bIns="50367" rtlCol="0">
            <a:spAutoFit/>
          </a:bodyPr>
          <a:lstStyle/>
          <a:p>
            <a:pPr algn="ctr"/>
            <a:r>
              <a:rPr lang="el-GR" dirty="0" smtClean="0">
                <a:latin typeface="Calibri"/>
              </a:rPr>
              <a:t>ϑ</a:t>
            </a:r>
            <a:r>
              <a:rPr lang="it-IT" dirty="0" smtClean="0">
                <a:latin typeface="Calibri"/>
              </a:rPr>
              <a:t> &gt; 6°</a:t>
            </a:r>
            <a:endParaRPr lang="it-IT" dirty="0"/>
          </a:p>
        </p:txBody>
      </p:sp>
      <p:cxnSp>
        <p:nvCxnSpPr>
          <p:cNvPr id="31" name="Straight Arrow Connector 10"/>
          <p:cNvCxnSpPr/>
          <p:nvPr/>
        </p:nvCxnSpPr>
        <p:spPr>
          <a:xfrm flipH="1">
            <a:off x="6343253" y="1414346"/>
            <a:ext cx="2638546" cy="14202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Rettangolo 35"/>
          <p:cNvSpPr/>
          <p:nvPr/>
        </p:nvSpPr>
        <p:spPr bwMode="auto">
          <a:xfrm>
            <a:off x="9367591" y="3338612"/>
            <a:ext cx="576064"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r>
              <a:rPr lang="it-IT" sz="2800" i="1" dirty="0" err="1">
                <a:solidFill>
                  <a:srgbClr val="000000"/>
                </a:solidFill>
                <a:latin typeface="Symbol" charset="2"/>
                <a:cs typeface="Symbol" charset="2"/>
              </a:rPr>
              <a:t>p</a:t>
            </a:r>
            <a:r>
              <a:rPr lang="it-IT" sz="2800" i="1" baseline="30000" dirty="0">
                <a:solidFill>
                  <a:srgbClr val="000000"/>
                </a:solidFill>
                <a:latin typeface="Symbol" charset="2"/>
                <a:cs typeface="Symbol" charset="2"/>
              </a:rPr>
              <a:t>+</a:t>
            </a:r>
          </a:p>
        </p:txBody>
      </p:sp>
      <p:sp>
        <p:nvSpPr>
          <p:cNvPr id="37" name="Rettangolo 36"/>
          <p:cNvSpPr/>
          <p:nvPr/>
        </p:nvSpPr>
        <p:spPr bwMode="auto">
          <a:xfrm>
            <a:off x="8143454" y="3554636"/>
            <a:ext cx="504056"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r>
              <a:rPr lang="it-IT" sz="2800" i="1" dirty="0" err="1">
                <a:solidFill>
                  <a:srgbClr val="000000"/>
                </a:solidFill>
                <a:latin typeface="Symbol" charset="2"/>
                <a:cs typeface="Symbol" charset="2"/>
              </a:rPr>
              <a:t>p</a:t>
            </a:r>
            <a:r>
              <a:rPr lang="it-IT" sz="2800" i="1" baseline="30000" dirty="0">
                <a:solidFill>
                  <a:srgbClr val="000000"/>
                </a:solidFill>
                <a:latin typeface="Symbol" charset="2"/>
                <a:cs typeface="Symbol" charset="2"/>
              </a:rPr>
              <a:t>-</a:t>
            </a:r>
          </a:p>
        </p:txBody>
      </p:sp>
      <p:sp>
        <p:nvSpPr>
          <p:cNvPr id="38" name="Oval 14"/>
          <p:cNvSpPr/>
          <p:nvPr/>
        </p:nvSpPr>
        <p:spPr>
          <a:xfrm>
            <a:off x="9367591" y="2618532"/>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sp>
        <p:nvSpPr>
          <p:cNvPr id="39" name="Oval 14"/>
          <p:cNvSpPr/>
          <p:nvPr/>
        </p:nvSpPr>
        <p:spPr>
          <a:xfrm>
            <a:off x="9295583" y="3338614"/>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cxnSp>
        <p:nvCxnSpPr>
          <p:cNvPr id="41" name="Straight Arrow Connector 10"/>
          <p:cNvCxnSpPr>
            <a:stCxn id="38" idx="3"/>
          </p:cNvCxnSpPr>
          <p:nvPr/>
        </p:nvCxnSpPr>
        <p:spPr>
          <a:xfrm flipH="1">
            <a:off x="6415261" y="3154507"/>
            <a:ext cx="3070594" cy="5241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10"/>
          <p:cNvCxnSpPr>
            <a:stCxn id="40" idx="2"/>
          </p:cNvCxnSpPr>
          <p:nvPr/>
        </p:nvCxnSpPr>
        <p:spPr>
          <a:xfrm flipH="1" flipV="1">
            <a:off x="6567661" y="3831102"/>
            <a:ext cx="1431776" cy="37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3"/>
          <p:cNvSpPr/>
          <p:nvPr/>
        </p:nvSpPr>
        <p:spPr>
          <a:xfrm>
            <a:off x="510607" y="5642869"/>
            <a:ext cx="8784976" cy="400079"/>
          </a:xfrm>
          <a:prstGeom prst="rect">
            <a:avLst/>
          </a:prstGeom>
          <a:solidFill>
            <a:schemeClr val="bg1"/>
          </a:solidFill>
        </p:spPr>
        <p:txBody>
          <a:bodyPr wrap="square" lIns="91412" tIns="45705" rIns="91412" bIns="45705">
            <a:spAutoFit/>
          </a:bodyPr>
          <a:lstStyle/>
          <a:p>
            <a:r>
              <a:rPr lang="en-US" sz="2000" b="1" dirty="0">
                <a:latin typeface="Calibri" pitchFamily="34" charset="0"/>
              </a:rPr>
              <a:t>W &lt; 3 </a:t>
            </a:r>
            <a:r>
              <a:rPr lang="en-US" sz="2000" b="1" dirty="0" err="1">
                <a:latin typeface="Calibri" pitchFamily="34" charset="0"/>
              </a:rPr>
              <a:t>GeV</a:t>
            </a:r>
            <a:r>
              <a:rPr lang="en-US" sz="2000" b="1" dirty="0">
                <a:latin typeface="Calibri" pitchFamily="34" charset="0"/>
              </a:rPr>
              <a:t>       </a:t>
            </a:r>
            <a:r>
              <a:rPr lang="en-US" sz="2000" dirty="0">
                <a:latin typeface="Calibri" pitchFamily="34" charset="0"/>
              </a:rPr>
              <a:t>Q</a:t>
            </a:r>
            <a:r>
              <a:rPr lang="en-US" sz="2000" baseline="30000" dirty="0">
                <a:latin typeface="Calibri" pitchFamily="34" charset="0"/>
              </a:rPr>
              <a:t>2</a:t>
            </a:r>
            <a:r>
              <a:rPr lang="en-US" sz="2000" dirty="0">
                <a:latin typeface="Calibri" pitchFamily="34" charset="0"/>
              </a:rPr>
              <a:t> range of interest: </a:t>
            </a:r>
            <a:r>
              <a:rPr lang="en-US" sz="2000" b="1" dirty="0">
                <a:latin typeface="Calibri" pitchFamily="34" charset="0"/>
              </a:rPr>
              <a:t>0.05 - 2 GeV</a:t>
            </a:r>
            <a:r>
              <a:rPr lang="en-US" sz="2000" b="1" baseline="30000" dirty="0">
                <a:latin typeface="Calibri" pitchFamily="34" charset="0"/>
              </a:rPr>
              <a:t>2</a:t>
            </a:r>
          </a:p>
        </p:txBody>
      </p:sp>
      <p:graphicFrame>
        <p:nvGraphicFramePr>
          <p:cNvPr id="47" name="Object 4"/>
          <p:cNvGraphicFramePr>
            <a:graphicFrameLocks noChangeAspect="1"/>
          </p:cNvGraphicFramePr>
          <p:nvPr>
            <p:extLst>
              <p:ext uri="{D42A27DB-BD31-4B8C-83A1-F6EECF244321}">
                <p14:modId xmlns:p14="http://schemas.microsoft.com/office/powerpoint/2010/main" val="1631761534"/>
              </p:ext>
            </p:extLst>
          </p:nvPr>
        </p:nvGraphicFramePr>
        <p:xfrm>
          <a:off x="5983213" y="5426847"/>
          <a:ext cx="3187700" cy="718368"/>
        </p:xfrm>
        <a:graphic>
          <a:graphicData uri="http://schemas.openxmlformats.org/presentationml/2006/ole">
            <mc:AlternateContent xmlns:mc="http://schemas.openxmlformats.org/markup-compatibility/2006">
              <mc:Choice xmlns:v="urn:schemas-microsoft-com:vml" Requires="v">
                <p:oleObj spid="_x0000_s7632" name="Equation" r:id="rId5" imgW="2006600" imgH="419100" progId="Equation.3">
                  <p:embed/>
                </p:oleObj>
              </mc:Choice>
              <mc:Fallback>
                <p:oleObj name="Equation" r:id="rId5" imgW="2006600" imgH="419100" progId="Equation.3">
                  <p:embed/>
                  <p:pic>
                    <p:nvPicPr>
                      <p:cNvPr id="0" name="Picture 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213" y="5426847"/>
                        <a:ext cx="3187700" cy="71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2" name="Connettore 2 31"/>
          <p:cNvCxnSpPr/>
          <p:nvPr/>
        </p:nvCxnSpPr>
        <p:spPr bwMode="auto">
          <a:xfrm>
            <a:off x="8359477" y="3266603"/>
            <a:ext cx="648072" cy="648073"/>
          </a:xfrm>
          <a:prstGeom prst="straightConnector1">
            <a:avLst/>
          </a:prstGeom>
          <a:solidFill>
            <a:schemeClr val="accent1"/>
          </a:solidFill>
          <a:ln w="571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 name="Oval 14"/>
          <p:cNvSpPr/>
          <p:nvPr/>
        </p:nvSpPr>
        <p:spPr>
          <a:xfrm>
            <a:off x="7999439" y="3554638"/>
            <a:ext cx="807569" cy="6279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35" tIns="50367" rIns="100735" bIns="50367" rtlCol="0" anchor="ctr"/>
          <a:lstStyle/>
          <a:p>
            <a:pPr algn="ctr"/>
            <a:endParaRPr lang="it-IT"/>
          </a:p>
        </p:txBody>
      </p:sp>
      <p:pic>
        <p:nvPicPr>
          <p:cNvPr id="22" name="Immagine 21" descr="clas1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3055" y="3050580"/>
            <a:ext cx="1661327" cy="1224136"/>
          </a:xfrm>
          <a:prstGeom prst="rect">
            <a:avLst/>
          </a:prstGeom>
        </p:spPr>
      </p:pic>
      <p:pic>
        <p:nvPicPr>
          <p:cNvPr id="27" name="Immagine 26" descr="Schermata 2016-06-16 alle 13.33.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7069" y="1178372"/>
            <a:ext cx="1320501" cy="936104"/>
          </a:xfrm>
          <a:prstGeom prst="rect">
            <a:avLst/>
          </a:prstGeom>
        </p:spPr>
      </p:pic>
      <p:sp>
        <p:nvSpPr>
          <p:cNvPr id="4" name="Segnaposto numero diapositiva 3"/>
          <p:cNvSpPr>
            <a:spLocks noGrp="1"/>
          </p:cNvSpPr>
          <p:nvPr>
            <p:ph type="sldNum" sz="quarter" idx="12"/>
          </p:nvPr>
        </p:nvSpPr>
        <p:spPr/>
        <p:txBody>
          <a:bodyPr/>
          <a:lstStyle/>
          <a:p>
            <a:fld id="{B2E123A2-8C0A-B24D-ABFA-7CF5F3B53C08}" type="slidenum">
              <a:rPr lang="en-US" smtClean="0"/>
              <a:pPr/>
              <a:t>19</a:t>
            </a:fld>
            <a:endParaRPr lang="en-US"/>
          </a:p>
        </p:txBody>
      </p:sp>
    </p:spTree>
    <p:extLst>
      <p:ext uri="{BB962C8B-B14F-4D97-AF65-F5344CB8AC3E}">
        <p14:creationId xmlns:p14="http://schemas.microsoft.com/office/powerpoint/2010/main" val="19825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10382250" cy="1131531"/>
          </a:xfrm>
          <a:ln>
            <a:noFill/>
          </a:ln>
        </p:spPr>
        <p:txBody>
          <a:bodyPr lIns="100719" tIns="50359" rIns="100719" bIns="50359">
            <a:noAutofit/>
          </a:bodyPr>
          <a:lstStyle/>
          <a:p>
            <a:r>
              <a:rPr lang="en-US" sz="3600" b="1" dirty="0">
                <a:solidFill>
                  <a:srgbClr val="071589"/>
                </a:solidFill>
              </a:rPr>
              <a:t>“Confinement and Strong QCD” </a:t>
            </a:r>
            <a:br>
              <a:rPr lang="en-US" sz="3600" b="1" dirty="0">
                <a:solidFill>
                  <a:srgbClr val="071589"/>
                </a:solidFill>
              </a:rPr>
            </a:br>
            <a:r>
              <a:rPr lang="en-US" sz="3600" b="1" dirty="0">
                <a:solidFill>
                  <a:srgbClr val="071589"/>
                </a:solidFill>
              </a:rPr>
              <a:t>in the Evolution of the Early Universe</a:t>
            </a:r>
          </a:p>
        </p:txBody>
      </p:sp>
      <p:pic>
        <p:nvPicPr>
          <p:cNvPr id="4" name="Picture 3"/>
          <p:cNvPicPr>
            <a:picLocks/>
          </p:cNvPicPr>
          <p:nvPr/>
        </p:nvPicPr>
        <p:blipFill>
          <a:blip r:embed="rId2"/>
          <a:stretch>
            <a:fillRect/>
          </a:stretch>
        </p:blipFill>
        <p:spPr>
          <a:xfrm>
            <a:off x="4909655" y="1178373"/>
            <a:ext cx="5479665" cy="4334511"/>
          </a:xfrm>
          <a:prstGeom prst="rect">
            <a:avLst/>
          </a:prstGeom>
        </p:spPr>
      </p:pic>
      <p:pic>
        <p:nvPicPr>
          <p:cNvPr id="5" name="Picture 4"/>
          <p:cNvPicPr>
            <a:picLocks noChangeAspect="1"/>
          </p:cNvPicPr>
          <p:nvPr/>
        </p:nvPicPr>
        <p:blipFill>
          <a:blip r:embed="rId3"/>
          <a:srcRect l="3557" r="4743"/>
          <a:stretch>
            <a:fillRect/>
          </a:stretch>
        </p:blipFill>
        <p:spPr>
          <a:xfrm>
            <a:off x="254414" y="1244025"/>
            <a:ext cx="4663362" cy="3960766"/>
          </a:xfrm>
          <a:prstGeom prst="rect">
            <a:avLst/>
          </a:prstGeom>
        </p:spPr>
      </p:pic>
      <p:grpSp>
        <p:nvGrpSpPr>
          <p:cNvPr id="3" name="Group 18"/>
          <p:cNvGrpSpPr/>
          <p:nvPr/>
        </p:nvGrpSpPr>
        <p:grpSpPr>
          <a:xfrm>
            <a:off x="1879460" y="4181045"/>
            <a:ext cx="420103" cy="422995"/>
            <a:chOff x="3662754" y="4996719"/>
            <a:chExt cx="528569" cy="571347"/>
          </a:xfrm>
        </p:grpSpPr>
        <p:sp>
          <p:nvSpPr>
            <p:cNvPr id="7" name="Left Brace 6"/>
            <p:cNvSpPr/>
            <p:nvPr/>
          </p:nvSpPr>
          <p:spPr>
            <a:xfrm rot="17450964">
              <a:off x="3735808" y="4923665"/>
              <a:ext cx="218447" cy="364555"/>
            </a:xfrm>
            <a:prstGeom prst="leftBrace">
              <a:avLst>
                <a:gd name="adj1" fmla="val 8333"/>
                <a:gd name="adj2" fmla="val 54349"/>
              </a:avLst>
            </a:prstGeom>
            <a:ln w="28575" cap="flat" cmpd="sng" algn="ctr">
              <a:solidFill>
                <a:srgbClr val="00F7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914116"/>
              <a:endParaRPr lang="en-US" dirty="0">
                <a:solidFill>
                  <a:srgbClr val="000000"/>
                </a:solidFill>
              </a:endParaRPr>
            </a:p>
          </p:txBody>
        </p:sp>
        <p:sp>
          <p:nvSpPr>
            <p:cNvPr id="8" name="TextBox 7"/>
            <p:cNvSpPr txBox="1"/>
            <p:nvPr/>
          </p:nvSpPr>
          <p:spPr>
            <a:xfrm>
              <a:off x="3681264" y="5173132"/>
              <a:ext cx="510059" cy="394934"/>
            </a:xfrm>
            <a:prstGeom prst="rect">
              <a:avLst/>
            </a:prstGeom>
            <a:noFill/>
            <a:ln>
              <a:noFill/>
            </a:ln>
          </p:spPr>
          <p:txBody>
            <a:bodyPr wrap="none" rtlCol="0">
              <a:spAutoFit/>
            </a:bodyPr>
            <a:lstStyle/>
            <a:p>
              <a:pPr defTabSz="914116"/>
              <a:r>
                <a:rPr lang="en-US" sz="1300" b="1" dirty="0">
                  <a:solidFill>
                    <a:srgbClr val="00F700"/>
                  </a:solidFill>
                </a:rPr>
                <a:t>N* </a:t>
              </a:r>
            </a:p>
          </p:txBody>
        </p:sp>
      </p:grpSp>
      <p:grpSp>
        <p:nvGrpSpPr>
          <p:cNvPr id="6" name="Group 15"/>
          <p:cNvGrpSpPr/>
          <p:nvPr/>
        </p:nvGrpSpPr>
        <p:grpSpPr>
          <a:xfrm>
            <a:off x="2039820" y="1934449"/>
            <a:ext cx="748923" cy="415498"/>
            <a:chOff x="4045872" y="1233434"/>
            <a:chExt cx="942286" cy="561222"/>
          </a:xfrm>
        </p:grpSpPr>
        <p:sp>
          <p:nvSpPr>
            <p:cNvPr id="10" name="TextBox 9"/>
            <p:cNvSpPr txBox="1"/>
            <p:nvPr/>
          </p:nvSpPr>
          <p:spPr>
            <a:xfrm rot="20337676">
              <a:off x="4045872" y="1233434"/>
              <a:ext cx="942286" cy="561222"/>
            </a:xfrm>
            <a:prstGeom prst="rect">
              <a:avLst/>
            </a:prstGeom>
            <a:noFill/>
          </p:spPr>
          <p:txBody>
            <a:bodyPr wrap="none" rtlCol="0">
              <a:spAutoFit/>
            </a:bodyPr>
            <a:lstStyle/>
            <a:p>
              <a:pPr defTabSz="914116"/>
              <a:r>
                <a:rPr lang="en-US" sz="1100" b="1" dirty="0">
                  <a:solidFill>
                    <a:srgbClr val="FFFF00"/>
                  </a:solidFill>
                </a:rPr>
                <a:t>   CEBAF</a:t>
              </a:r>
            </a:p>
            <a:p>
              <a:pPr defTabSz="914116"/>
              <a:r>
                <a:rPr lang="en-US" sz="1000" b="1" dirty="0">
                  <a:solidFill>
                    <a:srgbClr val="FFFF00"/>
                  </a:solidFill>
                </a:rPr>
                <a:t> </a:t>
              </a:r>
              <a:r>
                <a:rPr lang="en-US" sz="1000" b="1" dirty="0">
                  <a:solidFill>
                    <a:srgbClr val="000000"/>
                  </a:solidFill>
                </a:rPr>
                <a:t> </a:t>
              </a:r>
            </a:p>
          </p:txBody>
        </p:sp>
        <p:cxnSp>
          <p:nvCxnSpPr>
            <p:cNvPr id="11" name="Straight Arrow Connector 10"/>
            <p:cNvCxnSpPr>
              <a:cxnSpLocks noChangeAspect="1"/>
            </p:cNvCxnSpPr>
            <p:nvPr/>
          </p:nvCxnSpPr>
          <p:spPr>
            <a:xfrm rot="16200000" flipH="1">
              <a:off x="4133817" y="1489989"/>
              <a:ext cx="118663" cy="61285"/>
            </a:xfrm>
            <a:prstGeom prst="straightConnector1">
              <a:avLst/>
            </a:prstGeom>
            <a:ln w="9525" cap="flat" cmpd="sng" algn="ctr">
              <a:solidFill>
                <a:srgbClr val="FFFF00"/>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sp>
        <p:nvSpPr>
          <p:cNvPr id="14" name="Freeform 13"/>
          <p:cNvSpPr>
            <a:spLocks noChangeAspect="1"/>
          </p:cNvSpPr>
          <p:nvPr/>
        </p:nvSpPr>
        <p:spPr>
          <a:xfrm>
            <a:off x="2121361" y="2214766"/>
            <a:ext cx="454642" cy="1597547"/>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00F700">
              <a:alpha val="50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dirty="0">
              <a:solidFill>
                <a:srgbClr val="FFFFFF"/>
              </a:solidFill>
            </a:endParaRPr>
          </a:p>
        </p:txBody>
      </p:sp>
      <p:sp>
        <p:nvSpPr>
          <p:cNvPr id="15" name="Freeform 14"/>
          <p:cNvSpPr>
            <a:spLocks noChangeAspect="1"/>
          </p:cNvSpPr>
          <p:nvPr/>
        </p:nvSpPr>
        <p:spPr>
          <a:xfrm>
            <a:off x="1857656" y="2326842"/>
            <a:ext cx="446174" cy="1400850"/>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dirty="0">
              <a:solidFill>
                <a:srgbClr val="FFFFFF"/>
              </a:solidFill>
            </a:endParaRPr>
          </a:p>
        </p:txBody>
      </p:sp>
      <p:sp>
        <p:nvSpPr>
          <p:cNvPr id="17" name="TextBox 16"/>
          <p:cNvSpPr txBox="1"/>
          <p:nvPr/>
        </p:nvSpPr>
        <p:spPr>
          <a:xfrm>
            <a:off x="155703" y="5498852"/>
            <a:ext cx="10226547" cy="1348197"/>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100719" tIns="50359" rIns="100719" bIns="50359" rtlCol="0">
            <a:spAutoFit/>
          </a:bodyPr>
          <a:lstStyle/>
          <a:p>
            <a:pPr defTabSz="914116"/>
            <a:r>
              <a:rPr lang="en-US" b="1" dirty="0">
                <a:solidFill>
                  <a:srgbClr val="000000"/>
                </a:solidFill>
                <a:ea typeface="ＭＳ Ｐゴシック" charset="0"/>
                <a:cs typeface="ＭＳ Ｐゴシック" charset="0"/>
              </a:rPr>
              <a:t>	</a:t>
            </a:r>
            <a:r>
              <a:rPr lang="en-US" b="1" dirty="0" smtClean="0">
                <a:solidFill>
                  <a:srgbClr val="000000"/>
                </a:solidFill>
                <a:ea typeface="ＭＳ Ｐゴシック" charset="0"/>
                <a:cs typeface="ＭＳ Ｐゴシック" charset="0"/>
              </a:rPr>
              <a:t>	</a:t>
            </a:r>
            <a:r>
              <a:rPr lang="en-US" sz="2000" b="1" dirty="0">
                <a:solidFill>
                  <a:srgbClr val="000000"/>
                </a:solidFill>
                <a:latin typeface="+mn-lt"/>
              </a:rPr>
              <a:t>Dramatic events occur in the microsecond old Universe.</a:t>
            </a:r>
          </a:p>
          <a:p>
            <a:pPr defTabSz="914116">
              <a:buFont typeface="Wingdings" charset="2"/>
              <a:buChar char="§"/>
            </a:pPr>
            <a:r>
              <a:rPr lang="en-US" sz="2000" dirty="0">
                <a:solidFill>
                  <a:srgbClr val="000000"/>
                </a:solidFill>
                <a:latin typeface="+mn-lt"/>
              </a:rPr>
              <a:t> The </a:t>
            </a:r>
            <a:r>
              <a:rPr lang="en-US" sz="2000" dirty="0">
                <a:solidFill>
                  <a:srgbClr val="000000"/>
                </a:solidFill>
                <a:latin typeface="+mn-lt"/>
                <a:cs typeface="Arial"/>
              </a:rPr>
              <a:t>transition from the QGP to the baryon phase is dominated by excited baryons. </a:t>
            </a:r>
            <a:r>
              <a:rPr lang="en-US" sz="2000" b="1" dirty="0">
                <a:solidFill>
                  <a:srgbClr val="000000"/>
                </a:solidFill>
                <a:latin typeface="+mn-lt"/>
                <a:cs typeface="Arial"/>
              </a:rPr>
              <a:t> </a:t>
            </a:r>
          </a:p>
          <a:p>
            <a:pPr defTabSz="914116"/>
            <a:r>
              <a:rPr lang="en-US" sz="2000" dirty="0">
                <a:solidFill>
                  <a:srgbClr val="000000"/>
                </a:solidFill>
                <a:latin typeface="+mn-lt"/>
                <a:cs typeface="Arial"/>
              </a:rPr>
              <a:t>   A quantitative description requires more states than found to date =&gt; </a:t>
            </a:r>
            <a:r>
              <a:rPr lang="en-US" sz="2000" b="1" dirty="0">
                <a:solidFill>
                  <a:srgbClr val="000090"/>
                </a:solidFill>
                <a:latin typeface="+mn-lt"/>
                <a:cs typeface="Arial"/>
              </a:rPr>
              <a:t>missing baryons.</a:t>
            </a:r>
            <a:endParaRPr lang="en-US" sz="2000" dirty="0">
              <a:solidFill>
                <a:srgbClr val="000000"/>
              </a:solidFill>
              <a:latin typeface="+mn-lt"/>
              <a:cs typeface="Arial"/>
            </a:endParaRPr>
          </a:p>
          <a:p>
            <a:pPr defTabSz="914116">
              <a:buFont typeface="Wingdings" charset="2"/>
              <a:buChar char="§"/>
            </a:pPr>
            <a:r>
              <a:rPr lang="en-US" sz="2000" dirty="0">
                <a:solidFill>
                  <a:srgbClr val="000000"/>
                </a:solidFill>
                <a:latin typeface="+mn-lt"/>
              </a:rPr>
              <a:t> During the transition the quarks acquire </a:t>
            </a:r>
            <a:r>
              <a:rPr lang="en-US" sz="2000" b="1" dirty="0">
                <a:solidFill>
                  <a:srgbClr val="000090"/>
                </a:solidFill>
                <a:latin typeface="+mn-lt"/>
              </a:rPr>
              <a:t>dynamical mass </a:t>
            </a:r>
            <a:r>
              <a:rPr lang="en-US" sz="2000" dirty="0">
                <a:solidFill>
                  <a:srgbClr val="000000"/>
                </a:solidFill>
                <a:latin typeface="+mn-lt"/>
              </a:rPr>
              <a:t>and the</a:t>
            </a:r>
            <a:r>
              <a:rPr lang="en-US" sz="2000" dirty="0" smtClean="0">
                <a:solidFill>
                  <a:srgbClr val="000000"/>
                </a:solidFill>
                <a:latin typeface="+mn-lt"/>
              </a:rPr>
              <a:t> </a:t>
            </a:r>
            <a:r>
              <a:rPr lang="en-US" sz="2000" b="1" dirty="0" smtClean="0">
                <a:solidFill>
                  <a:srgbClr val="000090"/>
                </a:solidFill>
                <a:latin typeface="+mn-lt"/>
              </a:rPr>
              <a:t>confinement </a:t>
            </a:r>
            <a:r>
              <a:rPr lang="en-US" sz="2000" b="1" dirty="0">
                <a:solidFill>
                  <a:srgbClr val="000090"/>
                </a:solidFill>
                <a:latin typeface="+mn-lt"/>
              </a:rPr>
              <a:t>of color </a:t>
            </a:r>
            <a:r>
              <a:rPr lang="en-US" sz="2000" dirty="0">
                <a:solidFill>
                  <a:srgbClr val="000000"/>
                </a:solidFill>
                <a:latin typeface="+mn-lt"/>
              </a:rPr>
              <a:t>occurs. </a:t>
            </a:r>
          </a:p>
        </p:txBody>
      </p:sp>
      <p:sp>
        <p:nvSpPr>
          <p:cNvPr id="19" name="Slide Number Placeholder 18"/>
          <p:cNvSpPr>
            <a:spLocks noGrp="1"/>
          </p:cNvSpPr>
          <p:nvPr>
            <p:ph type="sldNum" sz="quarter" idx="12"/>
          </p:nvPr>
        </p:nvSpPr>
        <p:spPr/>
        <p:txBody>
          <a:bodyPr/>
          <a:lstStyle/>
          <a:p>
            <a:fld id="{7C838BDD-2A9B-A643-A699-54CA44B406CD}" type="slidenum">
              <a:rPr lang="en-US" smtClean="0"/>
              <a:pPr/>
              <a:t>2</a:t>
            </a:fld>
            <a:endParaRPr lang="en-US"/>
          </a:p>
        </p:txBody>
      </p:sp>
      <p:cxnSp>
        <p:nvCxnSpPr>
          <p:cNvPr id="27" name="Curved Connector 26"/>
          <p:cNvCxnSpPr/>
          <p:nvPr/>
        </p:nvCxnSpPr>
        <p:spPr>
          <a:xfrm rot="16200000" flipH="1">
            <a:off x="4923980" y="3186458"/>
            <a:ext cx="1811480" cy="343330"/>
          </a:xfrm>
          <a:prstGeom prst="curvedConnector3">
            <a:avLst>
              <a:gd name="adj1" fmla="val 50000"/>
            </a:avLst>
          </a:prstGeom>
          <a:ln w="57150" cap="flat" cmpd="sng" algn="ctr">
            <a:solidFill>
              <a:srgbClr val="00F7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204622" y="3059439"/>
            <a:ext cx="555239" cy="440256"/>
          </a:xfrm>
          <a:prstGeom prst="rect">
            <a:avLst/>
          </a:prstGeom>
          <a:noFill/>
        </p:spPr>
        <p:txBody>
          <a:bodyPr wrap="none" lIns="100719" tIns="50359" rIns="100719" bIns="50359" rtlCol="0">
            <a:spAutoFit/>
          </a:bodyPr>
          <a:lstStyle/>
          <a:p>
            <a:pPr defTabSz="914116"/>
            <a:r>
              <a:rPr lang="en-US" sz="2200" b="1" dirty="0">
                <a:solidFill>
                  <a:srgbClr val="00F700"/>
                </a:solidFill>
              </a:rPr>
              <a:t>N*</a:t>
            </a:r>
          </a:p>
        </p:txBody>
      </p:sp>
      <p:sp>
        <p:nvSpPr>
          <p:cNvPr id="22" name="TextBox 21"/>
          <p:cNvSpPr txBox="1"/>
          <p:nvPr/>
        </p:nvSpPr>
        <p:spPr>
          <a:xfrm>
            <a:off x="7208363" y="2289628"/>
            <a:ext cx="1548337" cy="532589"/>
          </a:xfrm>
          <a:prstGeom prst="rect">
            <a:avLst/>
          </a:prstGeom>
          <a:solidFill>
            <a:srgbClr val="FEFF03"/>
          </a:solidFill>
          <a:ln>
            <a:solidFill>
              <a:srgbClr val="000090"/>
            </a:solidFill>
          </a:ln>
        </p:spPr>
        <p:txBody>
          <a:bodyPr wrap="none" lIns="100719" tIns="50359" rIns="100719" bIns="50359" rtlCol="0">
            <a:spAutoFit/>
          </a:bodyPr>
          <a:lstStyle/>
          <a:p>
            <a:pPr defTabSz="914116"/>
            <a:r>
              <a:rPr lang="en-US" sz="1300" b="1" dirty="0">
                <a:solidFill>
                  <a:srgbClr val="000000"/>
                </a:solidFill>
                <a:latin typeface="Arial Narrow"/>
                <a:cs typeface="Arial Narrow"/>
              </a:rPr>
              <a:t>Quark Gluon Plasma</a:t>
            </a:r>
          </a:p>
          <a:p>
            <a:pPr defTabSz="914116"/>
            <a:r>
              <a:rPr lang="en-US" sz="1300" b="1" dirty="0">
                <a:solidFill>
                  <a:srgbClr val="000000"/>
                </a:solidFill>
                <a:latin typeface="Arial Narrow"/>
                <a:cs typeface="Arial Narrow"/>
              </a:rPr>
              <a:t>(color </a:t>
            </a:r>
            <a:r>
              <a:rPr lang="en-US" sz="1300" b="1" dirty="0" err="1">
                <a:solidFill>
                  <a:srgbClr val="000000"/>
                </a:solidFill>
                <a:latin typeface="Arial Narrow"/>
                <a:cs typeface="Arial Narrow"/>
              </a:rPr>
              <a:t>deconfined</a:t>
            </a:r>
            <a:r>
              <a:rPr lang="en-US" sz="1500" b="1" dirty="0">
                <a:solidFill>
                  <a:srgbClr val="000000"/>
                </a:solidFill>
              </a:rPr>
              <a:t>)</a:t>
            </a:r>
          </a:p>
        </p:txBody>
      </p:sp>
      <p:sp>
        <p:nvSpPr>
          <p:cNvPr id="23" name="TextBox 22"/>
          <p:cNvSpPr txBox="1"/>
          <p:nvPr/>
        </p:nvSpPr>
        <p:spPr>
          <a:xfrm>
            <a:off x="6066278" y="3449582"/>
            <a:ext cx="1278132" cy="501827"/>
          </a:xfrm>
          <a:prstGeom prst="rect">
            <a:avLst/>
          </a:prstGeom>
          <a:solidFill>
            <a:srgbClr val="00F700"/>
          </a:solidFill>
          <a:ln>
            <a:solidFill>
              <a:srgbClr val="000090"/>
            </a:solidFill>
          </a:ln>
        </p:spPr>
        <p:txBody>
          <a:bodyPr wrap="square" lIns="100719" tIns="50359" rIns="100719" bIns="50359" rtlCol="0">
            <a:spAutoFit/>
          </a:bodyPr>
          <a:lstStyle/>
          <a:p>
            <a:pPr defTabSz="914116"/>
            <a:r>
              <a:rPr lang="en-US" sz="1300" b="1" dirty="0">
                <a:solidFill>
                  <a:srgbClr val="000000"/>
                </a:solidFill>
                <a:latin typeface="Arial Narrow"/>
                <a:cs typeface="Arial Narrow"/>
              </a:rPr>
              <a:t>Hadron Gas</a:t>
            </a:r>
          </a:p>
          <a:p>
            <a:pPr defTabSz="914116"/>
            <a:r>
              <a:rPr lang="en-US" sz="1300" b="1" dirty="0">
                <a:solidFill>
                  <a:srgbClr val="000000"/>
                </a:solidFill>
                <a:latin typeface="Arial Narrow"/>
                <a:cs typeface="Arial Narrow"/>
              </a:rPr>
              <a:t>(color confined)</a:t>
            </a:r>
          </a:p>
        </p:txBody>
      </p:sp>
      <p:sp>
        <p:nvSpPr>
          <p:cNvPr id="9" name="Segnaposto piè di pagina 8"/>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cxnSp>
        <p:nvCxnSpPr>
          <p:cNvPr id="24" name="Straight Connector 31"/>
          <p:cNvCxnSpPr/>
          <p:nvPr/>
        </p:nvCxnSpPr>
        <p:spPr>
          <a:xfrm>
            <a:off x="0" y="1178372"/>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464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3" accel="50000" decel="5000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150565" y="1106364"/>
            <a:ext cx="5086830" cy="5031290"/>
            <a:chOff x="150565" y="1106364"/>
            <a:chExt cx="5086830" cy="5031290"/>
          </a:xfrm>
        </p:grpSpPr>
        <p:grpSp>
          <p:nvGrpSpPr>
            <p:cNvPr id="11" name="Gruppo 10"/>
            <p:cNvGrpSpPr/>
            <p:nvPr/>
          </p:nvGrpSpPr>
          <p:grpSpPr>
            <a:xfrm>
              <a:off x="150565" y="1250382"/>
              <a:ext cx="5086830" cy="4887272"/>
              <a:chOff x="150565" y="1250380"/>
              <a:chExt cx="5086830" cy="4887272"/>
            </a:xfrm>
          </p:grpSpPr>
          <p:pic>
            <p:nvPicPr>
              <p:cNvPr id="9" name="Immagine 8" descr="Schermata 2016-07-08 alle 11.1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73" y="1250380"/>
                <a:ext cx="5014822" cy="2375896"/>
              </a:xfrm>
              <a:prstGeom prst="rect">
                <a:avLst/>
              </a:prstGeom>
            </p:spPr>
          </p:pic>
          <p:pic>
            <p:nvPicPr>
              <p:cNvPr id="10" name="Immagine 9" descr="Schermata 2016-07-08 alle 11.19.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65" y="3770660"/>
                <a:ext cx="5013952" cy="2366992"/>
              </a:xfrm>
              <a:prstGeom prst="rect">
                <a:avLst/>
              </a:prstGeom>
            </p:spPr>
          </p:pic>
          <p:sp>
            <p:nvSpPr>
              <p:cNvPr id="35" name="CasellaDiTesto 34"/>
              <p:cNvSpPr txBox="1"/>
              <p:nvPr/>
            </p:nvSpPr>
            <p:spPr>
              <a:xfrm>
                <a:off x="870645" y="2402508"/>
                <a:ext cx="1518364" cy="738664"/>
              </a:xfrm>
              <a:prstGeom prst="rect">
                <a:avLst/>
              </a:prstGeom>
              <a:noFill/>
            </p:spPr>
            <p:txBody>
              <a:bodyPr wrap="none" rtlCol="0">
                <a:spAutoFit/>
              </a:bodyPr>
              <a:lstStyle/>
              <a:p>
                <a:r>
                  <a:rPr lang="it-IT" b="1" dirty="0" err="1" smtClean="0">
                    <a:solidFill>
                      <a:schemeClr val="bg1"/>
                    </a:solidFill>
                    <a:latin typeface="+mn-lt"/>
                  </a:rPr>
                  <a:t>Ee</a:t>
                </a:r>
                <a:r>
                  <a:rPr lang="it-IT" b="1" dirty="0" smtClean="0">
                    <a:solidFill>
                      <a:schemeClr val="bg1"/>
                    </a:solidFill>
                    <a:latin typeface="+mn-lt"/>
                  </a:rPr>
                  <a:t> =6.6 </a:t>
                </a:r>
                <a:r>
                  <a:rPr lang="it-IT" b="1" dirty="0" err="1" smtClean="0">
                    <a:solidFill>
                      <a:schemeClr val="bg1"/>
                    </a:solidFill>
                    <a:latin typeface="+mn-lt"/>
                  </a:rPr>
                  <a:t>GeV</a:t>
                </a:r>
                <a:endParaRPr lang="it-IT" b="1" dirty="0" smtClean="0">
                  <a:solidFill>
                    <a:schemeClr val="bg1"/>
                  </a:solidFill>
                  <a:latin typeface="+mn-lt"/>
                </a:endParaRPr>
              </a:p>
              <a:p>
                <a:r>
                  <a:rPr lang="it-IT" dirty="0" smtClean="0">
                    <a:solidFill>
                      <a:schemeClr val="bg1"/>
                    </a:solidFill>
                    <a:latin typeface="+mn-lt"/>
                  </a:rPr>
                  <a:t>I = - 3375 A</a:t>
                </a:r>
                <a:endParaRPr lang="it-IT" dirty="0">
                  <a:solidFill>
                    <a:schemeClr val="bg1"/>
                  </a:solidFill>
                  <a:latin typeface="+mn-lt"/>
                </a:endParaRPr>
              </a:p>
            </p:txBody>
          </p:sp>
          <p:sp>
            <p:nvSpPr>
              <p:cNvPr id="37" name="CasellaDiTesto 36"/>
              <p:cNvSpPr txBox="1"/>
              <p:nvPr/>
            </p:nvSpPr>
            <p:spPr>
              <a:xfrm>
                <a:off x="870645" y="4994796"/>
                <a:ext cx="1518364" cy="738664"/>
              </a:xfrm>
              <a:prstGeom prst="rect">
                <a:avLst/>
              </a:prstGeom>
              <a:noFill/>
            </p:spPr>
            <p:txBody>
              <a:bodyPr wrap="none" rtlCol="0">
                <a:spAutoFit/>
              </a:bodyPr>
              <a:lstStyle/>
              <a:p>
                <a:r>
                  <a:rPr lang="it-IT" b="1" dirty="0" err="1" smtClean="0">
                    <a:solidFill>
                      <a:srgbClr val="FFFFFF"/>
                    </a:solidFill>
                    <a:latin typeface="+mn-lt"/>
                  </a:rPr>
                  <a:t>Ee</a:t>
                </a:r>
                <a:r>
                  <a:rPr lang="it-IT" b="1" dirty="0" smtClean="0">
                    <a:solidFill>
                      <a:srgbClr val="FFFFFF"/>
                    </a:solidFill>
                    <a:latin typeface="+mn-lt"/>
                  </a:rPr>
                  <a:t> =8.8 </a:t>
                </a:r>
                <a:r>
                  <a:rPr lang="it-IT" b="1" dirty="0" err="1" smtClean="0">
                    <a:solidFill>
                      <a:srgbClr val="FFFFFF"/>
                    </a:solidFill>
                    <a:latin typeface="+mn-lt"/>
                  </a:rPr>
                  <a:t>GeV</a:t>
                </a:r>
                <a:endParaRPr lang="it-IT" b="1" dirty="0" smtClean="0">
                  <a:solidFill>
                    <a:srgbClr val="FFFFFF"/>
                  </a:solidFill>
                  <a:latin typeface="+mn-lt"/>
                </a:endParaRPr>
              </a:p>
              <a:p>
                <a:r>
                  <a:rPr lang="it-IT" dirty="0" smtClean="0">
                    <a:solidFill>
                      <a:srgbClr val="FFFFFF"/>
                    </a:solidFill>
                    <a:latin typeface="+mn-lt"/>
                  </a:rPr>
                  <a:t>I = - 3375 A</a:t>
                </a:r>
                <a:endParaRPr lang="it-IT" dirty="0">
                  <a:solidFill>
                    <a:srgbClr val="FFFFFF"/>
                  </a:solidFill>
                  <a:latin typeface="+mn-lt"/>
                </a:endParaRPr>
              </a:p>
            </p:txBody>
          </p:sp>
        </p:grpSp>
        <p:grpSp>
          <p:nvGrpSpPr>
            <p:cNvPr id="28" name="Gruppo 27"/>
            <p:cNvGrpSpPr/>
            <p:nvPr/>
          </p:nvGrpSpPr>
          <p:grpSpPr>
            <a:xfrm>
              <a:off x="2022773" y="3626644"/>
              <a:ext cx="1440160" cy="338554"/>
              <a:chOff x="2022773" y="3626644"/>
              <a:chExt cx="1440160" cy="338554"/>
            </a:xfrm>
            <a:solidFill>
              <a:schemeClr val="bg1"/>
            </a:solidFill>
          </p:grpSpPr>
          <p:sp>
            <p:nvSpPr>
              <p:cNvPr id="6" name="CasellaDiTesto 5"/>
              <p:cNvSpPr txBox="1"/>
              <p:nvPr/>
            </p:nvSpPr>
            <p:spPr>
              <a:xfrm>
                <a:off x="2022773" y="3626644"/>
                <a:ext cx="1440160" cy="338554"/>
              </a:xfrm>
              <a:prstGeom prst="rect">
                <a:avLst/>
              </a:prstGeom>
              <a:grpFill/>
            </p:spPr>
            <p:txBody>
              <a:bodyPr wrap="square" rtlCol="0">
                <a:spAutoFit/>
              </a:bodyPr>
              <a:lstStyle/>
              <a:p>
                <a:r>
                  <a:rPr lang="it-IT" sz="1600" dirty="0" err="1" smtClean="0">
                    <a:latin typeface="Arial"/>
                    <a:cs typeface="Arial"/>
                  </a:rPr>
                  <a:t>ep</a:t>
                </a:r>
                <a:r>
                  <a:rPr lang="it-IT" sz="1600" dirty="0">
                    <a:latin typeface="Arial"/>
                    <a:cs typeface="Arial"/>
                  </a:rPr>
                  <a:t> </a:t>
                </a:r>
                <a:r>
                  <a:rPr lang="it-IT" sz="1600" dirty="0" smtClean="0">
                    <a:latin typeface="Arial"/>
                    <a:cs typeface="Arial"/>
                  </a:rPr>
                  <a:t>       e K</a:t>
                </a:r>
                <a:r>
                  <a:rPr lang="it-IT" sz="1600" baseline="30000" dirty="0" smtClean="0">
                    <a:latin typeface="Arial"/>
                    <a:cs typeface="Arial"/>
                  </a:rPr>
                  <a:t>+</a:t>
                </a:r>
                <a:r>
                  <a:rPr lang="it-IT" sz="1600" dirty="0" smtClean="0">
                    <a:latin typeface="Arial"/>
                    <a:cs typeface="Arial"/>
                  </a:rPr>
                  <a:t>Λ       </a:t>
                </a:r>
                <a:endParaRPr lang="it-IT" sz="1600" dirty="0">
                  <a:latin typeface="Arial"/>
                  <a:cs typeface="Arial"/>
                </a:endParaRPr>
              </a:p>
            </p:txBody>
          </p:sp>
          <p:cxnSp>
            <p:nvCxnSpPr>
              <p:cNvPr id="12" name="Connettore 2 11"/>
              <p:cNvCxnSpPr/>
              <p:nvPr/>
            </p:nvCxnSpPr>
            <p:spPr bwMode="auto">
              <a:xfrm flipV="1">
                <a:off x="2382813" y="3842668"/>
                <a:ext cx="360040" cy="1"/>
              </a:xfrm>
              <a:prstGeom prst="straightConnector1">
                <a:avLst/>
              </a:prstGeom>
              <a:grp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3" name="Gruppo 42"/>
            <p:cNvGrpSpPr/>
            <p:nvPr/>
          </p:nvGrpSpPr>
          <p:grpSpPr>
            <a:xfrm>
              <a:off x="2022773" y="1106364"/>
              <a:ext cx="1440160" cy="338554"/>
              <a:chOff x="2022773" y="3626644"/>
              <a:chExt cx="1440160" cy="338554"/>
            </a:xfrm>
            <a:solidFill>
              <a:schemeClr val="bg1"/>
            </a:solidFill>
          </p:grpSpPr>
          <p:sp>
            <p:nvSpPr>
              <p:cNvPr id="44" name="CasellaDiTesto 43"/>
              <p:cNvSpPr txBox="1"/>
              <p:nvPr/>
            </p:nvSpPr>
            <p:spPr>
              <a:xfrm>
                <a:off x="2022773" y="3626644"/>
                <a:ext cx="1440160" cy="338554"/>
              </a:xfrm>
              <a:prstGeom prst="rect">
                <a:avLst/>
              </a:prstGeom>
              <a:grpFill/>
            </p:spPr>
            <p:txBody>
              <a:bodyPr wrap="square" rtlCol="0">
                <a:spAutoFit/>
              </a:bodyPr>
              <a:lstStyle/>
              <a:p>
                <a:r>
                  <a:rPr lang="it-IT" sz="1600" dirty="0" err="1" smtClean="0">
                    <a:latin typeface="Arial"/>
                    <a:cs typeface="Arial"/>
                  </a:rPr>
                  <a:t>ep</a:t>
                </a:r>
                <a:r>
                  <a:rPr lang="it-IT" sz="1600" dirty="0">
                    <a:latin typeface="Arial"/>
                    <a:cs typeface="Arial"/>
                  </a:rPr>
                  <a:t> </a:t>
                </a:r>
                <a:r>
                  <a:rPr lang="it-IT" sz="1600" dirty="0" smtClean="0">
                    <a:latin typeface="Arial"/>
                    <a:cs typeface="Arial"/>
                  </a:rPr>
                  <a:t>       e K</a:t>
                </a:r>
                <a:r>
                  <a:rPr lang="it-IT" sz="1600" baseline="30000" dirty="0" smtClean="0">
                    <a:latin typeface="Arial"/>
                    <a:cs typeface="Arial"/>
                  </a:rPr>
                  <a:t>+</a:t>
                </a:r>
                <a:r>
                  <a:rPr lang="it-IT" sz="1600" dirty="0" smtClean="0">
                    <a:latin typeface="Arial"/>
                    <a:cs typeface="Arial"/>
                  </a:rPr>
                  <a:t>Λ       </a:t>
                </a:r>
                <a:endParaRPr lang="it-IT" sz="1600" dirty="0">
                  <a:latin typeface="Arial"/>
                  <a:cs typeface="Arial"/>
                </a:endParaRPr>
              </a:p>
            </p:txBody>
          </p:sp>
          <p:cxnSp>
            <p:nvCxnSpPr>
              <p:cNvPr id="46" name="Connettore 2 45"/>
              <p:cNvCxnSpPr/>
              <p:nvPr/>
            </p:nvCxnSpPr>
            <p:spPr bwMode="auto">
              <a:xfrm flipV="1">
                <a:off x="2382813" y="3842668"/>
                <a:ext cx="360040" cy="1"/>
              </a:xfrm>
              <a:prstGeom prst="straightConnector1">
                <a:avLst/>
              </a:prstGeom>
              <a:grp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27" name="Immagine 26"/>
          <p:cNvPicPr>
            <a:picLocks noChangeAspect="1"/>
          </p:cNvPicPr>
          <p:nvPr/>
        </p:nvPicPr>
        <p:blipFill rotWithShape="1">
          <a:blip r:embed="rId5">
            <a:extLst>
              <a:ext uri="{28A0092B-C50C-407E-A947-70E740481C1C}">
                <a14:useLocalDpi xmlns:a14="http://schemas.microsoft.com/office/drawing/2010/main" val="0"/>
              </a:ext>
            </a:extLst>
          </a:blip>
          <a:srcRect l="3089" r="8913"/>
          <a:stretch/>
        </p:blipFill>
        <p:spPr>
          <a:xfrm>
            <a:off x="5407151" y="3842668"/>
            <a:ext cx="4773431" cy="2573494"/>
          </a:xfrm>
          <a:prstGeom prst="rect">
            <a:avLst/>
          </a:prstGeom>
          <a:ln>
            <a:noFill/>
          </a:ln>
        </p:spPr>
      </p:pic>
      <p:pic>
        <p:nvPicPr>
          <p:cNvPr id="24" name="Immagine 23"/>
          <p:cNvPicPr>
            <a:picLocks noChangeAspect="1"/>
          </p:cNvPicPr>
          <p:nvPr/>
        </p:nvPicPr>
        <p:blipFill rotWithShape="1">
          <a:blip r:embed="rId6">
            <a:extLst>
              <a:ext uri="{28A0092B-C50C-407E-A947-70E740481C1C}">
                <a14:useLocalDpi xmlns:a14="http://schemas.microsoft.com/office/drawing/2010/main" val="0"/>
              </a:ext>
            </a:extLst>
          </a:blip>
          <a:srcRect l="3204" r="8250"/>
          <a:stretch/>
        </p:blipFill>
        <p:spPr>
          <a:xfrm>
            <a:off x="5335143" y="818334"/>
            <a:ext cx="4906166" cy="2628721"/>
          </a:xfrm>
          <a:prstGeom prst="rect">
            <a:avLst/>
          </a:prstGeom>
          <a:ln>
            <a:noFill/>
          </a:ln>
        </p:spPr>
      </p:pic>
      <p:sp>
        <p:nvSpPr>
          <p:cNvPr id="2" name="Title 1"/>
          <p:cNvSpPr>
            <a:spLocks noGrp="1"/>
          </p:cNvSpPr>
          <p:nvPr>
            <p:ph type="title"/>
          </p:nvPr>
        </p:nvSpPr>
        <p:spPr>
          <a:xfrm>
            <a:off x="519115" y="3"/>
            <a:ext cx="9344025" cy="763102"/>
          </a:xfrm>
        </p:spPr>
        <p:txBody>
          <a:bodyPr>
            <a:normAutofit/>
          </a:bodyPr>
          <a:lstStyle/>
          <a:p>
            <a:r>
              <a:rPr lang="en-US" sz="3600" b="1" dirty="0">
                <a:solidFill>
                  <a:srgbClr val="800000"/>
                </a:solidFill>
                <a:latin typeface="+mn-lt"/>
                <a:cs typeface="Arial"/>
              </a:rPr>
              <a:t>Kinematical Coverage: Full Q</a:t>
            </a:r>
            <a:r>
              <a:rPr lang="en-US" sz="3600" b="1" baseline="30000" dirty="0">
                <a:solidFill>
                  <a:srgbClr val="800000"/>
                </a:solidFill>
                <a:latin typeface="+mn-lt"/>
                <a:cs typeface="Arial"/>
              </a:rPr>
              <a:t>2 </a:t>
            </a:r>
            <a:r>
              <a:rPr lang="en-US" sz="3600" b="1" dirty="0">
                <a:solidFill>
                  <a:srgbClr val="800000"/>
                </a:solidFill>
                <a:latin typeface="+mn-lt"/>
                <a:cs typeface="Arial"/>
              </a:rPr>
              <a:t>Range</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CasellaDiTesto 3"/>
          <p:cNvSpPr txBox="1"/>
          <p:nvPr/>
        </p:nvSpPr>
        <p:spPr>
          <a:xfrm>
            <a:off x="6415261" y="1322388"/>
            <a:ext cx="1518308" cy="738633"/>
          </a:xfrm>
          <a:prstGeom prst="rect">
            <a:avLst/>
          </a:prstGeom>
          <a:noFill/>
        </p:spPr>
        <p:txBody>
          <a:bodyPr wrap="none" lIns="91412" tIns="45705" rIns="91412" bIns="45705" rtlCol="0">
            <a:spAutoFit/>
          </a:bodyPr>
          <a:lstStyle/>
          <a:p>
            <a:r>
              <a:rPr lang="it-IT" b="1" dirty="0" err="1" smtClean="0">
                <a:latin typeface="+mn-lt"/>
              </a:rPr>
              <a:t>Ee</a:t>
            </a:r>
            <a:r>
              <a:rPr lang="it-IT" b="1" dirty="0" smtClean="0">
                <a:latin typeface="+mn-lt"/>
              </a:rPr>
              <a:t> =6.6 </a:t>
            </a:r>
            <a:r>
              <a:rPr lang="it-IT" b="1" dirty="0" err="1" smtClean="0">
                <a:latin typeface="+mn-lt"/>
              </a:rPr>
              <a:t>GeV</a:t>
            </a:r>
            <a:endParaRPr lang="it-IT" b="1" dirty="0" smtClean="0">
              <a:latin typeface="+mn-lt"/>
            </a:endParaRPr>
          </a:p>
          <a:p>
            <a:r>
              <a:rPr lang="it-IT" dirty="0" smtClean="0">
                <a:solidFill>
                  <a:srgbClr val="800000"/>
                </a:solidFill>
                <a:latin typeface="+mn-lt"/>
              </a:rPr>
              <a:t>I = - 3375 A</a:t>
            </a:r>
            <a:endParaRPr lang="it-IT" dirty="0">
              <a:solidFill>
                <a:srgbClr val="800000"/>
              </a:solidFill>
              <a:latin typeface="+mn-lt"/>
            </a:endParaRPr>
          </a:p>
        </p:txBody>
      </p:sp>
      <p:sp>
        <p:nvSpPr>
          <p:cNvPr id="49" name="CasellaDiTesto 48"/>
          <p:cNvSpPr txBox="1"/>
          <p:nvPr/>
        </p:nvSpPr>
        <p:spPr>
          <a:xfrm>
            <a:off x="6559278" y="4346724"/>
            <a:ext cx="1518308" cy="738633"/>
          </a:xfrm>
          <a:prstGeom prst="rect">
            <a:avLst/>
          </a:prstGeom>
          <a:noFill/>
        </p:spPr>
        <p:txBody>
          <a:bodyPr wrap="none" lIns="91412" tIns="45705" rIns="91412" bIns="45705" rtlCol="0">
            <a:spAutoFit/>
          </a:bodyPr>
          <a:lstStyle/>
          <a:p>
            <a:r>
              <a:rPr lang="it-IT" b="1" dirty="0" err="1" smtClean="0">
                <a:latin typeface="+mn-lt"/>
              </a:rPr>
              <a:t>Ee</a:t>
            </a:r>
            <a:r>
              <a:rPr lang="it-IT" b="1" dirty="0" smtClean="0">
                <a:latin typeface="+mn-lt"/>
              </a:rPr>
              <a:t> =8.8 </a:t>
            </a:r>
            <a:r>
              <a:rPr lang="it-IT" b="1" dirty="0" err="1" smtClean="0">
                <a:latin typeface="+mn-lt"/>
              </a:rPr>
              <a:t>GeV</a:t>
            </a:r>
            <a:endParaRPr lang="it-IT" b="1" dirty="0" smtClean="0">
              <a:latin typeface="+mn-lt"/>
            </a:endParaRPr>
          </a:p>
          <a:p>
            <a:r>
              <a:rPr lang="it-IT" dirty="0" smtClean="0">
                <a:solidFill>
                  <a:srgbClr val="800000"/>
                </a:solidFill>
                <a:latin typeface="+mn-lt"/>
              </a:rPr>
              <a:t>I = - 3375 A</a:t>
            </a:r>
            <a:endParaRPr lang="it-IT" dirty="0">
              <a:solidFill>
                <a:srgbClr val="800000"/>
              </a:solidFill>
              <a:latin typeface="+mn-lt"/>
            </a:endParaRPr>
          </a:p>
        </p:txBody>
      </p:sp>
      <p:grpSp>
        <p:nvGrpSpPr>
          <p:cNvPr id="14" name="Gruppo 13"/>
          <p:cNvGrpSpPr/>
          <p:nvPr/>
        </p:nvGrpSpPr>
        <p:grpSpPr>
          <a:xfrm>
            <a:off x="5335143" y="2762548"/>
            <a:ext cx="4752528" cy="1063570"/>
            <a:chOff x="3966989" y="2834556"/>
            <a:chExt cx="4752528" cy="1063570"/>
          </a:xfrm>
        </p:grpSpPr>
        <p:cxnSp>
          <p:nvCxnSpPr>
            <p:cNvPr id="21" name="Connettore 2 20"/>
            <p:cNvCxnSpPr/>
            <p:nvPr/>
          </p:nvCxnSpPr>
          <p:spPr bwMode="auto">
            <a:xfrm flipH="1">
              <a:off x="4327029" y="2834556"/>
              <a:ext cx="2016224" cy="432048"/>
            </a:xfrm>
            <a:prstGeom prst="straightConnector1">
              <a:avLst/>
            </a:prstGeom>
            <a:solidFill>
              <a:schemeClr val="accent1"/>
            </a:solidFill>
            <a:ln w="9525" cap="flat" cmpd="sng" algn="ctr">
              <a:solidFill>
                <a:srgbClr val="00009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CasellaDiTesto 25"/>
            <p:cNvSpPr txBox="1"/>
            <p:nvPr/>
          </p:nvSpPr>
          <p:spPr>
            <a:xfrm>
              <a:off x="3966989" y="3482628"/>
              <a:ext cx="4752528" cy="415498"/>
            </a:xfrm>
            <a:prstGeom prst="rect">
              <a:avLst/>
            </a:prstGeom>
            <a:solidFill>
              <a:srgbClr val="FFFFFF"/>
            </a:solidFill>
          </p:spPr>
          <p:txBody>
            <a:bodyPr wrap="square" rtlCol="0">
              <a:spAutoFit/>
            </a:bodyPr>
            <a:lstStyle/>
            <a:p>
              <a:r>
                <a:rPr lang="en-US" dirty="0" smtClean="0">
                  <a:solidFill>
                    <a:srgbClr val="000000"/>
                  </a:solidFill>
                  <a:latin typeface="+mn-lt"/>
                </a:rPr>
                <a:t>Q</a:t>
              </a:r>
              <a:r>
                <a:rPr lang="en-US" baseline="30000" dirty="0" smtClean="0">
                  <a:solidFill>
                    <a:srgbClr val="000000"/>
                  </a:solidFill>
                  <a:latin typeface="+mn-lt"/>
                </a:rPr>
                <a:t>2</a:t>
              </a:r>
              <a:r>
                <a:rPr lang="en-US" dirty="0" smtClean="0">
                  <a:solidFill>
                    <a:srgbClr val="000000"/>
                  </a:solidFill>
                  <a:latin typeface="+mn-lt"/>
                </a:rPr>
                <a:t> as low as 0.05 GeV</a:t>
              </a:r>
              <a:r>
                <a:rPr lang="en-US" baseline="30000" dirty="0" smtClean="0">
                  <a:solidFill>
                    <a:srgbClr val="000000"/>
                  </a:solidFill>
                  <a:latin typeface="+mn-lt"/>
                </a:rPr>
                <a:t>2 </a:t>
              </a:r>
              <a:r>
                <a:rPr lang="en-US" dirty="0" smtClean="0">
                  <a:solidFill>
                    <a:srgbClr val="000000"/>
                  </a:solidFill>
                  <a:latin typeface="+mn-lt"/>
                </a:rPr>
                <a:t>may be reached</a:t>
              </a:r>
              <a:endParaRPr lang="en-US" dirty="0">
                <a:solidFill>
                  <a:srgbClr val="000000"/>
                </a:solidFill>
                <a:latin typeface="+mn-lt"/>
              </a:endParaRPr>
            </a:p>
          </p:txBody>
        </p:sp>
      </p:grpSp>
      <p:sp>
        <p:nvSpPr>
          <p:cNvPr id="3" name="Rettangolo 2"/>
          <p:cNvSpPr/>
          <p:nvPr/>
        </p:nvSpPr>
        <p:spPr bwMode="auto">
          <a:xfrm>
            <a:off x="1374701" y="746324"/>
            <a:ext cx="1080120" cy="216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sp>
        <p:nvSpPr>
          <p:cNvPr id="8" name="CasellaDiTesto 7"/>
          <p:cNvSpPr txBox="1"/>
          <p:nvPr/>
        </p:nvSpPr>
        <p:spPr>
          <a:xfrm>
            <a:off x="8071447" y="2402508"/>
            <a:ext cx="1800436" cy="415468"/>
          </a:xfrm>
          <a:prstGeom prst="rect">
            <a:avLst/>
          </a:prstGeom>
          <a:noFill/>
        </p:spPr>
        <p:txBody>
          <a:bodyPr wrap="none" lIns="91412" tIns="45705" rIns="91412" bIns="45705" rtlCol="0">
            <a:spAutoFit/>
          </a:bodyPr>
          <a:lstStyle/>
          <a:p>
            <a:r>
              <a:rPr lang="it-IT" b="1" dirty="0" smtClean="0">
                <a:solidFill>
                  <a:srgbClr val="000090"/>
                </a:solidFill>
                <a:latin typeface="+mn-lt"/>
              </a:rPr>
              <a:t>Q</a:t>
            </a:r>
            <a:r>
              <a:rPr lang="it-IT" b="1" baseline="30000" dirty="0" smtClean="0">
                <a:solidFill>
                  <a:srgbClr val="000090"/>
                </a:solidFill>
                <a:latin typeface="+mn-lt"/>
              </a:rPr>
              <a:t>2 </a:t>
            </a:r>
            <a:r>
              <a:rPr lang="it-IT" b="1" dirty="0" smtClean="0">
                <a:solidFill>
                  <a:srgbClr val="000090"/>
                </a:solidFill>
                <a:latin typeface="+mn-lt"/>
              </a:rPr>
              <a:t>≥ 0.05 GeV</a:t>
            </a:r>
            <a:r>
              <a:rPr lang="it-IT" b="1" baseline="30000" dirty="0" smtClean="0">
                <a:solidFill>
                  <a:srgbClr val="000090"/>
                </a:solidFill>
                <a:latin typeface="+mn-lt"/>
              </a:rPr>
              <a:t>2</a:t>
            </a:r>
            <a:endParaRPr lang="it-IT" b="1" dirty="0">
              <a:solidFill>
                <a:srgbClr val="000090"/>
              </a:solidFill>
              <a:latin typeface="+mn-lt"/>
            </a:endParaRPr>
          </a:p>
        </p:txBody>
      </p:sp>
      <p:sp>
        <p:nvSpPr>
          <p:cNvPr id="52" name="Rectangle 7"/>
          <p:cNvSpPr/>
          <p:nvPr/>
        </p:nvSpPr>
        <p:spPr>
          <a:xfrm>
            <a:off x="1734741" y="746324"/>
            <a:ext cx="1730670" cy="400079"/>
          </a:xfrm>
          <a:prstGeom prst="rect">
            <a:avLst/>
          </a:prstGeom>
          <a:solidFill>
            <a:schemeClr val="bg1"/>
          </a:solidFill>
          <a:ln>
            <a:noFill/>
          </a:ln>
        </p:spPr>
        <p:txBody>
          <a:bodyPr wrap="square" lIns="91412" tIns="45705" rIns="91412" bIns="45705">
            <a:spAutoFit/>
          </a:bodyPr>
          <a:lstStyle/>
          <a:p>
            <a:pPr algn="ctr"/>
            <a:r>
              <a:rPr lang="en-US" sz="2000" b="1" dirty="0">
                <a:solidFill>
                  <a:srgbClr val="800000"/>
                </a:solidFill>
                <a:latin typeface="Calibri" pitchFamily="34" charset="0"/>
              </a:rPr>
              <a:t>Q</a:t>
            </a:r>
            <a:r>
              <a:rPr lang="en-US" sz="2000" b="1" baseline="30000" dirty="0">
                <a:solidFill>
                  <a:srgbClr val="800000"/>
                </a:solidFill>
                <a:latin typeface="Calibri" pitchFamily="34" charset="0"/>
              </a:rPr>
              <a:t>2</a:t>
            </a:r>
            <a:r>
              <a:rPr lang="en-US" sz="2000" b="1" dirty="0">
                <a:solidFill>
                  <a:srgbClr val="800000"/>
                </a:solidFill>
                <a:latin typeface="Calibri" pitchFamily="34" charset="0"/>
              </a:rPr>
              <a:t> </a:t>
            </a:r>
            <a:r>
              <a:rPr lang="en-US" sz="2000" b="1" dirty="0" err="1">
                <a:solidFill>
                  <a:srgbClr val="800000"/>
                </a:solidFill>
                <a:latin typeface="Calibri" pitchFamily="34" charset="0"/>
              </a:rPr>
              <a:t>vs</a:t>
            </a:r>
            <a:r>
              <a:rPr lang="en-US" sz="2000" b="1" dirty="0">
                <a:solidFill>
                  <a:srgbClr val="800000"/>
                </a:solidFill>
                <a:latin typeface="Calibri" pitchFamily="34" charset="0"/>
              </a:rPr>
              <a:t> W</a:t>
            </a:r>
            <a:endParaRPr lang="it-IT" sz="2000" b="1" dirty="0">
              <a:solidFill>
                <a:srgbClr val="800000"/>
              </a:solidFill>
            </a:endParaRPr>
          </a:p>
        </p:txBody>
      </p:sp>
      <p:sp>
        <p:nvSpPr>
          <p:cNvPr id="45" name="CasellaDiTesto 44"/>
          <p:cNvSpPr txBox="1"/>
          <p:nvPr/>
        </p:nvSpPr>
        <p:spPr>
          <a:xfrm>
            <a:off x="510605" y="6146923"/>
            <a:ext cx="4536504" cy="738633"/>
          </a:xfrm>
          <a:prstGeom prst="rect">
            <a:avLst/>
          </a:prstGeom>
          <a:solidFill>
            <a:srgbClr val="FFFFFF"/>
          </a:solidFill>
        </p:spPr>
        <p:txBody>
          <a:bodyPr wrap="square" lIns="91412" tIns="45705" rIns="91412" bIns="45705" rtlCol="0">
            <a:spAutoFit/>
          </a:bodyPr>
          <a:lstStyle/>
          <a:p>
            <a:r>
              <a:rPr lang="en-US" dirty="0" err="1" smtClean="0">
                <a:latin typeface="+mn-lt"/>
              </a:rPr>
              <a:t>Ee</a:t>
            </a:r>
            <a:r>
              <a:rPr lang="en-US" dirty="0" smtClean="0">
                <a:latin typeface="+mn-lt"/>
              </a:rPr>
              <a:t> = 8.8 </a:t>
            </a:r>
            <a:r>
              <a:rPr lang="en-US" dirty="0" err="1" smtClean="0">
                <a:latin typeface="+mn-lt"/>
              </a:rPr>
              <a:t>GeV</a:t>
            </a:r>
            <a:r>
              <a:rPr lang="en-US" dirty="0" smtClean="0">
                <a:latin typeface="+mn-lt"/>
              </a:rPr>
              <a:t> provides enough statistics for  2.5 &lt; W &lt; 3 </a:t>
            </a:r>
            <a:r>
              <a:rPr lang="en-US" dirty="0" err="1" smtClean="0">
                <a:latin typeface="+mn-lt"/>
              </a:rPr>
              <a:t>GeV</a:t>
            </a:r>
            <a:endParaRPr lang="en-US" dirty="0">
              <a:latin typeface="+mn-lt"/>
            </a:endParaRPr>
          </a:p>
        </p:txBody>
      </p:sp>
      <p:sp>
        <p:nvSpPr>
          <p:cNvPr id="5" name="Segnaposto numero diapositiva 4"/>
          <p:cNvSpPr>
            <a:spLocks noGrp="1"/>
          </p:cNvSpPr>
          <p:nvPr>
            <p:ph type="sldNum" sz="quarter" idx="12"/>
          </p:nvPr>
        </p:nvSpPr>
        <p:spPr/>
        <p:txBody>
          <a:bodyPr/>
          <a:lstStyle/>
          <a:p>
            <a:fld id="{B2E123A2-8C0A-B24D-ABFA-7CF5F3B53C08}" type="slidenum">
              <a:rPr lang="en-US" smtClean="0"/>
              <a:pPr/>
              <a:t>20</a:t>
            </a:fld>
            <a:endParaRPr lang="en-US"/>
          </a:p>
        </p:txBody>
      </p:sp>
      <p:sp>
        <p:nvSpPr>
          <p:cNvPr id="54" name="CasellaDiTesto 53"/>
          <p:cNvSpPr txBox="1"/>
          <p:nvPr/>
        </p:nvSpPr>
        <p:spPr>
          <a:xfrm>
            <a:off x="5119119" y="6434956"/>
            <a:ext cx="5047109" cy="415498"/>
          </a:xfrm>
          <a:prstGeom prst="rect">
            <a:avLst/>
          </a:prstGeom>
          <a:solidFill>
            <a:srgbClr val="FFFFFF"/>
          </a:solidFill>
        </p:spPr>
        <p:txBody>
          <a:bodyPr wrap="square" rtlCol="0">
            <a:spAutoFit/>
          </a:bodyPr>
          <a:lstStyle/>
          <a:p>
            <a:r>
              <a:rPr lang="en-US" dirty="0" smtClean="0">
                <a:solidFill>
                  <a:srgbClr val="800000"/>
                </a:solidFill>
                <a:latin typeface="+mn-lt"/>
              </a:rPr>
              <a:t>Complementary Q</a:t>
            </a:r>
            <a:r>
              <a:rPr lang="en-US" baseline="30000" dirty="0" smtClean="0">
                <a:solidFill>
                  <a:srgbClr val="800000"/>
                </a:solidFill>
                <a:latin typeface="+mn-lt"/>
              </a:rPr>
              <a:t>2 </a:t>
            </a:r>
            <a:r>
              <a:rPr lang="en-US" dirty="0" smtClean="0">
                <a:solidFill>
                  <a:srgbClr val="800000"/>
                </a:solidFill>
                <a:latin typeface="+mn-lt"/>
              </a:rPr>
              <a:t>ranges using different </a:t>
            </a:r>
            <a:r>
              <a:rPr lang="en-US" dirty="0" err="1" smtClean="0">
                <a:solidFill>
                  <a:srgbClr val="800000"/>
                </a:solidFill>
                <a:latin typeface="+mn-lt"/>
              </a:rPr>
              <a:t>E</a:t>
            </a:r>
            <a:r>
              <a:rPr lang="en-US" baseline="-25000" dirty="0" err="1" smtClean="0">
                <a:solidFill>
                  <a:srgbClr val="800000"/>
                </a:solidFill>
                <a:latin typeface="+mn-lt"/>
              </a:rPr>
              <a:t>e</a:t>
            </a:r>
            <a:r>
              <a:rPr lang="en-US" dirty="0" smtClean="0">
                <a:solidFill>
                  <a:srgbClr val="800000"/>
                </a:solidFill>
                <a:latin typeface="+mn-lt"/>
              </a:rPr>
              <a:t>  </a:t>
            </a:r>
            <a:endParaRPr lang="en-US" dirty="0">
              <a:solidFill>
                <a:srgbClr val="800000"/>
              </a:solidFill>
              <a:latin typeface="+mn-lt"/>
            </a:endParaRPr>
          </a:p>
        </p:txBody>
      </p:sp>
      <p:grpSp>
        <p:nvGrpSpPr>
          <p:cNvPr id="59" name="Gruppo 58"/>
          <p:cNvGrpSpPr/>
          <p:nvPr/>
        </p:nvGrpSpPr>
        <p:grpSpPr>
          <a:xfrm>
            <a:off x="30709" y="1106364"/>
            <a:ext cx="5184576" cy="5687743"/>
            <a:chOff x="30709" y="1106364"/>
            <a:chExt cx="5184576" cy="5687743"/>
          </a:xfrm>
        </p:grpSpPr>
        <p:grpSp>
          <p:nvGrpSpPr>
            <p:cNvPr id="29" name="Gruppo 28"/>
            <p:cNvGrpSpPr/>
            <p:nvPr/>
          </p:nvGrpSpPr>
          <p:grpSpPr>
            <a:xfrm>
              <a:off x="30709" y="1178372"/>
              <a:ext cx="5184576" cy="5615735"/>
              <a:chOff x="78557" y="1178372"/>
              <a:chExt cx="5184576" cy="5615735"/>
            </a:xfrm>
          </p:grpSpPr>
          <p:sp>
            <p:nvSpPr>
              <p:cNvPr id="13" name="Rettangolo 12"/>
              <p:cNvSpPr/>
              <p:nvPr/>
            </p:nvSpPr>
            <p:spPr bwMode="auto">
              <a:xfrm>
                <a:off x="78557" y="1178372"/>
                <a:ext cx="5184576" cy="4968552"/>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116"/>
                <a:endParaRPr lang="it-IT" sz="400">
                  <a:solidFill>
                    <a:srgbClr val="800000"/>
                  </a:solidFill>
                </a:endParaRPr>
              </a:p>
            </p:txBody>
          </p:sp>
          <p:grpSp>
            <p:nvGrpSpPr>
              <p:cNvPr id="15" name="Gruppo 14"/>
              <p:cNvGrpSpPr/>
              <p:nvPr/>
            </p:nvGrpSpPr>
            <p:grpSpPr>
              <a:xfrm>
                <a:off x="1156763" y="1178373"/>
                <a:ext cx="2954242" cy="5615734"/>
                <a:chOff x="1156763" y="1178373"/>
                <a:chExt cx="2954242" cy="5615734"/>
              </a:xfrm>
            </p:grpSpPr>
            <p:pic>
              <p:nvPicPr>
                <p:cNvPr id="38" name="Immagin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763" y="1178373"/>
                  <a:ext cx="2953240" cy="2880320"/>
                </a:xfrm>
                <a:prstGeom prst="rect">
                  <a:avLst/>
                </a:prstGeom>
                <a:ln>
                  <a:solidFill>
                    <a:srgbClr val="FFFFFF"/>
                  </a:solidFill>
                </a:ln>
              </p:spPr>
            </p:pic>
            <p:sp>
              <p:nvSpPr>
                <p:cNvPr id="41" name="CasellaDiTesto 40"/>
                <p:cNvSpPr txBox="1"/>
                <p:nvPr/>
              </p:nvSpPr>
              <p:spPr>
                <a:xfrm>
                  <a:off x="1446709" y="1898452"/>
                  <a:ext cx="1670200" cy="738664"/>
                </a:xfrm>
                <a:prstGeom prst="rect">
                  <a:avLst/>
                </a:prstGeom>
                <a:noFill/>
              </p:spPr>
              <p:txBody>
                <a:bodyPr wrap="square" rtlCol="0">
                  <a:spAutoFit/>
                </a:bodyPr>
                <a:lstStyle/>
                <a:p>
                  <a:r>
                    <a:rPr lang="it-IT" b="1" dirty="0" err="1" smtClean="0">
                      <a:solidFill>
                        <a:schemeClr val="bg1"/>
                      </a:solidFill>
                      <a:latin typeface="+mn-lt"/>
                    </a:rPr>
                    <a:t>Ee</a:t>
                  </a:r>
                  <a:r>
                    <a:rPr lang="it-IT" b="1" dirty="0" smtClean="0">
                      <a:solidFill>
                        <a:schemeClr val="bg1"/>
                      </a:solidFill>
                      <a:latin typeface="+mn-lt"/>
                    </a:rPr>
                    <a:t> =6.6 </a:t>
                  </a:r>
                  <a:r>
                    <a:rPr lang="it-IT" b="1" dirty="0" err="1" smtClean="0">
                      <a:solidFill>
                        <a:schemeClr val="bg1"/>
                      </a:solidFill>
                      <a:latin typeface="+mn-lt"/>
                    </a:rPr>
                    <a:t>GeV</a:t>
                  </a:r>
                  <a:endParaRPr lang="it-IT" b="1" dirty="0" smtClean="0">
                    <a:solidFill>
                      <a:schemeClr val="bg1"/>
                    </a:solidFill>
                    <a:latin typeface="+mn-lt"/>
                  </a:endParaRPr>
                </a:p>
                <a:p>
                  <a:r>
                    <a:rPr lang="it-IT" dirty="0" smtClean="0">
                      <a:solidFill>
                        <a:schemeClr val="bg1"/>
                      </a:solidFill>
                      <a:latin typeface="+mn-lt"/>
                    </a:rPr>
                    <a:t>I = - 3375 A</a:t>
                  </a:r>
                  <a:endParaRPr lang="it-IT" dirty="0">
                    <a:solidFill>
                      <a:schemeClr val="bg1"/>
                    </a:solidFill>
                    <a:latin typeface="+mn-lt"/>
                  </a:endParaRPr>
                </a:p>
              </p:txBody>
            </p:sp>
            <p:pic>
              <p:nvPicPr>
                <p:cNvPr id="39" name="Immagin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677" y="3914676"/>
                  <a:ext cx="2952328" cy="2879431"/>
                </a:xfrm>
                <a:prstGeom prst="rect">
                  <a:avLst/>
                </a:prstGeom>
                <a:ln>
                  <a:noFill/>
                </a:ln>
              </p:spPr>
            </p:pic>
            <p:sp>
              <p:nvSpPr>
                <p:cNvPr id="42" name="CasellaDiTesto 41"/>
                <p:cNvSpPr txBox="1"/>
                <p:nvPr/>
              </p:nvSpPr>
              <p:spPr>
                <a:xfrm>
                  <a:off x="1662733" y="4706764"/>
                  <a:ext cx="1670200" cy="738664"/>
                </a:xfrm>
                <a:prstGeom prst="rect">
                  <a:avLst/>
                </a:prstGeom>
                <a:noFill/>
              </p:spPr>
              <p:txBody>
                <a:bodyPr wrap="square" rtlCol="0">
                  <a:spAutoFit/>
                </a:bodyPr>
                <a:lstStyle/>
                <a:p>
                  <a:r>
                    <a:rPr lang="it-IT" b="1" dirty="0" err="1" smtClean="0">
                      <a:solidFill>
                        <a:srgbClr val="FFFFFF"/>
                      </a:solidFill>
                      <a:latin typeface="+mn-lt"/>
                    </a:rPr>
                    <a:t>Ee</a:t>
                  </a:r>
                  <a:r>
                    <a:rPr lang="it-IT" b="1" dirty="0" smtClean="0">
                      <a:solidFill>
                        <a:srgbClr val="FFFFFF"/>
                      </a:solidFill>
                      <a:latin typeface="+mn-lt"/>
                    </a:rPr>
                    <a:t> =8.8 </a:t>
                  </a:r>
                  <a:r>
                    <a:rPr lang="it-IT" b="1" dirty="0" err="1" smtClean="0">
                      <a:solidFill>
                        <a:srgbClr val="FFFFFF"/>
                      </a:solidFill>
                      <a:latin typeface="+mn-lt"/>
                    </a:rPr>
                    <a:t>GeV</a:t>
                  </a:r>
                  <a:endParaRPr lang="it-IT" b="1" dirty="0" smtClean="0">
                    <a:solidFill>
                      <a:srgbClr val="FFFFFF"/>
                    </a:solidFill>
                    <a:latin typeface="+mn-lt"/>
                  </a:endParaRPr>
                </a:p>
                <a:p>
                  <a:r>
                    <a:rPr lang="it-IT" dirty="0" smtClean="0">
                      <a:solidFill>
                        <a:srgbClr val="FFFFFF"/>
                      </a:solidFill>
                      <a:latin typeface="+mn-lt"/>
                    </a:rPr>
                    <a:t>I = - 3375 A</a:t>
                  </a:r>
                  <a:endParaRPr lang="it-IT" dirty="0">
                    <a:solidFill>
                      <a:srgbClr val="FFFFFF"/>
                    </a:solidFill>
                    <a:latin typeface="+mn-lt"/>
                  </a:endParaRPr>
                </a:p>
              </p:txBody>
            </p:sp>
          </p:grpSp>
        </p:grpSp>
        <p:grpSp>
          <p:nvGrpSpPr>
            <p:cNvPr id="58" name="Gruppo 57"/>
            <p:cNvGrpSpPr/>
            <p:nvPr/>
          </p:nvGrpSpPr>
          <p:grpSpPr>
            <a:xfrm>
              <a:off x="1734741" y="1106364"/>
              <a:ext cx="1584176" cy="307777"/>
              <a:chOff x="1734741" y="1106364"/>
              <a:chExt cx="1584176" cy="307777"/>
            </a:xfrm>
          </p:grpSpPr>
          <p:sp>
            <p:nvSpPr>
              <p:cNvPr id="31" name="CasellaDiTesto 30"/>
              <p:cNvSpPr txBox="1"/>
              <p:nvPr/>
            </p:nvSpPr>
            <p:spPr>
              <a:xfrm>
                <a:off x="1734741" y="1106364"/>
                <a:ext cx="1584176" cy="307777"/>
              </a:xfrm>
              <a:prstGeom prst="rect">
                <a:avLst/>
              </a:prstGeom>
              <a:solidFill>
                <a:srgbClr val="FFFFFF"/>
              </a:solidFill>
            </p:spPr>
            <p:txBody>
              <a:bodyPr wrap="square" rtlCol="0">
                <a:spAutoFit/>
              </a:bodyPr>
              <a:lstStyle/>
              <a:p>
                <a:r>
                  <a:rPr lang="it-IT" sz="1400" dirty="0" smtClean="0">
                    <a:latin typeface="Arial"/>
                    <a:cs typeface="Arial"/>
                  </a:rPr>
                  <a:t>e </a:t>
                </a:r>
                <a:r>
                  <a:rPr lang="it-IT" sz="1400" dirty="0" err="1" smtClean="0">
                    <a:latin typeface="Arial"/>
                    <a:cs typeface="Arial"/>
                  </a:rPr>
                  <a:t>p</a:t>
                </a:r>
                <a:r>
                  <a:rPr lang="it-IT" sz="1400" dirty="0">
                    <a:latin typeface="Arial"/>
                    <a:cs typeface="Arial"/>
                  </a:rPr>
                  <a:t> </a:t>
                </a:r>
                <a:r>
                  <a:rPr lang="it-IT" sz="1400" dirty="0" smtClean="0">
                    <a:latin typeface="Arial"/>
                    <a:cs typeface="Arial"/>
                  </a:rPr>
                  <a:t>        e K</a:t>
                </a:r>
                <a:r>
                  <a:rPr lang="it-IT" sz="1400" baseline="30000" dirty="0" smtClean="0">
                    <a:latin typeface="Arial"/>
                    <a:cs typeface="Arial"/>
                  </a:rPr>
                  <a:t>+</a:t>
                </a:r>
                <a:r>
                  <a:rPr lang="it-IT" sz="1400" dirty="0" smtClean="0">
                    <a:latin typeface="Arial"/>
                    <a:cs typeface="Arial"/>
                  </a:rPr>
                  <a:t>Λ </a:t>
                </a:r>
                <a:endParaRPr lang="it-IT" sz="1400" dirty="0">
                  <a:latin typeface="Arial"/>
                  <a:cs typeface="Arial"/>
                </a:endParaRPr>
              </a:p>
            </p:txBody>
          </p:sp>
          <p:cxnSp>
            <p:nvCxnSpPr>
              <p:cNvPr id="33" name="Connettore 2 32"/>
              <p:cNvCxnSpPr/>
              <p:nvPr/>
            </p:nvCxnSpPr>
            <p:spPr bwMode="auto">
              <a:xfrm>
                <a:off x="2166789" y="1322388"/>
                <a:ext cx="288032" cy="0"/>
              </a:xfrm>
              <a:prstGeom prst="straightConnector1">
                <a:avLst/>
              </a:prstGeom>
              <a:solidFill>
                <a:srgbClr val="FFFF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 name="Gruppo 56"/>
            <p:cNvGrpSpPr/>
            <p:nvPr/>
          </p:nvGrpSpPr>
          <p:grpSpPr>
            <a:xfrm>
              <a:off x="1734741" y="3842668"/>
              <a:ext cx="1584176" cy="307777"/>
              <a:chOff x="1734741" y="3842668"/>
              <a:chExt cx="1584176" cy="307777"/>
            </a:xfrm>
          </p:grpSpPr>
          <p:sp>
            <p:nvSpPr>
              <p:cNvPr id="55" name="CasellaDiTesto 54"/>
              <p:cNvSpPr txBox="1"/>
              <p:nvPr/>
            </p:nvSpPr>
            <p:spPr>
              <a:xfrm>
                <a:off x="1734741" y="3842668"/>
                <a:ext cx="1584176" cy="307777"/>
              </a:xfrm>
              <a:prstGeom prst="rect">
                <a:avLst/>
              </a:prstGeom>
              <a:solidFill>
                <a:srgbClr val="FFFFFF"/>
              </a:solidFill>
            </p:spPr>
            <p:txBody>
              <a:bodyPr wrap="square" rtlCol="0">
                <a:spAutoFit/>
              </a:bodyPr>
              <a:lstStyle/>
              <a:p>
                <a:r>
                  <a:rPr lang="it-IT" sz="1400" dirty="0" smtClean="0">
                    <a:latin typeface="Arial"/>
                    <a:cs typeface="Arial"/>
                  </a:rPr>
                  <a:t>e </a:t>
                </a:r>
                <a:r>
                  <a:rPr lang="it-IT" sz="1400" dirty="0" err="1" smtClean="0">
                    <a:latin typeface="Arial"/>
                    <a:cs typeface="Arial"/>
                  </a:rPr>
                  <a:t>p</a:t>
                </a:r>
                <a:r>
                  <a:rPr lang="it-IT" sz="1400" dirty="0">
                    <a:latin typeface="Arial"/>
                    <a:cs typeface="Arial"/>
                  </a:rPr>
                  <a:t> </a:t>
                </a:r>
                <a:r>
                  <a:rPr lang="it-IT" sz="1400" dirty="0" smtClean="0">
                    <a:latin typeface="Arial"/>
                    <a:cs typeface="Arial"/>
                  </a:rPr>
                  <a:t>        e K</a:t>
                </a:r>
                <a:r>
                  <a:rPr lang="it-IT" sz="1400" baseline="30000" dirty="0" smtClean="0">
                    <a:latin typeface="Arial"/>
                    <a:cs typeface="Arial"/>
                  </a:rPr>
                  <a:t>+</a:t>
                </a:r>
                <a:r>
                  <a:rPr lang="it-IT" sz="1400" dirty="0" smtClean="0">
                    <a:latin typeface="Arial"/>
                    <a:cs typeface="Arial"/>
                  </a:rPr>
                  <a:t>Λ </a:t>
                </a:r>
                <a:endParaRPr lang="it-IT" sz="1400" dirty="0">
                  <a:latin typeface="Arial"/>
                  <a:cs typeface="Arial"/>
                </a:endParaRPr>
              </a:p>
            </p:txBody>
          </p:sp>
          <p:cxnSp>
            <p:nvCxnSpPr>
              <p:cNvPr id="56" name="Connettore 2 55"/>
              <p:cNvCxnSpPr/>
              <p:nvPr/>
            </p:nvCxnSpPr>
            <p:spPr bwMode="auto">
              <a:xfrm>
                <a:off x="2166789" y="4058692"/>
                <a:ext cx="288032" cy="0"/>
              </a:xfrm>
              <a:prstGeom prst="straightConnector1">
                <a:avLst/>
              </a:prstGeom>
              <a:solidFill>
                <a:srgbClr val="FFFF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Tree>
    <p:extLst>
      <p:ext uri="{BB962C8B-B14F-4D97-AF65-F5344CB8AC3E}">
        <p14:creationId xmlns:p14="http://schemas.microsoft.com/office/powerpoint/2010/main" val="808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a:xfrm>
            <a:off x="1662733" y="6939012"/>
            <a:ext cx="6696744" cy="314276"/>
          </a:xfrm>
        </p:spPr>
        <p:txBody>
          <a:bodyPr/>
          <a:lstStyle/>
          <a:p>
            <a:r>
              <a:rPr lang="en-US" smtClean="0">
                <a:solidFill>
                  <a:srgbClr val="800040"/>
                </a:solidFill>
              </a:rPr>
              <a:t>PAC 44 Meeting   -  July 27  2016                         Annalisa D’Angelo – A Search for hybrid Baryons  in Hall B with CLAS12</a:t>
            </a:r>
            <a:endParaRPr lang="en-US">
              <a:solidFill>
                <a:srgbClr val="800040"/>
              </a:solidFill>
            </a:endParaRPr>
          </a:p>
        </p:txBody>
      </p:sp>
      <p:grpSp>
        <p:nvGrpSpPr>
          <p:cNvPr id="10" name="Gruppo 9"/>
          <p:cNvGrpSpPr/>
          <p:nvPr/>
        </p:nvGrpSpPr>
        <p:grpSpPr>
          <a:xfrm>
            <a:off x="1518717" y="2546526"/>
            <a:ext cx="7849776" cy="644737"/>
            <a:chOff x="1806567" y="2546524"/>
            <a:chExt cx="7849776" cy="644737"/>
          </a:xfrm>
        </p:grpSpPr>
        <p:sp>
          <p:nvSpPr>
            <p:cNvPr id="4" name="Rectangle 70"/>
            <p:cNvSpPr>
              <a:spLocks noChangeArrowheads="1"/>
            </p:cNvSpPr>
            <p:nvPr/>
          </p:nvSpPr>
          <p:spPr bwMode="auto">
            <a:xfrm>
              <a:off x="1806567" y="2546524"/>
              <a:ext cx="7849776" cy="644737"/>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4009497" y="2546524"/>
              <a:ext cx="340967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100" b="1" dirty="0" smtClean="0">
                  <a:solidFill>
                    <a:schemeClr val="bg1"/>
                  </a:solidFill>
                  <a:latin typeface="Arial" charset="0"/>
                  <a:cs typeface="Arial" charset="0"/>
                </a:rPr>
                <a:t>Event Simulation</a:t>
              </a:r>
              <a:endParaRPr lang="en-GB" sz="3100" b="1" dirty="0">
                <a:solidFill>
                  <a:srgbClr val="FF0000"/>
                </a:solidFill>
                <a:latin typeface="Arial" charset="0"/>
                <a:cs typeface="Arial" charset="0"/>
              </a:endParaRPr>
            </a:p>
          </p:txBody>
        </p:sp>
      </p:grpSp>
      <p:sp>
        <p:nvSpPr>
          <p:cNvPr id="6" name="CasellaDiTesto 5"/>
          <p:cNvSpPr txBox="1"/>
          <p:nvPr/>
        </p:nvSpPr>
        <p:spPr>
          <a:xfrm>
            <a:off x="2310805" y="3554636"/>
            <a:ext cx="3312368" cy="1569660"/>
          </a:xfrm>
          <a:prstGeom prst="rect">
            <a:avLst/>
          </a:prstGeom>
          <a:noFill/>
        </p:spPr>
        <p:txBody>
          <a:bodyPr wrap="square" lIns="91412" tIns="45705" rIns="91412" bIns="45705" rtlCol="0">
            <a:spAutoFit/>
          </a:bodyPr>
          <a:lstStyle/>
          <a:p>
            <a:pPr marL="457058" indent="-457058">
              <a:buAutoNum type="arabicPeriod"/>
            </a:pPr>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p </a:t>
            </a:r>
            <a:r>
              <a:rPr lang="en-US" sz="2400" b="1" dirty="0">
                <a:solidFill>
                  <a:srgbClr val="800000"/>
                </a:solidFill>
                <a:latin typeface="Symbol" charset="2"/>
                <a:cs typeface="Symbol" charset="2"/>
              </a:rPr>
              <a:t>p</a:t>
            </a:r>
            <a:r>
              <a:rPr lang="en-US" sz="2400" b="1" baseline="30000" dirty="0">
                <a:solidFill>
                  <a:srgbClr val="800000"/>
                </a:solidFill>
                <a:latin typeface="Symbol" charset="2"/>
                <a:cs typeface="Symbol" charset="2"/>
              </a:rPr>
              <a:t>+</a:t>
            </a:r>
            <a:r>
              <a:rPr lang="en-US" sz="2400" b="1" dirty="0">
                <a:solidFill>
                  <a:srgbClr val="800000"/>
                </a:solidFill>
                <a:latin typeface="Symbol" charset="2"/>
                <a:cs typeface="Symbol" charset="2"/>
              </a:rPr>
              <a:t> p</a:t>
            </a:r>
            <a:r>
              <a:rPr lang="en-US" sz="2400" b="1" baseline="30000" dirty="0">
                <a:solidFill>
                  <a:srgbClr val="800000"/>
                </a:solidFill>
                <a:latin typeface="Symbol" charset="2"/>
                <a:cs typeface="Symbol" charset="2"/>
              </a:rPr>
              <a:t>-</a:t>
            </a:r>
          </a:p>
          <a:p>
            <a:pPr marL="457058" indent="-457058">
              <a:buAutoNum type="arabicPeriod"/>
            </a:pPr>
            <a:endParaRPr lang="en-US" sz="2400" b="1" dirty="0">
              <a:solidFill>
                <a:srgbClr val="800000"/>
              </a:solidFill>
              <a:latin typeface="Symbol" charset="2"/>
              <a:cs typeface="Symbol" charset="2"/>
            </a:endParaRPr>
          </a:p>
          <a:p>
            <a:pPr marL="457058" indent="-457058">
              <a:buFontTx/>
              <a:buAutoNum type="arabicPeriod"/>
            </a:pPr>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mn-lt"/>
                <a:cs typeface="Arial Black"/>
              </a:rPr>
              <a:t>Y</a:t>
            </a:r>
            <a:endParaRPr lang="en-US" sz="2400" b="1" dirty="0">
              <a:solidFill>
                <a:srgbClr val="800000"/>
              </a:solidFill>
              <a:latin typeface="+mn-lt"/>
              <a:cs typeface="Symbol" charset="2"/>
            </a:endParaRPr>
          </a:p>
          <a:p>
            <a:endParaRPr lang="en-US" sz="2400" b="1" dirty="0">
              <a:solidFill>
                <a:srgbClr val="800000"/>
              </a:solidFill>
              <a:latin typeface="+mn-lt"/>
              <a:cs typeface="Arial Black"/>
            </a:endParaRPr>
          </a:p>
        </p:txBody>
      </p:sp>
      <p:cxnSp>
        <p:nvCxnSpPr>
          <p:cNvPr id="8" name="Connettore 2 7"/>
          <p:cNvCxnSpPr/>
          <p:nvPr/>
        </p:nvCxnSpPr>
        <p:spPr bwMode="auto">
          <a:xfrm>
            <a:off x="3318919" y="384266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2 8"/>
          <p:cNvCxnSpPr/>
          <p:nvPr/>
        </p:nvCxnSpPr>
        <p:spPr bwMode="auto">
          <a:xfrm>
            <a:off x="3318919" y="45627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Segnaposto numero diapositiva 2"/>
          <p:cNvSpPr>
            <a:spLocks noGrp="1"/>
          </p:cNvSpPr>
          <p:nvPr>
            <p:ph type="sldNum" sz="quarter" idx="12"/>
          </p:nvPr>
        </p:nvSpPr>
        <p:spPr/>
        <p:txBody>
          <a:bodyPr/>
          <a:lstStyle/>
          <a:p>
            <a:fld id="{87FEDEE0-F139-4643-B219-03D91C3D227A}" type="slidenum">
              <a:rPr lang="en-US" smtClean="0"/>
              <a:pPr/>
              <a:t>21</a:t>
            </a:fld>
            <a:endParaRPr lang="en-US"/>
          </a:p>
        </p:txBody>
      </p:sp>
    </p:spTree>
    <p:extLst>
      <p:ext uri="{BB962C8B-B14F-4D97-AF65-F5344CB8AC3E}">
        <p14:creationId xmlns:p14="http://schemas.microsoft.com/office/powerpoint/2010/main" val="35751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78557" y="3698652"/>
            <a:ext cx="10441160" cy="3046958"/>
          </a:xfrm>
          <a:prstGeom prst="rect">
            <a:avLst/>
          </a:prstGeom>
        </p:spPr>
        <p:txBody>
          <a:bodyPr wrap="square" lIns="91412" tIns="45705" rIns="91412" bIns="45705">
            <a:spAutoFit/>
          </a:bodyPr>
          <a:lstStyle/>
          <a:p>
            <a:endParaRPr lang="en-US" sz="2800" dirty="0">
              <a:latin typeface="Calibri" pitchFamily="34" charset="0"/>
            </a:endParaRPr>
          </a:p>
          <a:p>
            <a:pPr marL="342794" indent="-342794">
              <a:buFont typeface="Arial"/>
              <a:buChar char="•"/>
            </a:pPr>
            <a:r>
              <a:rPr lang="en-US" sz="2400" dirty="0">
                <a:latin typeface="Calibri" pitchFamily="34" charset="0"/>
              </a:rPr>
              <a:t>  </a:t>
            </a:r>
            <a:r>
              <a:rPr lang="en-US" sz="2000" dirty="0">
                <a:latin typeface="Calibri" pitchFamily="34" charset="0"/>
              </a:rPr>
              <a:t>Development of a realistic event generator using the best presently available models.</a:t>
            </a:r>
          </a:p>
          <a:p>
            <a:endParaRPr lang="en-US" sz="2000" dirty="0">
              <a:latin typeface="Calibri" pitchFamily="34" charset="0"/>
            </a:endParaRPr>
          </a:p>
          <a:p>
            <a:pPr marL="457058" indent="-457058">
              <a:buFont typeface="Arial"/>
              <a:buChar char="•"/>
            </a:pPr>
            <a:r>
              <a:rPr lang="en-US" sz="2000" dirty="0">
                <a:latin typeface="Calibri" pitchFamily="34" charset="0"/>
              </a:rPr>
              <a:t>Simulation of </a:t>
            </a:r>
            <a:r>
              <a:rPr lang="en-US" sz="2000" i="1" dirty="0">
                <a:latin typeface="Calibri" pitchFamily="34" charset="0"/>
              </a:rPr>
              <a:t>quasi-data </a:t>
            </a:r>
            <a:r>
              <a:rPr lang="en-US" sz="2000" dirty="0">
                <a:latin typeface="Calibri" pitchFamily="34" charset="0"/>
              </a:rPr>
              <a:t>events. </a:t>
            </a:r>
          </a:p>
          <a:p>
            <a:endParaRPr lang="en-US" sz="2000" dirty="0">
              <a:latin typeface="Calibri" pitchFamily="34" charset="0"/>
            </a:endParaRPr>
          </a:p>
          <a:p>
            <a:pPr marL="457058" indent="-457058">
              <a:buFont typeface="Arial"/>
              <a:buChar char="•"/>
            </a:pPr>
            <a:r>
              <a:rPr lang="en-US" sz="2000" dirty="0">
                <a:solidFill>
                  <a:srgbClr val="000090"/>
                </a:solidFill>
                <a:latin typeface="Calibri" pitchFamily="34" charset="0"/>
              </a:rPr>
              <a:t>Selection of trigger conditions: </a:t>
            </a:r>
          </a:p>
          <a:p>
            <a:r>
              <a:rPr lang="en-US" sz="2000" dirty="0">
                <a:latin typeface="Calibri" pitchFamily="34" charset="0"/>
              </a:rPr>
              <a:t>	</a:t>
            </a:r>
            <a:r>
              <a:rPr lang="en-US" sz="2000" b="1" dirty="0">
                <a:solidFill>
                  <a:srgbClr val="800000"/>
                </a:solidFill>
                <a:latin typeface="Calibri" pitchFamily="34" charset="0"/>
              </a:rPr>
              <a:t>scattered electron (FT or CLAS12)  + at least 1 </a:t>
            </a:r>
            <a:r>
              <a:rPr lang="en-US" sz="2000" b="1" dirty="0" smtClean="0">
                <a:solidFill>
                  <a:srgbClr val="800000"/>
                </a:solidFill>
                <a:latin typeface="Calibri" pitchFamily="34" charset="0"/>
              </a:rPr>
              <a:t>hadron </a:t>
            </a:r>
            <a:r>
              <a:rPr lang="en-US" sz="2000" b="1" dirty="0">
                <a:solidFill>
                  <a:srgbClr val="800000"/>
                </a:solidFill>
                <a:latin typeface="Calibri" pitchFamily="34" charset="0"/>
              </a:rPr>
              <a:t>in CLAS12.</a:t>
            </a:r>
          </a:p>
          <a:p>
            <a:endParaRPr lang="en-US" sz="2000" dirty="0">
              <a:latin typeface="Calibri" pitchFamily="34" charset="0"/>
            </a:endParaRPr>
          </a:p>
          <a:p>
            <a:pPr marL="457058" indent="-457058">
              <a:buFont typeface="Arial"/>
              <a:buChar char="•"/>
            </a:pPr>
            <a:r>
              <a:rPr lang="en-US" sz="2000" dirty="0">
                <a:latin typeface="Calibri" pitchFamily="34" charset="0"/>
              </a:rPr>
              <a:t>Events reconstruction to determine final resolutions and efficiencies.</a:t>
            </a:r>
          </a:p>
        </p:txBody>
      </p:sp>
      <p:sp>
        <p:nvSpPr>
          <p:cNvPr id="2" name="Title 1"/>
          <p:cNvSpPr>
            <a:spLocks noGrp="1"/>
          </p:cNvSpPr>
          <p:nvPr>
            <p:ph type="title"/>
          </p:nvPr>
        </p:nvSpPr>
        <p:spPr>
          <a:xfrm>
            <a:off x="150566" y="3"/>
            <a:ext cx="10081120" cy="763102"/>
          </a:xfrm>
        </p:spPr>
        <p:txBody>
          <a:bodyPr>
            <a:normAutofit/>
          </a:bodyPr>
          <a:lstStyle/>
          <a:p>
            <a:r>
              <a:rPr lang="en-US" sz="3600" dirty="0">
                <a:solidFill>
                  <a:srgbClr val="000090"/>
                </a:solidFill>
                <a:latin typeface="Calibri" pitchFamily="34" charset="0"/>
              </a:rPr>
              <a:t>Event Simulation in </a:t>
            </a:r>
            <a:r>
              <a:rPr lang="en-US" sz="3600" b="1" dirty="0">
                <a:solidFill>
                  <a:srgbClr val="000090"/>
                </a:solidFill>
                <a:latin typeface="Calibri" pitchFamily="34" charset="0"/>
              </a:rPr>
              <a:t>CLAS12</a:t>
            </a: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p:nvPr/>
        </p:nvSpPr>
        <p:spPr>
          <a:xfrm>
            <a:off x="1302693" y="746324"/>
            <a:ext cx="2592288" cy="830998"/>
          </a:xfrm>
          <a:prstGeom prst="rect">
            <a:avLst/>
          </a:prstGeom>
          <a:noFill/>
        </p:spPr>
        <p:txBody>
          <a:bodyPr wrap="square" lIns="91412" tIns="45705" rIns="91412" bIns="45705" rtlCol="0">
            <a:spAutoFit/>
          </a:bodyPr>
          <a:lstStyle/>
          <a:p>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p </a:t>
            </a:r>
            <a:r>
              <a:rPr lang="en-US" sz="2400" b="1" dirty="0">
                <a:solidFill>
                  <a:srgbClr val="800000"/>
                </a:solidFill>
                <a:latin typeface="Symbol" charset="2"/>
                <a:cs typeface="Symbol" charset="2"/>
              </a:rPr>
              <a:t>p</a:t>
            </a:r>
            <a:r>
              <a:rPr lang="en-US" sz="2400" b="1" baseline="30000" dirty="0">
                <a:solidFill>
                  <a:srgbClr val="800000"/>
                </a:solidFill>
                <a:latin typeface="Symbol" charset="2"/>
                <a:cs typeface="Symbol" charset="2"/>
              </a:rPr>
              <a:t>+</a:t>
            </a:r>
            <a:r>
              <a:rPr lang="en-US" sz="2400" b="1" dirty="0">
                <a:solidFill>
                  <a:srgbClr val="800000"/>
                </a:solidFill>
                <a:latin typeface="Symbol" charset="2"/>
                <a:cs typeface="Symbol" charset="2"/>
              </a:rPr>
              <a:t> p</a:t>
            </a:r>
            <a:r>
              <a:rPr lang="en-US" sz="2400" b="1" baseline="30000" dirty="0">
                <a:solidFill>
                  <a:srgbClr val="800000"/>
                </a:solidFill>
                <a:latin typeface="Symbol" charset="2"/>
                <a:cs typeface="Symbol" charset="2"/>
              </a:rPr>
              <a:t>-</a:t>
            </a:r>
          </a:p>
          <a:p>
            <a:endParaRPr lang="en-US" sz="2400" b="1" dirty="0">
              <a:solidFill>
                <a:srgbClr val="800000"/>
              </a:solidFill>
              <a:latin typeface="+mn-lt"/>
              <a:cs typeface="Arial Black"/>
            </a:endParaRPr>
          </a:p>
        </p:txBody>
      </p:sp>
      <p:sp>
        <p:nvSpPr>
          <p:cNvPr id="5" name="CasellaDiTesto 4"/>
          <p:cNvSpPr txBox="1"/>
          <p:nvPr/>
        </p:nvSpPr>
        <p:spPr>
          <a:xfrm>
            <a:off x="6559279" y="674318"/>
            <a:ext cx="1787612" cy="461635"/>
          </a:xfrm>
          <a:prstGeom prst="rect">
            <a:avLst/>
          </a:prstGeom>
          <a:noFill/>
        </p:spPr>
        <p:txBody>
          <a:bodyPr wrap="none" lIns="91412" tIns="45705" rIns="91412" bIns="45705" rtlCol="0">
            <a:spAutoFit/>
          </a:bodyPr>
          <a:lstStyle/>
          <a:p>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mn-lt"/>
                <a:cs typeface="Arial Black"/>
              </a:rPr>
              <a:t>Y</a:t>
            </a:r>
            <a:endParaRPr lang="en-US" sz="2400" b="1" dirty="0">
              <a:solidFill>
                <a:srgbClr val="800000"/>
              </a:solidFill>
              <a:latin typeface="+mn-lt"/>
              <a:cs typeface="Symbol" charset="2"/>
            </a:endParaRPr>
          </a:p>
        </p:txBody>
      </p:sp>
      <p:cxnSp>
        <p:nvCxnSpPr>
          <p:cNvPr id="7" name="Connettore 2 6"/>
          <p:cNvCxnSpPr/>
          <p:nvPr/>
        </p:nvCxnSpPr>
        <p:spPr bwMode="auto">
          <a:xfrm>
            <a:off x="1878759" y="1034356"/>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Connettore 2 30"/>
          <p:cNvCxnSpPr/>
          <p:nvPr/>
        </p:nvCxnSpPr>
        <p:spPr bwMode="auto">
          <a:xfrm>
            <a:off x="7135343" y="9623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CasellaDiTesto 9"/>
          <p:cNvSpPr txBox="1"/>
          <p:nvPr/>
        </p:nvSpPr>
        <p:spPr>
          <a:xfrm>
            <a:off x="870644" y="1250380"/>
            <a:ext cx="3137359" cy="415468"/>
          </a:xfrm>
          <a:prstGeom prst="rect">
            <a:avLst/>
          </a:prstGeom>
          <a:noFill/>
        </p:spPr>
        <p:txBody>
          <a:bodyPr wrap="none" lIns="91412" tIns="45705" rIns="91412" bIns="45705" rtlCol="0">
            <a:spAutoFit/>
          </a:bodyPr>
          <a:lstStyle/>
          <a:p>
            <a:r>
              <a:rPr lang="en-US" b="1" dirty="0" err="1" smtClean="0">
                <a:solidFill>
                  <a:srgbClr val="800000"/>
                </a:solidFill>
                <a:latin typeface="+mn-lt"/>
              </a:rPr>
              <a:t>JLab</a:t>
            </a:r>
            <a:r>
              <a:rPr lang="en-US" b="1" dirty="0" smtClean="0">
                <a:solidFill>
                  <a:srgbClr val="800000"/>
                </a:solidFill>
                <a:latin typeface="+mn-lt"/>
              </a:rPr>
              <a:t> - Moscow (JM) model</a:t>
            </a:r>
            <a:endParaRPr lang="en-US" b="1" dirty="0">
              <a:solidFill>
                <a:srgbClr val="800000"/>
              </a:solidFill>
              <a:latin typeface="+mn-lt"/>
            </a:endParaRPr>
          </a:p>
        </p:txBody>
      </p:sp>
      <p:sp>
        <p:nvSpPr>
          <p:cNvPr id="34" name="CasellaDiTesto 33"/>
          <p:cNvSpPr txBox="1"/>
          <p:nvPr/>
        </p:nvSpPr>
        <p:spPr>
          <a:xfrm>
            <a:off x="6000028" y="1250380"/>
            <a:ext cx="4375792" cy="738633"/>
          </a:xfrm>
          <a:prstGeom prst="rect">
            <a:avLst/>
          </a:prstGeom>
          <a:noFill/>
        </p:spPr>
        <p:txBody>
          <a:bodyPr wrap="none" lIns="91412" tIns="45705" rIns="91412" bIns="45705" rtlCol="0">
            <a:spAutoFit/>
          </a:bodyPr>
          <a:lstStyle/>
          <a:p>
            <a:r>
              <a:rPr lang="en-US" b="1" dirty="0" err="1" smtClean="0">
                <a:solidFill>
                  <a:srgbClr val="800000"/>
                </a:solidFill>
                <a:latin typeface="+mn-lt"/>
              </a:rPr>
              <a:t>Regge</a:t>
            </a:r>
            <a:r>
              <a:rPr lang="en-US" b="1" dirty="0" smtClean="0">
                <a:solidFill>
                  <a:srgbClr val="800000"/>
                </a:solidFill>
                <a:latin typeface="+mn-lt"/>
              </a:rPr>
              <a:t> + Resonance (RPR) Gent</a:t>
            </a:r>
            <a:r>
              <a:rPr lang="en-US" b="1" dirty="0" smtClean="0">
                <a:solidFill>
                  <a:srgbClr val="800000"/>
                </a:solidFill>
              </a:rPr>
              <a:t> </a:t>
            </a:r>
            <a:r>
              <a:rPr lang="en-US" b="1" dirty="0" smtClean="0">
                <a:solidFill>
                  <a:srgbClr val="800000"/>
                </a:solidFill>
                <a:latin typeface="+mn-lt"/>
              </a:rPr>
              <a:t>model</a:t>
            </a:r>
          </a:p>
          <a:p>
            <a:endParaRPr lang="en-US" b="1" dirty="0">
              <a:solidFill>
                <a:srgbClr val="800000"/>
              </a:solidFill>
              <a:latin typeface="+mn-lt"/>
            </a:endParaRPr>
          </a:p>
        </p:txBody>
      </p:sp>
      <p:grpSp>
        <p:nvGrpSpPr>
          <p:cNvPr id="16" name="Gruppo 15"/>
          <p:cNvGrpSpPr/>
          <p:nvPr/>
        </p:nvGrpSpPr>
        <p:grpSpPr>
          <a:xfrm>
            <a:off x="1" y="1826444"/>
            <a:ext cx="5472719" cy="1665838"/>
            <a:chOff x="150565" y="2114476"/>
            <a:chExt cx="5472718" cy="1665838"/>
          </a:xfrm>
        </p:grpSpPr>
        <p:pic>
          <p:nvPicPr>
            <p:cNvPr id="12" name="Immagine 11" descr="Schermata 2016-06-16 alle 16.0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789" y="2114476"/>
              <a:ext cx="3456494" cy="1656184"/>
            </a:xfrm>
            <a:prstGeom prst="rect">
              <a:avLst/>
            </a:prstGeom>
            <a:ln>
              <a:solidFill>
                <a:srgbClr val="FFFFFF"/>
              </a:solidFill>
            </a:ln>
          </p:spPr>
        </p:pic>
        <p:pic>
          <p:nvPicPr>
            <p:cNvPr id="11" name="Immagine 10" descr="Schermata 2016-06-16 alle 16.02.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65" y="2114476"/>
              <a:ext cx="2304256" cy="1665838"/>
            </a:xfrm>
            <a:prstGeom prst="rect">
              <a:avLst/>
            </a:prstGeom>
            <a:ln>
              <a:solidFill>
                <a:srgbClr val="FFFFFF"/>
              </a:solidFill>
            </a:ln>
          </p:spPr>
        </p:pic>
      </p:grpSp>
      <p:pic>
        <p:nvPicPr>
          <p:cNvPr id="17" name="Immagine 16" descr="Schermata 2016-06-16 alle 16.19.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354" y="1682428"/>
            <a:ext cx="2377896" cy="1891596"/>
          </a:xfrm>
          <a:prstGeom prst="rect">
            <a:avLst/>
          </a:prstGeom>
          <a:ln>
            <a:solidFill>
              <a:srgbClr val="FFFFFF"/>
            </a:solidFill>
          </a:ln>
        </p:spPr>
      </p:pic>
      <p:pic>
        <p:nvPicPr>
          <p:cNvPr id="19" name="Immagine 18" descr="Schermata 2016-06-16 alle 16.19.2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174" y="1682430"/>
            <a:ext cx="2376264" cy="1897901"/>
          </a:xfrm>
          <a:prstGeom prst="rect">
            <a:avLst/>
          </a:prstGeom>
          <a:ln>
            <a:solidFill>
              <a:srgbClr val="FFFFFF"/>
            </a:solidFill>
          </a:ln>
        </p:spPr>
      </p:pic>
      <p:sp>
        <p:nvSpPr>
          <p:cNvPr id="3" name="Segnaposto numero diapositiva 2"/>
          <p:cNvSpPr>
            <a:spLocks noGrp="1"/>
          </p:cNvSpPr>
          <p:nvPr>
            <p:ph type="sldNum" sz="quarter" idx="12"/>
          </p:nvPr>
        </p:nvSpPr>
        <p:spPr/>
        <p:txBody>
          <a:bodyPr/>
          <a:lstStyle/>
          <a:p>
            <a:fld id="{B2E123A2-8C0A-B24D-ABFA-7CF5F3B53C08}" type="slidenum">
              <a:rPr lang="en-US" smtClean="0"/>
              <a:pPr/>
              <a:t>22</a:t>
            </a:fld>
            <a:endParaRPr lang="en-US"/>
          </a:p>
        </p:txBody>
      </p:sp>
      <p:cxnSp>
        <p:nvCxnSpPr>
          <p:cNvPr id="6" name="Connettore 1 5"/>
          <p:cNvCxnSpPr/>
          <p:nvPr/>
        </p:nvCxnSpPr>
        <p:spPr bwMode="auto">
          <a:xfrm>
            <a:off x="5551164" y="746324"/>
            <a:ext cx="0" cy="324036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ttore 1 13"/>
          <p:cNvCxnSpPr/>
          <p:nvPr/>
        </p:nvCxnSpPr>
        <p:spPr bwMode="auto">
          <a:xfrm>
            <a:off x="0" y="3986684"/>
            <a:ext cx="10382250"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6927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descr="Schermata 2016-06-16 alle 16.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497" y="1394396"/>
            <a:ext cx="4824536" cy="2762035"/>
          </a:xfrm>
          <a:prstGeom prst="rect">
            <a:avLst/>
          </a:prstGeom>
          <a:ln>
            <a:noFill/>
          </a:ln>
          <a:effectLst/>
        </p:spPr>
      </p:pic>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p:nvPr/>
        </p:nvSpPr>
        <p:spPr>
          <a:xfrm>
            <a:off x="3246909" y="602309"/>
            <a:ext cx="3744416" cy="461635"/>
          </a:xfrm>
          <a:prstGeom prst="rect">
            <a:avLst/>
          </a:prstGeom>
          <a:noFill/>
        </p:spPr>
        <p:txBody>
          <a:bodyPr wrap="square" lIns="91412" tIns="45705" rIns="91412" bIns="45705" rtlCol="0">
            <a:spAutoFit/>
          </a:bodyPr>
          <a:lstStyle/>
          <a:p>
            <a:r>
              <a:rPr lang="en-US" sz="2400" b="1" dirty="0">
                <a:solidFill>
                  <a:srgbClr val="800000"/>
                </a:solidFill>
                <a:latin typeface="+mn-lt"/>
                <a:cs typeface="Arial Black"/>
              </a:rPr>
              <a:t>Results for 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p </a:t>
            </a:r>
            <a:r>
              <a:rPr lang="en-US" sz="2400" b="1" dirty="0">
                <a:solidFill>
                  <a:srgbClr val="800000"/>
                </a:solidFill>
                <a:latin typeface="Symbol" charset="2"/>
                <a:cs typeface="Symbol" charset="2"/>
              </a:rPr>
              <a:t>p</a:t>
            </a:r>
            <a:r>
              <a:rPr lang="en-US" sz="2400" b="1" baseline="30000" dirty="0">
                <a:solidFill>
                  <a:srgbClr val="800000"/>
                </a:solidFill>
                <a:latin typeface="Symbol" charset="2"/>
                <a:cs typeface="Symbol" charset="2"/>
              </a:rPr>
              <a:t>+</a:t>
            </a:r>
            <a:r>
              <a:rPr lang="en-US" sz="2400" b="1" dirty="0">
                <a:solidFill>
                  <a:srgbClr val="800000"/>
                </a:solidFill>
                <a:latin typeface="Symbol" charset="2"/>
                <a:cs typeface="Symbol" charset="2"/>
              </a:rPr>
              <a:t> p</a:t>
            </a:r>
            <a:r>
              <a:rPr lang="en-US" sz="2400" b="1" baseline="30000" dirty="0">
                <a:solidFill>
                  <a:srgbClr val="800000"/>
                </a:solidFill>
                <a:latin typeface="Symbol" charset="2"/>
                <a:cs typeface="Symbol" charset="2"/>
              </a:rPr>
              <a:t>-</a:t>
            </a:r>
          </a:p>
        </p:txBody>
      </p:sp>
      <p:cxnSp>
        <p:nvCxnSpPr>
          <p:cNvPr id="7" name="Connettore 2 6"/>
          <p:cNvCxnSpPr/>
          <p:nvPr/>
        </p:nvCxnSpPr>
        <p:spPr bwMode="auto">
          <a:xfrm>
            <a:off x="5191127" y="890340"/>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5" name="Immagine 14" descr="Schermata 2016-06-16 alle 16.38.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1394398"/>
            <a:ext cx="5243962" cy="2893221"/>
          </a:xfrm>
          <a:prstGeom prst="rect">
            <a:avLst/>
          </a:prstGeom>
          <a:ln>
            <a:noFill/>
          </a:ln>
          <a:effectLst/>
        </p:spPr>
      </p:pic>
      <p:sp>
        <p:nvSpPr>
          <p:cNvPr id="25" name="CasellaDiTesto 24"/>
          <p:cNvSpPr txBox="1"/>
          <p:nvPr/>
        </p:nvSpPr>
        <p:spPr>
          <a:xfrm>
            <a:off x="510605" y="1106364"/>
            <a:ext cx="5044914" cy="415468"/>
          </a:xfrm>
          <a:prstGeom prst="rect">
            <a:avLst/>
          </a:prstGeom>
          <a:noFill/>
        </p:spPr>
        <p:txBody>
          <a:bodyPr wrap="none" lIns="91412" tIns="45705" rIns="91412" bIns="45705" rtlCol="0">
            <a:spAutoFit/>
          </a:bodyPr>
          <a:lstStyle/>
          <a:p>
            <a:r>
              <a:rPr lang="en-US" b="1" dirty="0" smtClean="0">
                <a:latin typeface="Symbol" charset="2"/>
                <a:cs typeface="Symbol" charset="2"/>
              </a:rPr>
              <a:t>f </a:t>
            </a:r>
            <a:r>
              <a:rPr lang="en-US" b="1" dirty="0" smtClean="0">
                <a:latin typeface="+mn-lt"/>
                <a:cs typeface="Symbol" charset="2"/>
              </a:rPr>
              <a:t>vs.</a:t>
            </a:r>
            <a:r>
              <a:rPr lang="en-US" b="1" dirty="0" smtClean="0">
                <a:latin typeface="Symbol" charset="2"/>
                <a:cs typeface="Symbol" charset="2"/>
              </a:rPr>
              <a:t> q </a:t>
            </a:r>
            <a:r>
              <a:rPr lang="en-US" b="1" dirty="0" smtClean="0">
                <a:latin typeface="+mn-lt"/>
                <a:cs typeface="Symbol" charset="2"/>
              </a:rPr>
              <a:t>angular acceptance for final hadrons</a:t>
            </a:r>
            <a:endParaRPr lang="en-US" b="1" dirty="0">
              <a:latin typeface="+mn-lt"/>
              <a:cs typeface="Symbol" charset="2"/>
            </a:endParaRPr>
          </a:p>
        </p:txBody>
      </p:sp>
      <p:sp>
        <p:nvSpPr>
          <p:cNvPr id="26" name="CasellaDiTesto 25"/>
          <p:cNvSpPr txBox="1"/>
          <p:nvPr/>
        </p:nvSpPr>
        <p:spPr>
          <a:xfrm>
            <a:off x="1374701" y="2834556"/>
            <a:ext cx="441090" cy="415468"/>
          </a:xfrm>
          <a:prstGeom prst="rect">
            <a:avLst/>
          </a:prstGeom>
          <a:noFill/>
        </p:spPr>
        <p:txBody>
          <a:bodyPr wrap="none" lIns="91412" tIns="45705" rIns="91412" bIns="45705" rtlCol="0">
            <a:spAutoFit/>
          </a:bodyPr>
          <a:lstStyle/>
          <a:p>
            <a:r>
              <a:rPr lang="en-US" b="1" dirty="0" smtClean="0">
                <a:solidFill>
                  <a:srgbClr val="800000"/>
                </a:solidFill>
                <a:latin typeface="Symbol" charset="2"/>
                <a:cs typeface="Symbol" charset="2"/>
              </a:rPr>
              <a:t>p</a:t>
            </a:r>
            <a:r>
              <a:rPr lang="en-US" b="1" baseline="30000" dirty="0" smtClean="0">
                <a:solidFill>
                  <a:srgbClr val="800000"/>
                </a:solidFill>
                <a:latin typeface="Symbol" charset="2"/>
                <a:cs typeface="Symbol" charset="2"/>
              </a:rPr>
              <a:t>+</a:t>
            </a:r>
            <a:endParaRPr lang="en-US" b="1" dirty="0">
              <a:solidFill>
                <a:srgbClr val="800000"/>
              </a:solidFill>
              <a:latin typeface="Symbol" charset="2"/>
              <a:cs typeface="Symbol" charset="2"/>
            </a:endParaRPr>
          </a:p>
        </p:txBody>
      </p:sp>
      <p:sp>
        <p:nvSpPr>
          <p:cNvPr id="32" name="CasellaDiTesto 31"/>
          <p:cNvSpPr txBox="1"/>
          <p:nvPr/>
        </p:nvSpPr>
        <p:spPr>
          <a:xfrm>
            <a:off x="4903094" y="2834556"/>
            <a:ext cx="441090" cy="415468"/>
          </a:xfrm>
          <a:prstGeom prst="rect">
            <a:avLst/>
          </a:prstGeom>
          <a:noFill/>
        </p:spPr>
        <p:txBody>
          <a:bodyPr wrap="none" lIns="91412" tIns="45705" rIns="91412" bIns="45705" rtlCol="0">
            <a:spAutoFit/>
          </a:bodyPr>
          <a:lstStyle/>
          <a:p>
            <a:r>
              <a:rPr lang="en-US" b="1" dirty="0" smtClean="0">
                <a:solidFill>
                  <a:srgbClr val="800000"/>
                </a:solidFill>
                <a:latin typeface="Symbol" charset="2"/>
                <a:cs typeface="Symbol" charset="2"/>
              </a:rPr>
              <a:t>p</a:t>
            </a:r>
            <a:r>
              <a:rPr lang="en-US" b="1" baseline="30000" dirty="0" smtClean="0">
                <a:solidFill>
                  <a:srgbClr val="800000"/>
                </a:solidFill>
                <a:latin typeface="Symbol" charset="2"/>
                <a:cs typeface="Symbol" charset="2"/>
              </a:rPr>
              <a:t>-</a:t>
            </a:r>
            <a:endParaRPr lang="en-US" b="1" dirty="0">
              <a:solidFill>
                <a:srgbClr val="800000"/>
              </a:solidFill>
              <a:latin typeface="Symbol" charset="2"/>
              <a:cs typeface="Symbol" charset="2"/>
            </a:endParaRPr>
          </a:p>
        </p:txBody>
      </p:sp>
      <p:sp>
        <p:nvSpPr>
          <p:cNvPr id="33" name="CasellaDiTesto 32"/>
          <p:cNvSpPr txBox="1"/>
          <p:nvPr/>
        </p:nvSpPr>
        <p:spPr>
          <a:xfrm>
            <a:off x="2958877" y="2834556"/>
            <a:ext cx="329124" cy="415468"/>
          </a:xfrm>
          <a:prstGeom prst="rect">
            <a:avLst/>
          </a:prstGeom>
          <a:noFill/>
        </p:spPr>
        <p:txBody>
          <a:bodyPr wrap="none" lIns="91412" tIns="45705" rIns="91412" bIns="45705" rtlCol="0">
            <a:spAutoFit/>
          </a:bodyPr>
          <a:lstStyle/>
          <a:p>
            <a:r>
              <a:rPr lang="en-US" b="1" dirty="0" smtClean="0">
                <a:solidFill>
                  <a:srgbClr val="800000"/>
                </a:solidFill>
                <a:latin typeface="+mn-lt"/>
                <a:cs typeface="Symbol" charset="2"/>
              </a:rPr>
              <a:t>p</a:t>
            </a:r>
            <a:endParaRPr lang="en-US" b="1" dirty="0">
              <a:solidFill>
                <a:srgbClr val="800000"/>
              </a:solidFill>
              <a:latin typeface="Symbol" charset="2"/>
              <a:cs typeface="Symbol" charset="2"/>
            </a:endParaRPr>
          </a:p>
        </p:txBody>
      </p:sp>
      <p:sp>
        <p:nvSpPr>
          <p:cNvPr id="5" name="Segnaposto numero diapositiva 4"/>
          <p:cNvSpPr>
            <a:spLocks noGrp="1"/>
          </p:cNvSpPr>
          <p:nvPr>
            <p:ph type="sldNum" sz="quarter" idx="12"/>
          </p:nvPr>
        </p:nvSpPr>
        <p:spPr/>
        <p:txBody>
          <a:bodyPr/>
          <a:lstStyle/>
          <a:p>
            <a:fld id="{B2E123A2-8C0A-B24D-ABFA-7CF5F3B53C08}" type="slidenum">
              <a:rPr lang="en-US" smtClean="0"/>
              <a:pPr/>
              <a:t>23</a:t>
            </a:fld>
            <a:endParaRPr lang="en-US"/>
          </a:p>
        </p:txBody>
      </p:sp>
      <p:pic>
        <p:nvPicPr>
          <p:cNvPr id="6" name="Immagine 5" descr="Schermata 2016-07-08 alle 11.4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53" y="4490742"/>
            <a:ext cx="3350454" cy="2232595"/>
          </a:xfrm>
          <a:prstGeom prst="rect">
            <a:avLst/>
          </a:prstGeom>
        </p:spPr>
      </p:pic>
      <p:sp>
        <p:nvSpPr>
          <p:cNvPr id="34" name="CasellaDiTesto 33"/>
          <p:cNvSpPr txBox="1"/>
          <p:nvPr/>
        </p:nvSpPr>
        <p:spPr>
          <a:xfrm>
            <a:off x="6775301" y="1106364"/>
            <a:ext cx="1864556" cy="415468"/>
          </a:xfrm>
          <a:prstGeom prst="rect">
            <a:avLst/>
          </a:prstGeom>
          <a:noFill/>
        </p:spPr>
        <p:txBody>
          <a:bodyPr wrap="none" lIns="91412" tIns="45705" rIns="91412" bIns="45705" rtlCol="0">
            <a:spAutoFit/>
          </a:bodyPr>
          <a:lstStyle/>
          <a:p>
            <a:r>
              <a:rPr lang="en-US" b="1" dirty="0" smtClean="0">
                <a:latin typeface="+mn-lt"/>
                <a:cs typeface="Symbol" charset="2"/>
              </a:rPr>
              <a:t>Exclusivity cuts</a:t>
            </a:r>
            <a:r>
              <a:rPr lang="en-US" b="1" dirty="0" smtClean="0"/>
              <a:t> </a:t>
            </a:r>
            <a:endParaRPr lang="en-US" b="1" dirty="0"/>
          </a:p>
        </p:txBody>
      </p:sp>
      <p:sp>
        <p:nvSpPr>
          <p:cNvPr id="38" name="CasellaDiTesto 37"/>
          <p:cNvSpPr txBox="1"/>
          <p:nvPr/>
        </p:nvSpPr>
        <p:spPr>
          <a:xfrm>
            <a:off x="6809631" y="2834558"/>
            <a:ext cx="924295" cy="646300"/>
          </a:xfrm>
          <a:prstGeom prst="rect">
            <a:avLst/>
          </a:prstGeom>
          <a:noFill/>
        </p:spPr>
        <p:txBody>
          <a:bodyPr wrap="none" lIns="91412" tIns="45705" rIns="91412" bIns="45705" rtlCol="0">
            <a:spAutoFit/>
          </a:bodyPr>
          <a:lstStyle/>
          <a:p>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a:t>
            </a:r>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a:t>
            </a:r>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0</a:t>
            </a:r>
            <a:r>
              <a:rPr lang="en-US" sz="1800">
                <a:solidFill>
                  <a:srgbClr val="00C301"/>
                </a:solidFill>
                <a:latin typeface="+mn-lt"/>
                <a:cs typeface="Symbol" charset="2"/>
              </a:rPr>
              <a:t>p</a:t>
            </a:r>
          </a:p>
          <a:p>
            <a:r>
              <a:rPr lang="en-US" sz="1800">
                <a:solidFill>
                  <a:srgbClr val="00C301"/>
                </a:solidFill>
                <a:latin typeface="+mn-lt"/>
                <a:cs typeface="Symbol" charset="2"/>
              </a:rPr>
              <a:t>bkg</a:t>
            </a:r>
            <a:endParaRPr lang="en-US" sz="1800">
              <a:solidFill>
                <a:srgbClr val="00C301"/>
              </a:solidFill>
              <a:latin typeface="Symbol" charset="2"/>
              <a:cs typeface="Symbol" charset="2"/>
            </a:endParaRPr>
          </a:p>
        </p:txBody>
      </p:sp>
      <p:sp>
        <p:nvSpPr>
          <p:cNvPr id="40" name="CasellaDiTesto 39"/>
          <p:cNvSpPr txBox="1"/>
          <p:nvPr/>
        </p:nvSpPr>
        <p:spPr>
          <a:xfrm>
            <a:off x="9329912" y="2618535"/>
            <a:ext cx="924295" cy="646300"/>
          </a:xfrm>
          <a:prstGeom prst="rect">
            <a:avLst/>
          </a:prstGeom>
          <a:noFill/>
        </p:spPr>
        <p:txBody>
          <a:bodyPr wrap="none" lIns="91412" tIns="45705" rIns="91412" bIns="45705" rtlCol="0">
            <a:spAutoFit/>
          </a:bodyPr>
          <a:lstStyle/>
          <a:p>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a:t>
            </a:r>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a:t>
            </a:r>
            <a:r>
              <a:rPr lang="en-US" sz="1800">
                <a:solidFill>
                  <a:srgbClr val="00C301"/>
                </a:solidFill>
                <a:latin typeface="Symbol" charset="2"/>
                <a:cs typeface="Symbol" charset="2"/>
              </a:rPr>
              <a:t>p</a:t>
            </a:r>
            <a:r>
              <a:rPr lang="en-US" sz="1800" baseline="30000">
                <a:solidFill>
                  <a:srgbClr val="00C301"/>
                </a:solidFill>
                <a:latin typeface="Symbol" charset="2"/>
                <a:cs typeface="Symbol" charset="2"/>
              </a:rPr>
              <a:t>0</a:t>
            </a:r>
            <a:r>
              <a:rPr lang="en-US" sz="1800">
                <a:solidFill>
                  <a:srgbClr val="00C301"/>
                </a:solidFill>
                <a:latin typeface="+mn-lt"/>
                <a:cs typeface="Symbol" charset="2"/>
              </a:rPr>
              <a:t>p</a:t>
            </a:r>
          </a:p>
          <a:p>
            <a:r>
              <a:rPr lang="en-US" sz="1800">
                <a:solidFill>
                  <a:srgbClr val="00C301"/>
                </a:solidFill>
                <a:latin typeface="+mn-lt"/>
                <a:cs typeface="Symbol" charset="2"/>
              </a:rPr>
              <a:t>bkg</a:t>
            </a:r>
            <a:endParaRPr lang="en-US" sz="1800">
              <a:solidFill>
                <a:srgbClr val="00C301"/>
              </a:solidFill>
              <a:latin typeface="Symbol" charset="2"/>
              <a:cs typeface="Symbol" charset="2"/>
            </a:endParaRPr>
          </a:p>
        </p:txBody>
      </p:sp>
      <p:sp>
        <p:nvSpPr>
          <p:cNvPr id="43" name="CasellaDiTesto 42"/>
          <p:cNvSpPr txBox="1"/>
          <p:nvPr/>
        </p:nvSpPr>
        <p:spPr>
          <a:xfrm>
            <a:off x="6521600" y="2042469"/>
            <a:ext cx="1315916" cy="415468"/>
          </a:xfrm>
          <a:prstGeom prst="rect">
            <a:avLst/>
          </a:prstGeom>
          <a:noFill/>
        </p:spPr>
        <p:txBody>
          <a:bodyPr wrap="none" lIns="91412" tIns="45705" rIns="91412" bIns="45705" rtlCol="0">
            <a:spAutoFit/>
          </a:bodyPr>
          <a:lstStyle/>
          <a:p>
            <a:r>
              <a:rPr lang="en-US" dirty="0" smtClean="0">
                <a:latin typeface="+mn-lt"/>
                <a:cs typeface="Symbol" charset="2"/>
              </a:rPr>
              <a:t>missing</a:t>
            </a:r>
            <a:r>
              <a:rPr lang="en-US" dirty="0" smtClean="0">
                <a:latin typeface="Symbol" charset="2"/>
                <a:cs typeface="Symbol" charset="2"/>
              </a:rPr>
              <a:t> p</a:t>
            </a:r>
            <a:r>
              <a:rPr lang="en-US" baseline="30000" dirty="0" smtClean="0">
                <a:latin typeface="Symbol" charset="2"/>
                <a:cs typeface="Symbol" charset="2"/>
              </a:rPr>
              <a:t>+</a:t>
            </a:r>
            <a:endParaRPr lang="en-US" dirty="0">
              <a:latin typeface="Symbol" charset="2"/>
              <a:cs typeface="Symbol" charset="2"/>
            </a:endParaRPr>
          </a:p>
        </p:txBody>
      </p:sp>
      <p:sp>
        <p:nvSpPr>
          <p:cNvPr id="45" name="CasellaDiTesto 44"/>
          <p:cNvSpPr txBox="1"/>
          <p:nvPr/>
        </p:nvSpPr>
        <p:spPr>
          <a:xfrm>
            <a:off x="8897863" y="1898453"/>
            <a:ext cx="1313123" cy="415468"/>
          </a:xfrm>
          <a:prstGeom prst="rect">
            <a:avLst/>
          </a:prstGeom>
          <a:noFill/>
        </p:spPr>
        <p:txBody>
          <a:bodyPr wrap="none" lIns="91412" tIns="45705" rIns="91412" bIns="45705" rtlCol="0">
            <a:spAutoFit/>
          </a:bodyPr>
          <a:lstStyle/>
          <a:p>
            <a:r>
              <a:rPr lang="en-US" dirty="0" smtClean="0">
                <a:latin typeface="+mn-lt"/>
                <a:cs typeface="Symbol" charset="2"/>
              </a:rPr>
              <a:t>missing</a:t>
            </a:r>
            <a:r>
              <a:rPr lang="en-US" dirty="0" smtClean="0">
                <a:latin typeface="Symbol" charset="2"/>
                <a:cs typeface="Symbol" charset="2"/>
              </a:rPr>
              <a:t> p</a:t>
            </a:r>
            <a:r>
              <a:rPr lang="en-US" baseline="30000" dirty="0">
                <a:latin typeface="Symbol" charset="2"/>
                <a:cs typeface="Symbol" charset="2"/>
              </a:rPr>
              <a:t>-</a:t>
            </a:r>
            <a:endParaRPr lang="en-US" dirty="0">
              <a:latin typeface="Symbol" charset="2"/>
              <a:cs typeface="Symbol" charset="2"/>
            </a:endParaRPr>
          </a:p>
        </p:txBody>
      </p:sp>
      <p:cxnSp>
        <p:nvCxnSpPr>
          <p:cNvPr id="46" name="Connettore 2 45"/>
          <p:cNvCxnSpPr/>
          <p:nvPr/>
        </p:nvCxnSpPr>
        <p:spPr bwMode="auto">
          <a:xfrm>
            <a:off x="7313687" y="3266605"/>
            <a:ext cx="216024" cy="288032"/>
          </a:xfrm>
          <a:prstGeom prst="straightConnector1">
            <a:avLst/>
          </a:prstGeom>
          <a:solidFill>
            <a:schemeClr val="accent1"/>
          </a:solidFill>
          <a:ln w="9525" cap="flat" cmpd="sng" algn="ctr">
            <a:solidFill>
              <a:srgbClr val="00C30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Connettore 2 46"/>
          <p:cNvCxnSpPr/>
          <p:nvPr/>
        </p:nvCxnSpPr>
        <p:spPr bwMode="auto">
          <a:xfrm>
            <a:off x="9833967" y="3122591"/>
            <a:ext cx="216024" cy="288032"/>
          </a:xfrm>
          <a:prstGeom prst="straightConnector1">
            <a:avLst/>
          </a:prstGeom>
          <a:solidFill>
            <a:schemeClr val="accent1"/>
          </a:solidFill>
          <a:ln w="9525" cap="flat" cmpd="sng" algn="ctr">
            <a:solidFill>
              <a:srgbClr val="00C30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CasellaDiTesto 27"/>
          <p:cNvSpPr txBox="1"/>
          <p:nvPr/>
        </p:nvSpPr>
        <p:spPr>
          <a:xfrm>
            <a:off x="1806749" y="4274716"/>
            <a:ext cx="1377676" cy="415468"/>
          </a:xfrm>
          <a:prstGeom prst="rect">
            <a:avLst/>
          </a:prstGeom>
          <a:solidFill>
            <a:srgbClr val="FFFFFF"/>
          </a:solidFill>
        </p:spPr>
        <p:txBody>
          <a:bodyPr wrap="none" lIns="91412" tIns="45705" rIns="91412" bIns="45705" rtlCol="0">
            <a:spAutoFit/>
          </a:bodyPr>
          <a:lstStyle/>
          <a:p>
            <a:r>
              <a:rPr lang="en-US" b="1" dirty="0" smtClean="0">
                <a:solidFill>
                  <a:srgbClr val="000000"/>
                </a:solidFill>
                <a:latin typeface="+mn-lt"/>
                <a:cs typeface="Symbol" charset="2"/>
              </a:rPr>
              <a:t>Resolution</a:t>
            </a:r>
            <a:r>
              <a:rPr lang="en-US" dirty="0" smtClean="0"/>
              <a:t> </a:t>
            </a:r>
            <a:endParaRPr lang="en-US" dirty="0"/>
          </a:p>
        </p:txBody>
      </p:sp>
      <p:sp>
        <p:nvSpPr>
          <p:cNvPr id="35" name="CasellaDiTesto 34"/>
          <p:cNvSpPr txBox="1"/>
          <p:nvPr/>
        </p:nvSpPr>
        <p:spPr>
          <a:xfrm>
            <a:off x="3174901" y="6002909"/>
            <a:ext cx="1095115" cy="307746"/>
          </a:xfrm>
          <a:prstGeom prst="rect">
            <a:avLst/>
          </a:prstGeom>
          <a:noFill/>
        </p:spPr>
        <p:txBody>
          <a:bodyPr wrap="none" lIns="91412" tIns="45705" rIns="91412" bIns="45705" rtlCol="0">
            <a:spAutoFit/>
          </a:bodyPr>
          <a:lstStyle/>
          <a:p>
            <a:r>
              <a:rPr lang="en-US" sz="1400" b="1" dirty="0" err="1">
                <a:solidFill>
                  <a:srgbClr val="800000"/>
                </a:solidFill>
                <a:latin typeface="Symbol" charset="2"/>
                <a:cs typeface="Symbol" charset="2"/>
              </a:rPr>
              <a:t>s</a:t>
            </a:r>
            <a:r>
              <a:rPr lang="en-US" sz="1400" b="1" baseline="-25000" dirty="0" err="1">
                <a:solidFill>
                  <a:srgbClr val="800000"/>
                </a:solidFill>
                <a:latin typeface="+mn-lt"/>
                <a:cs typeface="Symbol" charset="2"/>
              </a:rPr>
              <a:t>W</a:t>
            </a:r>
            <a:r>
              <a:rPr lang="en-US" sz="1400" b="1" dirty="0">
                <a:solidFill>
                  <a:srgbClr val="800000"/>
                </a:solidFill>
                <a:latin typeface="+mn-lt"/>
                <a:cs typeface="Symbol" charset="2"/>
              </a:rPr>
              <a:t>=10 MeV</a:t>
            </a:r>
          </a:p>
        </p:txBody>
      </p:sp>
      <p:sp>
        <p:nvSpPr>
          <p:cNvPr id="21" name="CasellaDiTesto 20"/>
          <p:cNvSpPr txBox="1"/>
          <p:nvPr/>
        </p:nvSpPr>
        <p:spPr>
          <a:xfrm>
            <a:off x="1446709" y="4922789"/>
            <a:ext cx="1403242" cy="615523"/>
          </a:xfrm>
          <a:prstGeom prst="rect">
            <a:avLst/>
          </a:prstGeom>
          <a:noFill/>
        </p:spPr>
        <p:txBody>
          <a:bodyPr wrap="none" lIns="91412" tIns="45705" rIns="91412" bIns="45705" rtlCol="0">
            <a:spAutoFit/>
          </a:bodyPr>
          <a:lstStyle/>
          <a:p>
            <a:r>
              <a:rPr lang="en-US" sz="1700" b="1" dirty="0">
                <a:solidFill>
                  <a:srgbClr val="000090"/>
                </a:solidFill>
                <a:latin typeface="+mn-lt"/>
              </a:rPr>
              <a:t>Final hadrons</a:t>
            </a:r>
          </a:p>
          <a:p>
            <a:r>
              <a:rPr lang="en-US" sz="1700" b="1" dirty="0">
                <a:solidFill>
                  <a:srgbClr val="000090"/>
                </a:solidFill>
                <a:latin typeface="+mn-lt"/>
              </a:rPr>
              <a:t>kinematics</a:t>
            </a:r>
          </a:p>
        </p:txBody>
      </p:sp>
      <p:graphicFrame>
        <p:nvGraphicFramePr>
          <p:cNvPr id="8" name="Tabella 7"/>
          <p:cNvGraphicFramePr>
            <a:graphicFrameLocks noGrp="1"/>
          </p:cNvGraphicFramePr>
          <p:nvPr>
            <p:extLst>
              <p:ext uri="{D42A27DB-BD31-4B8C-83A1-F6EECF244321}">
                <p14:modId xmlns:p14="http://schemas.microsoft.com/office/powerpoint/2010/main" val="348379899"/>
              </p:ext>
            </p:extLst>
          </p:nvPr>
        </p:nvGraphicFramePr>
        <p:xfrm>
          <a:off x="4903093" y="5066804"/>
          <a:ext cx="4905279" cy="1433702"/>
        </p:xfrm>
        <a:graphic>
          <a:graphicData uri="http://schemas.openxmlformats.org/drawingml/2006/table">
            <a:tbl>
              <a:tblPr firstRow="1" bandRow="1">
                <a:tableStyleId>{5C22544A-7EE6-4342-B048-85BDC9FD1C3A}</a:tableStyleId>
              </a:tblPr>
              <a:tblGrid>
                <a:gridCol w="1635093"/>
                <a:gridCol w="1635093"/>
                <a:gridCol w="1635093"/>
              </a:tblGrid>
              <a:tr h="381571">
                <a:tc>
                  <a:txBody>
                    <a:bodyPr/>
                    <a:lstStyle/>
                    <a:p>
                      <a:pPr algn="ctr"/>
                      <a:r>
                        <a:rPr lang="en-US" sz="1900" noProof="0" dirty="0" err="1" smtClean="0">
                          <a:solidFill>
                            <a:srgbClr val="000090"/>
                          </a:solidFill>
                        </a:rPr>
                        <a:t>Ee</a:t>
                      </a:r>
                      <a:endParaRPr lang="en-US" sz="1900" noProof="0" dirty="0">
                        <a:solidFill>
                          <a:srgbClr val="000090"/>
                        </a:solidFill>
                      </a:endParaRPr>
                    </a:p>
                  </a:txBody>
                  <a:tcPr/>
                </a:tc>
                <a:tc>
                  <a:txBody>
                    <a:bodyPr/>
                    <a:lstStyle/>
                    <a:p>
                      <a:pPr algn="ctr"/>
                      <a:r>
                        <a:rPr lang="en-US" sz="1900" baseline="0" noProof="0" dirty="0" smtClean="0">
                          <a:solidFill>
                            <a:srgbClr val="000090"/>
                          </a:solidFill>
                        </a:rPr>
                        <a:t>pπ</a:t>
                      </a:r>
                      <a:r>
                        <a:rPr lang="en-US" sz="1900" baseline="30000" noProof="0" dirty="0" smtClean="0">
                          <a:solidFill>
                            <a:srgbClr val="000090"/>
                          </a:solidFill>
                        </a:rPr>
                        <a:t>+</a:t>
                      </a:r>
                      <a:r>
                        <a:rPr lang="en-US" sz="1900" baseline="0" noProof="0" dirty="0" smtClean="0">
                          <a:solidFill>
                            <a:srgbClr val="000090"/>
                          </a:solidFill>
                        </a:rPr>
                        <a:t>π</a:t>
                      </a:r>
                      <a:r>
                        <a:rPr lang="en-US" sz="1900" baseline="30000" noProof="0" dirty="0" smtClean="0">
                          <a:solidFill>
                            <a:srgbClr val="000090"/>
                          </a:solidFill>
                        </a:rPr>
                        <a:t>- </a:t>
                      </a:r>
                      <a:r>
                        <a:rPr lang="en-US" sz="1900" baseline="0" noProof="0" dirty="0" smtClean="0">
                          <a:solidFill>
                            <a:srgbClr val="000090"/>
                          </a:solidFill>
                        </a:rPr>
                        <a:t>detected</a:t>
                      </a:r>
                      <a:endParaRPr lang="en-US" sz="1900" baseline="0" noProof="0" dirty="0">
                        <a:solidFill>
                          <a:srgbClr val="000090"/>
                        </a:solidFill>
                      </a:endParaRPr>
                    </a:p>
                  </a:txBody>
                  <a:tcPr/>
                </a:tc>
                <a:tc>
                  <a:txBody>
                    <a:bodyPr/>
                    <a:lstStyle/>
                    <a:p>
                      <a:pPr algn="ctr"/>
                      <a:r>
                        <a:rPr lang="en-US" sz="1900" noProof="0" dirty="0" smtClean="0">
                          <a:solidFill>
                            <a:srgbClr val="000090"/>
                          </a:solidFill>
                        </a:rPr>
                        <a:t>one missing hadron</a:t>
                      </a:r>
                      <a:endParaRPr lang="en-US" sz="1900" noProof="0" dirty="0">
                        <a:solidFill>
                          <a:srgbClr val="000090"/>
                        </a:solidFill>
                      </a:endParaRPr>
                    </a:p>
                  </a:txBody>
                  <a:tcPr/>
                </a:tc>
              </a:tr>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8.7</a:t>
                      </a:r>
                      <a:r>
                        <a:rPr lang="en-US" sz="1900" baseline="0" noProof="0" dirty="0" smtClean="0">
                          <a:solidFill>
                            <a:srgbClr val="000090"/>
                          </a:solidFill>
                        </a:rPr>
                        <a:t> %</a:t>
                      </a:r>
                      <a:endParaRPr lang="en-US" sz="1900" noProof="0" dirty="0">
                        <a:solidFill>
                          <a:srgbClr val="000090"/>
                        </a:solidFill>
                      </a:endParaRPr>
                    </a:p>
                  </a:txBody>
                  <a:tcPr/>
                </a:tc>
                <a:tc>
                  <a:txBody>
                    <a:bodyPr/>
                    <a:lstStyle/>
                    <a:p>
                      <a:pPr algn="ctr"/>
                      <a:r>
                        <a:rPr lang="en-US" sz="1900" b="0" noProof="0" dirty="0" smtClean="0">
                          <a:solidFill>
                            <a:srgbClr val="000090"/>
                          </a:solidFill>
                        </a:rPr>
                        <a:t>13%</a:t>
                      </a:r>
                      <a:endParaRPr lang="en-US" sz="1900" b="0" noProof="0" dirty="0">
                        <a:solidFill>
                          <a:srgbClr val="000090"/>
                        </a:solidFill>
                      </a:endParaRPr>
                    </a:p>
                  </a:txBody>
                  <a:tcPr/>
                </a:tc>
              </a:tr>
              <a:tr h="381571">
                <a:tc>
                  <a:txBody>
                    <a:bodyPr/>
                    <a:lstStyle/>
                    <a:p>
                      <a:pPr algn="ctr"/>
                      <a:r>
                        <a:rPr lang="en-US" sz="1900" b="0" noProof="0" dirty="0" err="1" smtClean="0">
                          <a:solidFill>
                            <a:srgbClr val="000090"/>
                          </a:solidFill>
                        </a:rPr>
                        <a:t>Ee</a:t>
                      </a:r>
                      <a:r>
                        <a:rPr lang="en-US" sz="1900" b="0" baseline="0" noProof="0" dirty="0" smtClean="0">
                          <a:solidFill>
                            <a:srgbClr val="000090"/>
                          </a:solidFill>
                        </a:rPr>
                        <a:t> = 8.8  </a:t>
                      </a:r>
                      <a:r>
                        <a:rPr lang="en-US" sz="1900" b="0" baseline="0" noProof="0" dirty="0" err="1" smtClean="0">
                          <a:solidFill>
                            <a:srgbClr val="000090"/>
                          </a:solidFill>
                        </a:rPr>
                        <a:t>GeV</a:t>
                      </a:r>
                      <a:endParaRPr lang="en-US" sz="1900" b="0" noProof="0" dirty="0">
                        <a:solidFill>
                          <a:srgbClr val="000090"/>
                        </a:solidFill>
                      </a:endParaRPr>
                    </a:p>
                  </a:txBody>
                  <a:tcPr/>
                </a:tc>
                <a:tc>
                  <a:txBody>
                    <a:bodyPr/>
                    <a:lstStyle/>
                    <a:p>
                      <a:pPr algn="ctr"/>
                      <a:r>
                        <a:rPr lang="en-US" sz="1900" b="0" noProof="0" dirty="0" smtClean="0">
                          <a:solidFill>
                            <a:srgbClr val="000090"/>
                          </a:solidFill>
                        </a:rPr>
                        <a:t> 8.3 %</a:t>
                      </a:r>
                      <a:endParaRPr lang="en-US" sz="1900" b="0" noProof="0" dirty="0">
                        <a:solidFill>
                          <a:srgbClr val="000090"/>
                        </a:solidFill>
                      </a:endParaRPr>
                    </a:p>
                  </a:txBody>
                  <a:tcPr/>
                </a:tc>
                <a:tc>
                  <a:txBody>
                    <a:bodyPr/>
                    <a:lstStyle/>
                    <a:p>
                      <a:pPr algn="ctr"/>
                      <a:r>
                        <a:rPr lang="en-US" sz="1900" b="0" noProof="0" dirty="0" smtClean="0">
                          <a:solidFill>
                            <a:srgbClr val="000090"/>
                          </a:solidFill>
                        </a:rPr>
                        <a:t>13 %</a:t>
                      </a:r>
                      <a:endParaRPr lang="en-US" sz="1900" b="0" noProof="0" dirty="0">
                        <a:solidFill>
                          <a:srgbClr val="000090"/>
                        </a:solidFill>
                      </a:endParaRPr>
                    </a:p>
                  </a:txBody>
                  <a:tcPr/>
                </a:tc>
              </a:tr>
            </a:tbl>
          </a:graphicData>
        </a:graphic>
      </p:graphicFrame>
      <p:sp>
        <p:nvSpPr>
          <p:cNvPr id="48" name="CasellaDiTesto 47"/>
          <p:cNvSpPr txBox="1"/>
          <p:nvPr/>
        </p:nvSpPr>
        <p:spPr>
          <a:xfrm>
            <a:off x="6559277" y="4562748"/>
            <a:ext cx="1468671" cy="415468"/>
          </a:xfrm>
          <a:prstGeom prst="rect">
            <a:avLst/>
          </a:prstGeom>
          <a:solidFill>
            <a:srgbClr val="FFFFFF"/>
          </a:solidFill>
        </p:spPr>
        <p:txBody>
          <a:bodyPr wrap="none" lIns="91412" tIns="45705" rIns="91412" bIns="45705" rtlCol="0">
            <a:spAutoFit/>
          </a:bodyPr>
          <a:lstStyle/>
          <a:p>
            <a:r>
              <a:rPr lang="en-US" b="1" dirty="0" smtClean="0">
                <a:solidFill>
                  <a:srgbClr val="000000"/>
                </a:solidFill>
                <a:latin typeface="+mn-lt"/>
                <a:cs typeface="Symbol" charset="2"/>
              </a:rPr>
              <a:t>Acceptance</a:t>
            </a:r>
            <a:endParaRPr lang="en-US" dirty="0"/>
          </a:p>
        </p:txBody>
      </p:sp>
      <p:sp>
        <p:nvSpPr>
          <p:cNvPr id="29"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dirty="0">
                <a:solidFill>
                  <a:srgbClr val="000090"/>
                </a:solidFill>
                <a:latin typeface="Calibri" pitchFamily="34" charset="0"/>
              </a:rPr>
              <a:t>Event Simulation in </a:t>
            </a:r>
            <a:r>
              <a:rPr lang="en-US" sz="3600" b="1" dirty="0">
                <a:solidFill>
                  <a:srgbClr val="000090"/>
                </a:solidFill>
                <a:latin typeface="Calibri" pitchFamily="34" charset="0"/>
              </a:rPr>
              <a:t>CLAS12</a:t>
            </a:r>
          </a:p>
        </p:txBody>
      </p:sp>
    </p:spTree>
    <p:extLst>
      <p:ext uri="{BB962C8B-B14F-4D97-AF65-F5344CB8AC3E}">
        <p14:creationId xmlns:p14="http://schemas.microsoft.com/office/powerpoint/2010/main" val="25395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Schermata 2016-07-08 alle 12.06.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949" y="3770660"/>
            <a:ext cx="3129161" cy="3065854"/>
          </a:xfrm>
          <a:prstGeom prst="rect">
            <a:avLst/>
          </a:prstGeom>
        </p:spPr>
      </p:pic>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p:nvPr/>
        </p:nvSpPr>
        <p:spPr>
          <a:xfrm>
            <a:off x="3462933" y="746324"/>
            <a:ext cx="3744416" cy="461665"/>
          </a:xfrm>
          <a:prstGeom prst="rect">
            <a:avLst/>
          </a:prstGeom>
          <a:solidFill>
            <a:schemeClr val="bg1"/>
          </a:solidFill>
        </p:spPr>
        <p:txBody>
          <a:bodyPr wrap="square" rtlCol="0">
            <a:spAutoFit/>
          </a:bodyPr>
          <a:lstStyle/>
          <a:p>
            <a:r>
              <a:rPr lang="en-US" sz="2400" b="1" dirty="0">
                <a:solidFill>
                  <a:srgbClr val="800000"/>
                </a:solidFill>
                <a:latin typeface="+mn-lt"/>
                <a:cs typeface="Arial Black"/>
              </a:rPr>
              <a:t>Results for e </a:t>
            </a:r>
            <a:r>
              <a:rPr lang="en-US" sz="2400" b="1" dirty="0" smtClean="0">
                <a:solidFill>
                  <a:srgbClr val="800000"/>
                </a:solidFill>
                <a:latin typeface="+mn-lt"/>
                <a:cs typeface="Arial Black"/>
              </a:rPr>
              <a:t>p          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mn-lt"/>
                <a:cs typeface="Arial Black"/>
              </a:rPr>
              <a:t> </a:t>
            </a:r>
            <a:r>
              <a:rPr lang="en-US" sz="2400" b="1" dirty="0" smtClean="0">
                <a:solidFill>
                  <a:srgbClr val="800000"/>
                </a:solidFill>
                <a:latin typeface="+mn-lt"/>
                <a:cs typeface="Symbol" charset="2"/>
              </a:rPr>
              <a:t>Y</a:t>
            </a:r>
            <a:endParaRPr lang="en-US" sz="2400" b="1" dirty="0">
              <a:solidFill>
                <a:srgbClr val="800000"/>
              </a:solidFill>
              <a:latin typeface="Symbol" charset="2"/>
              <a:cs typeface="Symbol" charset="2"/>
            </a:endParaRPr>
          </a:p>
        </p:txBody>
      </p:sp>
      <p:cxnSp>
        <p:nvCxnSpPr>
          <p:cNvPr id="7" name="Connettore 2 6"/>
          <p:cNvCxnSpPr/>
          <p:nvPr/>
        </p:nvCxnSpPr>
        <p:spPr bwMode="auto">
          <a:xfrm>
            <a:off x="5479157" y="1034356"/>
            <a:ext cx="467172"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1" name="Gruppo 10"/>
          <p:cNvGrpSpPr/>
          <p:nvPr/>
        </p:nvGrpSpPr>
        <p:grpSpPr>
          <a:xfrm>
            <a:off x="222573" y="1394398"/>
            <a:ext cx="6552728" cy="2304256"/>
            <a:chOff x="0" y="1322388"/>
            <a:chExt cx="7301925" cy="2932808"/>
          </a:xfrm>
        </p:grpSpPr>
        <p:pic>
          <p:nvPicPr>
            <p:cNvPr id="5" name="Immagine 4" descr="Schermata 2016-06-16 alle 16.4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2388"/>
              <a:ext cx="1857591" cy="2932808"/>
            </a:xfrm>
            <a:prstGeom prst="rect">
              <a:avLst/>
            </a:prstGeom>
          </p:spPr>
        </p:pic>
        <p:pic>
          <p:nvPicPr>
            <p:cNvPr id="6" name="Immagine 5" descr="Schermata 2016-06-16 alle 16.48.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749" y="1322388"/>
              <a:ext cx="1884992" cy="2906563"/>
            </a:xfrm>
            <a:prstGeom prst="rect">
              <a:avLst/>
            </a:prstGeom>
          </p:spPr>
        </p:pic>
        <p:pic>
          <p:nvPicPr>
            <p:cNvPr id="8" name="Immagine 7" descr="Schermata 2016-06-16 alle 16.50.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8957" y="1322388"/>
              <a:ext cx="1839038" cy="2880320"/>
            </a:xfrm>
            <a:prstGeom prst="rect">
              <a:avLst/>
            </a:prstGeom>
          </p:spPr>
        </p:pic>
        <p:pic>
          <p:nvPicPr>
            <p:cNvPr id="9" name="Immagine 8" descr="Schermata 2016-06-16 alle 16.51.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9156" y="1322388"/>
              <a:ext cx="1822769" cy="2880320"/>
            </a:xfrm>
            <a:prstGeom prst="rect">
              <a:avLst/>
            </a:prstGeom>
          </p:spPr>
        </p:pic>
      </p:grpSp>
      <p:sp>
        <p:nvSpPr>
          <p:cNvPr id="33" name="CasellaDiTesto 32"/>
          <p:cNvSpPr txBox="1"/>
          <p:nvPr/>
        </p:nvSpPr>
        <p:spPr>
          <a:xfrm>
            <a:off x="1302695" y="1106366"/>
            <a:ext cx="4326769" cy="369302"/>
          </a:xfrm>
          <a:prstGeom prst="rect">
            <a:avLst/>
          </a:prstGeom>
          <a:noFill/>
        </p:spPr>
        <p:txBody>
          <a:bodyPr wrap="none" lIns="91412" tIns="45705" rIns="91412" bIns="45705" rtlCol="0">
            <a:spAutoFit/>
          </a:bodyPr>
          <a:lstStyle/>
          <a:p>
            <a:r>
              <a:rPr lang="en-US" sz="1800" b="1" dirty="0">
                <a:latin typeface="Symbol" charset="2"/>
                <a:cs typeface="Symbol" charset="2"/>
              </a:rPr>
              <a:t>f </a:t>
            </a:r>
            <a:r>
              <a:rPr lang="en-US" sz="1800" b="1" dirty="0" err="1">
                <a:latin typeface="+mn-lt"/>
                <a:cs typeface="Symbol" charset="2"/>
              </a:rPr>
              <a:t>vs</a:t>
            </a:r>
            <a:r>
              <a:rPr lang="en-US" sz="1800" b="1" dirty="0">
                <a:latin typeface="Symbol" charset="2"/>
                <a:cs typeface="Symbol" charset="2"/>
              </a:rPr>
              <a:t> q </a:t>
            </a:r>
            <a:r>
              <a:rPr lang="en-US" sz="1800" b="1" dirty="0">
                <a:latin typeface="+mn-lt"/>
                <a:cs typeface="Symbol" charset="2"/>
              </a:rPr>
              <a:t>angular acceptance for final particles</a:t>
            </a:r>
          </a:p>
        </p:txBody>
      </p:sp>
      <p:sp>
        <p:nvSpPr>
          <p:cNvPr id="34" name="CasellaDiTesto 33"/>
          <p:cNvSpPr txBox="1"/>
          <p:nvPr/>
        </p:nvSpPr>
        <p:spPr>
          <a:xfrm>
            <a:off x="5767191" y="1970458"/>
            <a:ext cx="441090" cy="415468"/>
          </a:xfrm>
          <a:prstGeom prst="rect">
            <a:avLst/>
          </a:prstGeom>
          <a:noFill/>
        </p:spPr>
        <p:txBody>
          <a:bodyPr wrap="none" lIns="91412" tIns="45705" rIns="91412" bIns="45705" rtlCol="0">
            <a:spAutoFit/>
          </a:bodyPr>
          <a:lstStyle/>
          <a:p>
            <a:r>
              <a:rPr lang="en-US" b="1" dirty="0" smtClean="0">
                <a:solidFill>
                  <a:srgbClr val="800000"/>
                </a:solidFill>
                <a:latin typeface="Symbol" charset="2"/>
                <a:cs typeface="Symbol" charset="2"/>
              </a:rPr>
              <a:t>p</a:t>
            </a:r>
            <a:r>
              <a:rPr lang="en-US" b="1" baseline="30000" dirty="0" smtClean="0">
                <a:solidFill>
                  <a:srgbClr val="800000"/>
                </a:solidFill>
                <a:latin typeface="Symbol" charset="2"/>
                <a:cs typeface="Symbol" charset="2"/>
              </a:rPr>
              <a:t>-</a:t>
            </a:r>
            <a:endParaRPr lang="en-US" b="1" dirty="0">
              <a:solidFill>
                <a:srgbClr val="800000"/>
              </a:solidFill>
              <a:latin typeface="Symbol" charset="2"/>
              <a:cs typeface="Symbol" charset="2"/>
            </a:endParaRPr>
          </a:p>
        </p:txBody>
      </p:sp>
      <p:sp>
        <p:nvSpPr>
          <p:cNvPr id="35" name="CasellaDiTesto 34"/>
          <p:cNvSpPr txBox="1"/>
          <p:nvPr/>
        </p:nvSpPr>
        <p:spPr>
          <a:xfrm>
            <a:off x="1086669" y="1970458"/>
            <a:ext cx="415442" cy="415468"/>
          </a:xfrm>
          <a:prstGeom prst="rect">
            <a:avLst/>
          </a:prstGeom>
          <a:noFill/>
        </p:spPr>
        <p:txBody>
          <a:bodyPr wrap="none" lIns="91412" tIns="45705" rIns="91412" bIns="45705" rtlCol="0">
            <a:spAutoFit/>
          </a:bodyPr>
          <a:lstStyle/>
          <a:p>
            <a:r>
              <a:rPr lang="en-US" b="1" dirty="0" smtClean="0">
                <a:solidFill>
                  <a:schemeClr val="bg1"/>
                </a:solidFill>
                <a:latin typeface="+mn-lt"/>
                <a:cs typeface="Symbol" charset="2"/>
              </a:rPr>
              <a:t>e</a:t>
            </a:r>
            <a:r>
              <a:rPr lang="en-US" b="1" baseline="30000" dirty="0" smtClean="0">
                <a:solidFill>
                  <a:schemeClr val="bg1"/>
                </a:solidFill>
                <a:latin typeface="Symbol" charset="2"/>
                <a:cs typeface="Symbol" charset="2"/>
              </a:rPr>
              <a:t>-</a:t>
            </a:r>
            <a:endParaRPr lang="en-US" b="1" dirty="0">
              <a:solidFill>
                <a:schemeClr val="bg1"/>
              </a:solidFill>
              <a:latin typeface="Symbol" charset="2"/>
              <a:cs typeface="Symbol" charset="2"/>
            </a:endParaRPr>
          </a:p>
        </p:txBody>
      </p:sp>
      <p:sp>
        <p:nvSpPr>
          <p:cNvPr id="36" name="CasellaDiTesto 35"/>
          <p:cNvSpPr txBox="1"/>
          <p:nvPr/>
        </p:nvSpPr>
        <p:spPr>
          <a:xfrm>
            <a:off x="2742854" y="2042468"/>
            <a:ext cx="430420" cy="415468"/>
          </a:xfrm>
          <a:prstGeom prst="rect">
            <a:avLst/>
          </a:prstGeom>
          <a:noFill/>
        </p:spPr>
        <p:txBody>
          <a:bodyPr wrap="none" lIns="91412" tIns="45705" rIns="91412" bIns="45705" rtlCol="0">
            <a:spAutoFit/>
          </a:bodyPr>
          <a:lstStyle/>
          <a:p>
            <a:r>
              <a:rPr lang="en-US" b="1" dirty="0" smtClean="0">
                <a:solidFill>
                  <a:schemeClr val="bg1"/>
                </a:solidFill>
                <a:latin typeface="+mn-lt"/>
                <a:cs typeface="Symbol" charset="2"/>
              </a:rPr>
              <a:t>K</a:t>
            </a:r>
            <a:r>
              <a:rPr lang="en-US" b="1" baseline="30000" dirty="0">
                <a:solidFill>
                  <a:schemeClr val="bg1"/>
                </a:solidFill>
                <a:latin typeface="Symbol" charset="2"/>
                <a:cs typeface="Symbol" charset="2"/>
              </a:rPr>
              <a:t>+</a:t>
            </a:r>
            <a:endParaRPr lang="en-US" b="1" dirty="0">
              <a:solidFill>
                <a:schemeClr val="bg1"/>
              </a:solidFill>
              <a:latin typeface="Symbol" charset="2"/>
              <a:cs typeface="Symbol" charset="2"/>
            </a:endParaRPr>
          </a:p>
        </p:txBody>
      </p:sp>
      <p:sp>
        <p:nvSpPr>
          <p:cNvPr id="37" name="CasellaDiTesto 36"/>
          <p:cNvSpPr txBox="1"/>
          <p:nvPr/>
        </p:nvSpPr>
        <p:spPr>
          <a:xfrm>
            <a:off x="4687070" y="1898452"/>
            <a:ext cx="329124" cy="415468"/>
          </a:xfrm>
          <a:prstGeom prst="rect">
            <a:avLst/>
          </a:prstGeom>
          <a:noFill/>
        </p:spPr>
        <p:txBody>
          <a:bodyPr wrap="none" lIns="91412" tIns="45705" rIns="91412" bIns="45705" rtlCol="0">
            <a:spAutoFit/>
          </a:bodyPr>
          <a:lstStyle/>
          <a:p>
            <a:r>
              <a:rPr lang="en-US" b="1" dirty="0" smtClean="0">
                <a:solidFill>
                  <a:schemeClr val="bg1"/>
                </a:solidFill>
                <a:latin typeface="+mn-lt"/>
                <a:cs typeface="Symbol" charset="2"/>
              </a:rPr>
              <a:t>p</a:t>
            </a:r>
            <a:endParaRPr lang="en-US" b="1" dirty="0">
              <a:solidFill>
                <a:schemeClr val="bg1"/>
              </a:solidFill>
              <a:latin typeface="Symbol" charset="2"/>
              <a:cs typeface="Symbol" charset="2"/>
            </a:endParaRPr>
          </a:p>
        </p:txBody>
      </p:sp>
      <p:sp>
        <p:nvSpPr>
          <p:cNvPr id="38" name="Rectangle 7"/>
          <p:cNvSpPr/>
          <p:nvPr/>
        </p:nvSpPr>
        <p:spPr>
          <a:xfrm>
            <a:off x="582613" y="4346725"/>
            <a:ext cx="1080120" cy="353913"/>
          </a:xfrm>
          <a:prstGeom prst="rect">
            <a:avLst/>
          </a:prstGeom>
          <a:noFill/>
          <a:ln>
            <a:noFill/>
          </a:ln>
        </p:spPr>
        <p:txBody>
          <a:bodyPr wrap="square" lIns="91412" tIns="45705" rIns="91412" bIns="45705">
            <a:spAutoFit/>
          </a:bodyPr>
          <a:lstStyle/>
          <a:p>
            <a:pPr algn="ctr"/>
            <a:r>
              <a:rPr lang="en-US" sz="1700" b="1" dirty="0">
                <a:solidFill>
                  <a:srgbClr val="FFFFFF"/>
                </a:solidFill>
                <a:latin typeface="Calibri" pitchFamily="34" charset="0"/>
              </a:rPr>
              <a:t>W </a:t>
            </a:r>
            <a:r>
              <a:rPr lang="en-US" sz="1700" b="1" dirty="0" err="1">
                <a:solidFill>
                  <a:srgbClr val="FFFFFF"/>
                </a:solidFill>
                <a:latin typeface="Calibri" pitchFamily="34" charset="0"/>
              </a:rPr>
              <a:t>vs</a:t>
            </a:r>
            <a:r>
              <a:rPr lang="it-IT" sz="1700" b="1" dirty="0">
                <a:solidFill>
                  <a:srgbClr val="FFFFFF"/>
                </a:solidFill>
              </a:rPr>
              <a:t> </a:t>
            </a:r>
            <a:r>
              <a:rPr lang="en-US" sz="1700" b="1" dirty="0">
                <a:solidFill>
                  <a:srgbClr val="FFFFFF"/>
                </a:solidFill>
                <a:latin typeface="Calibri" pitchFamily="34" charset="0"/>
              </a:rPr>
              <a:t>Q</a:t>
            </a:r>
            <a:r>
              <a:rPr lang="en-US" sz="1700" b="1" baseline="30000" dirty="0">
                <a:solidFill>
                  <a:srgbClr val="FFFFFF"/>
                </a:solidFill>
                <a:latin typeface="Calibri" pitchFamily="34" charset="0"/>
              </a:rPr>
              <a:t>2</a:t>
            </a:r>
            <a:endParaRPr lang="it-IT" sz="1700" b="1" dirty="0">
              <a:solidFill>
                <a:srgbClr val="FFFFFF"/>
              </a:solidFill>
            </a:endParaRPr>
          </a:p>
        </p:txBody>
      </p:sp>
      <p:sp>
        <p:nvSpPr>
          <p:cNvPr id="39" name="Rectangle 7"/>
          <p:cNvSpPr/>
          <p:nvPr/>
        </p:nvSpPr>
        <p:spPr>
          <a:xfrm>
            <a:off x="582613" y="5714876"/>
            <a:ext cx="1080120" cy="353913"/>
          </a:xfrm>
          <a:prstGeom prst="rect">
            <a:avLst/>
          </a:prstGeom>
          <a:noFill/>
          <a:ln>
            <a:noFill/>
          </a:ln>
        </p:spPr>
        <p:txBody>
          <a:bodyPr wrap="square" lIns="91412" tIns="45705" rIns="91412" bIns="45705">
            <a:spAutoFit/>
          </a:bodyPr>
          <a:lstStyle/>
          <a:p>
            <a:pPr algn="ctr"/>
            <a:r>
              <a:rPr lang="en-US" sz="1700" b="1" dirty="0">
                <a:solidFill>
                  <a:srgbClr val="FFFFFF"/>
                </a:solidFill>
                <a:latin typeface="Calibri" pitchFamily="34" charset="0"/>
              </a:rPr>
              <a:t>W </a:t>
            </a:r>
            <a:r>
              <a:rPr lang="en-US" sz="1700" b="1" dirty="0" err="1">
                <a:solidFill>
                  <a:srgbClr val="FFFFFF"/>
                </a:solidFill>
                <a:latin typeface="Calibri" pitchFamily="34" charset="0"/>
              </a:rPr>
              <a:t>vs</a:t>
            </a:r>
            <a:r>
              <a:rPr lang="it-IT" sz="1700" b="1" dirty="0">
                <a:solidFill>
                  <a:srgbClr val="FFFFFF"/>
                </a:solidFill>
              </a:rPr>
              <a:t> </a:t>
            </a:r>
            <a:r>
              <a:rPr lang="en-US" sz="1700" b="1" dirty="0">
                <a:solidFill>
                  <a:srgbClr val="FFFFFF"/>
                </a:solidFill>
                <a:latin typeface="Calibri" pitchFamily="34" charset="0"/>
              </a:rPr>
              <a:t>Q</a:t>
            </a:r>
            <a:r>
              <a:rPr lang="en-US" sz="1700" b="1" baseline="30000" dirty="0">
                <a:solidFill>
                  <a:srgbClr val="FFFFFF"/>
                </a:solidFill>
                <a:latin typeface="Calibri" pitchFamily="34" charset="0"/>
              </a:rPr>
              <a:t>2</a:t>
            </a:r>
            <a:endParaRPr lang="it-IT" sz="1700" b="1" dirty="0">
              <a:solidFill>
                <a:srgbClr val="FFFFFF"/>
              </a:solidFill>
            </a:endParaRPr>
          </a:p>
        </p:txBody>
      </p:sp>
      <p:sp>
        <p:nvSpPr>
          <p:cNvPr id="32" name="CasellaDiTesto 31"/>
          <p:cNvSpPr txBox="1"/>
          <p:nvPr/>
        </p:nvSpPr>
        <p:spPr>
          <a:xfrm>
            <a:off x="7135341" y="1394396"/>
            <a:ext cx="3168514" cy="415468"/>
          </a:xfrm>
          <a:prstGeom prst="rect">
            <a:avLst/>
          </a:prstGeom>
          <a:solidFill>
            <a:srgbClr val="FFFFFF"/>
          </a:solidFill>
        </p:spPr>
        <p:txBody>
          <a:bodyPr wrap="square" lIns="91412" tIns="45705" rIns="91412" bIns="45705" rtlCol="0">
            <a:spAutoFit/>
          </a:bodyPr>
          <a:lstStyle/>
          <a:p>
            <a:r>
              <a:rPr lang="en-US" b="1" dirty="0" smtClean="0">
                <a:latin typeface="+mn-lt"/>
              </a:rPr>
              <a:t>Minimum measurable Q</a:t>
            </a:r>
            <a:r>
              <a:rPr lang="en-US" b="1" baseline="30000" dirty="0" smtClean="0">
                <a:latin typeface="+mn-lt"/>
              </a:rPr>
              <a:t>2</a:t>
            </a:r>
            <a:endParaRPr lang="en-US" b="1" dirty="0">
              <a:latin typeface="+mn-lt"/>
            </a:endParaRPr>
          </a:p>
        </p:txBody>
      </p:sp>
      <p:sp>
        <p:nvSpPr>
          <p:cNvPr id="41" name="CasellaDiTesto 40"/>
          <p:cNvSpPr txBox="1"/>
          <p:nvPr/>
        </p:nvSpPr>
        <p:spPr>
          <a:xfrm>
            <a:off x="582613" y="4634756"/>
            <a:ext cx="1210531" cy="353913"/>
          </a:xfrm>
          <a:prstGeom prst="rect">
            <a:avLst/>
          </a:prstGeom>
          <a:noFill/>
        </p:spPr>
        <p:txBody>
          <a:bodyPr wrap="none" lIns="91412" tIns="45705" rIns="91412" bIns="45705" rtlCol="0">
            <a:spAutoFit/>
          </a:bodyPr>
          <a:lstStyle/>
          <a:p>
            <a:r>
              <a:rPr lang="it-IT" sz="1700" b="1" dirty="0" err="1">
                <a:solidFill>
                  <a:srgbClr val="FFFFFF"/>
                </a:solidFill>
                <a:latin typeface="+mn-lt"/>
              </a:rPr>
              <a:t>Ee</a:t>
            </a:r>
            <a:r>
              <a:rPr lang="it-IT" sz="1700" b="1" dirty="0">
                <a:solidFill>
                  <a:srgbClr val="FFFFFF"/>
                </a:solidFill>
                <a:latin typeface="+mn-lt"/>
              </a:rPr>
              <a:t> = 6.6 GV</a:t>
            </a:r>
          </a:p>
        </p:txBody>
      </p:sp>
      <p:sp>
        <p:nvSpPr>
          <p:cNvPr id="45" name="CasellaDiTesto 44"/>
          <p:cNvSpPr txBox="1"/>
          <p:nvPr/>
        </p:nvSpPr>
        <p:spPr>
          <a:xfrm>
            <a:off x="654621" y="6074916"/>
            <a:ext cx="1325947" cy="353913"/>
          </a:xfrm>
          <a:prstGeom prst="rect">
            <a:avLst/>
          </a:prstGeom>
          <a:noFill/>
        </p:spPr>
        <p:txBody>
          <a:bodyPr wrap="none" lIns="91412" tIns="45705" rIns="91412" bIns="45705" rtlCol="0">
            <a:spAutoFit/>
          </a:bodyPr>
          <a:lstStyle/>
          <a:p>
            <a:r>
              <a:rPr lang="it-IT" sz="1700" b="1" dirty="0" err="1">
                <a:solidFill>
                  <a:srgbClr val="FFFFFF"/>
                </a:solidFill>
                <a:latin typeface="+mn-lt"/>
              </a:rPr>
              <a:t>Ee</a:t>
            </a:r>
            <a:r>
              <a:rPr lang="it-IT" sz="1700" b="1" dirty="0">
                <a:solidFill>
                  <a:srgbClr val="FFFFFF"/>
                </a:solidFill>
                <a:latin typeface="+mn-lt"/>
              </a:rPr>
              <a:t> = 8.8 </a:t>
            </a:r>
            <a:r>
              <a:rPr lang="it-IT" sz="1700" b="1" dirty="0" err="1">
                <a:solidFill>
                  <a:srgbClr val="FFFFFF"/>
                </a:solidFill>
                <a:latin typeface="+mn-lt"/>
              </a:rPr>
              <a:t>GeV</a:t>
            </a:r>
            <a:endParaRPr lang="it-IT" sz="1700" b="1" dirty="0">
              <a:solidFill>
                <a:srgbClr val="FFFFFF"/>
              </a:solidFill>
              <a:latin typeface="+mn-lt"/>
            </a:endParaRPr>
          </a:p>
        </p:txBody>
      </p:sp>
      <p:sp>
        <p:nvSpPr>
          <p:cNvPr id="53" name="CasellaDiTesto 52"/>
          <p:cNvSpPr txBox="1"/>
          <p:nvPr/>
        </p:nvSpPr>
        <p:spPr>
          <a:xfrm>
            <a:off x="4038998" y="5642870"/>
            <a:ext cx="864283" cy="276969"/>
          </a:xfrm>
          <a:prstGeom prst="rect">
            <a:avLst/>
          </a:prstGeom>
          <a:noFill/>
        </p:spPr>
        <p:txBody>
          <a:bodyPr wrap="none" lIns="91412" tIns="45705" rIns="91412" bIns="45705" rtlCol="0">
            <a:spAutoFit/>
          </a:bodyPr>
          <a:lstStyle/>
          <a:p>
            <a:r>
              <a:rPr lang="en-US" sz="1200" b="1" dirty="0">
                <a:latin typeface="Symbol" charset="2"/>
                <a:cs typeface="Symbol" charset="2"/>
              </a:rPr>
              <a:t>s</a:t>
            </a:r>
            <a:r>
              <a:rPr lang="en-US" sz="1200" b="1" dirty="0">
                <a:latin typeface="+mn-lt"/>
                <a:cs typeface="Symbol" charset="2"/>
              </a:rPr>
              <a:t>=15 MeV</a:t>
            </a:r>
          </a:p>
        </p:txBody>
      </p:sp>
      <p:sp>
        <p:nvSpPr>
          <p:cNvPr id="54" name="CasellaDiTesto 53"/>
          <p:cNvSpPr txBox="1"/>
          <p:nvPr/>
        </p:nvSpPr>
        <p:spPr>
          <a:xfrm>
            <a:off x="5695184" y="5642870"/>
            <a:ext cx="864283" cy="276969"/>
          </a:xfrm>
          <a:prstGeom prst="rect">
            <a:avLst/>
          </a:prstGeom>
          <a:noFill/>
        </p:spPr>
        <p:txBody>
          <a:bodyPr wrap="none" lIns="91412" tIns="45705" rIns="91412" bIns="45705" rtlCol="0">
            <a:spAutoFit/>
          </a:bodyPr>
          <a:lstStyle/>
          <a:p>
            <a:r>
              <a:rPr lang="en-US" sz="1200" b="1" dirty="0">
                <a:latin typeface="Symbol" charset="2"/>
                <a:cs typeface="Symbol" charset="2"/>
              </a:rPr>
              <a:t>s</a:t>
            </a:r>
            <a:r>
              <a:rPr lang="en-US" sz="1200" b="1" dirty="0">
                <a:latin typeface="+mn-lt"/>
                <a:cs typeface="Symbol" charset="2"/>
              </a:rPr>
              <a:t>=13 MeV</a:t>
            </a:r>
          </a:p>
        </p:txBody>
      </p:sp>
      <p:sp>
        <p:nvSpPr>
          <p:cNvPr id="3" name="Segnaposto numero diapositiva 2"/>
          <p:cNvSpPr>
            <a:spLocks noGrp="1"/>
          </p:cNvSpPr>
          <p:nvPr>
            <p:ph type="sldNum" sz="quarter" idx="12"/>
          </p:nvPr>
        </p:nvSpPr>
        <p:spPr/>
        <p:txBody>
          <a:bodyPr/>
          <a:lstStyle/>
          <a:p>
            <a:fld id="{B2E123A2-8C0A-B24D-ABFA-7CF5F3B53C08}" type="slidenum">
              <a:rPr lang="en-US" smtClean="0"/>
              <a:pPr/>
              <a:t>24</a:t>
            </a:fld>
            <a:endParaRPr lang="en-US"/>
          </a:p>
        </p:txBody>
      </p:sp>
      <p:pic>
        <p:nvPicPr>
          <p:cNvPr id="10" name="Immagine 9" descr="Schermata 2016-07-08 alle 11.58.5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591" y="3770660"/>
            <a:ext cx="3031935" cy="3004984"/>
          </a:xfrm>
          <a:prstGeom prst="rect">
            <a:avLst/>
          </a:prstGeom>
          <a:solidFill>
            <a:srgbClr val="FFFFFF"/>
          </a:solidFill>
          <a:ln>
            <a:solidFill>
              <a:schemeClr val="bg1"/>
            </a:solidFill>
          </a:ln>
        </p:spPr>
      </p:pic>
      <p:sp>
        <p:nvSpPr>
          <p:cNvPr id="52" name="CasellaDiTesto 51"/>
          <p:cNvSpPr txBox="1"/>
          <p:nvPr/>
        </p:nvSpPr>
        <p:spPr>
          <a:xfrm>
            <a:off x="2310806" y="5714877"/>
            <a:ext cx="864283" cy="276969"/>
          </a:xfrm>
          <a:prstGeom prst="rect">
            <a:avLst/>
          </a:prstGeom>
          <a:noFill/>
        </p:spPr>
        <p:txBody>
          <a:bodyPr wrap="none" lIns="91412" tIns="45705" rIns="91412" bIns="45705" rtlCol="0">
            <a:spAutoFit/>
          </a:bodyPr>
          <a:lstStyle/>
          <a:p>
            <a:r>
              <a:rPr lang="en-US" sz="1200" b="1" dirty="0">
                <a:latin typeface="Symbol" charset="2"/>
                <a:cs typeface="Symbol" charset="2"/>
              </a:rPr>
              <a:t>s</a:t>
            </a:r>
            <a:r>
              <a:rPr lang="en-US" sz="1200" b="1" dirty="0">
                <a:latin typeface="+mn-lt"/>
                <a:cs typeface="Symbol" charset="2"/>
              </a:rPr>
              <a:t>=10 MeV</a:t>
            </a:r>
          </a:p>
        </p:txBody>
      </p:sp>
      <p:sp>
        <p:nvSpPr>
          <p:cNvPr id="49" name="CasellaDiTesto 48"/>
          <p:cNvSpPr txBox="1"/>
          <p:nvPr/>
        </p:nvSpPr>
        <p:spPr>
          <a:xfrm>
            <a:off x="798638" y="5642870"/>
            <a:ext cx="864283" cy="276969"/>
          </a:xfrm>
          <a:prstGeom prst="rect">
            <a:avLst/>
          </a:prstGeom>
          <a:noFill/>
        </p:spPr>
        <p:txBody>
          <a:bodyPr wrap="none" lIns="91412" tIns="45705" rIns="91412" bIns="45705" rtlCol="0">
            <a:spAutoFit/>
          </a:bodyPr>
          <a:lstStyle/>
          <a:p>
            <a:r>
              <a:rPr lang="en-US" sz="1200" b="1" dirty="0">
                <a:latin typeface="Symbol" charset="2"/>
                <a:cs typeface="Symbol" charset="2"/>
              </a:rPr>
              <a:t>s</a:t>
            </a:r>
            <a:r>
              <a:rPr lang="en-US" sz="1200" b="1" dirty="0">
                <a:latin typeface="+mn-lt"/>
                <a:cs typeface="Symbol" charset="2"/>
              </a:rPr>
              <a:t>=11 MeV</a:t>
            </a:r>
          </a:p>
        </p:txBody>
      </p:sp>
      <p:sp>
        <p:nvSpPr>
          <p:cNvPr id="16" name="Rettangolo 15"/>
          <p:cNvSpPr/>
          <p:nvPr/>
        </p:nvSpPr>
        <p:spPr bwMode="auto">
          <a:xfrm>
            <a:off x="222575" y="3986684"/>
            <a:ext cx="504056" cy="2016224"/>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grpSp>
        <p:nvGrpSpPr>
          <p:cNvPr id="15" name="Gruppo 14"/>
          <p:cNvGrpSpPr/>
          <p:nvPr/>
        </p:nvGrpSpPr>
        <p:grpSpPr>
          <a:xfrm>
            <a:off x="222575" y="4202710"/>
            <a:ext cx="612593" cy="1573143"/>
            <a:chOff x="222573" y="4202708"/>
            <a:chExt cx="612595" cy="1573143"/>
          </a:xfrm>
        </p:grpSpPr>
        <p:sp>
          <p:nvSpPr>
            <p:cNvPr id="14" name="CasellaDiTesto 13"/>
            <p:cNvSpPr txBox="1"/>
            <p:nvPr/>
          </p:nvSpPr>
          <p:spPr>
            <a:xfrm>
              <a:off x="222573" y="5498852"/>
              <a:ext cx="612595" cy="276999"/>
            </a:xfrm>
            <a:prstGeom prst="rect">
              <a:avLst/>
            </a:prstGeom>
            <a:noFill/>
          </p:spPr>
          <p:txBody>
            <a:bodyPr wrap="none" rtlCol="0">
              <a:spAutoFit/>
            </a:bodyPr>
            <a:lstStyle/>
            <a:p>
              <a:r>
                <a:rPr lang="it-IT" sz="1200" dirty="0">
                  <a:latin typeface="Arial"/>
                  <a:cs typeface="Arial"/>
                </a:rPr>
                <a:t>10000</a:t>
              </a:r>
            </a:p>
          </p:txBody>
        </p:sp>
        <p:sp>
          <p:nvSpPr>
            <p:cNvPr id="43" name="CasellaDiTesto 42"/>
            <p:cNvSpPr txBox="1"/>
            <p:nvPr/>
          </p:nvSpPr>
          <p:spPr>
            <a:xfrm>
              <a:off x="222573" y="4850779"/>
              <a:ext cx="612595" cy="276999"/>
            </a:xfrm>
            <a:prstGeom prst="rect">
              <a:avLst/>
            </a:prstGeom>
            <a:noFill/>
          </p:spPr>
          <p:txBody>
            <a:bodyPr wrap="none" rtlCol="0">
              <a:spAutoFit/>
            </a:bodyPr>
            <a:lstStyle/>
            <a:p>
              <a:r>
                <a:rPr lang="it-IT" sz="1200" dirty="0">
                  <a:latin typeface="Arial"/>
                  <a:cs typeface="Arial"/>
                </a:rPr>
                <a:t>20000</a:t>
              </a:r>
            </a:p>
          </p:txBody>
        </p:sp>
        <p:sp>
          <p:nvSpPr>
            <p:cNvPr id="44" name="CasellaDiTesto 43"/>
            <p:cNvSpPr txBox="1"/>
            <p:nvPr/>
          </p:nvSpPr>
          <p:spPr>
            <a:xfrm>
              <a:off x="222573" y="4202708"/>
              <a:ext cx="612595" cy="276999"/>
            </a:xfrm>
            <a:prstGeom prst="rect">
              <a:avLst/>
            </a:prstGeom>
            <a:noFill/>
          </p:spPr>
          <p:txBody>
            <a:bodyPr wrap="none" rtlCol="0">
              <a:spAutoFit/>
            </a:bodyPr>
            <a:lstStyle/>
            <a:p>
              <a:r>
                <a:rPr lang="it-IT" sz="1200" dirty="0">
                  <a:latin typeface="Arial"/>
                  <a:cs typeface="Arial"/>
                </a:rPr>
                <a:t>30000</a:t>
              </a:r>
            </a:p>
          </p:txBody>
        </p:sp>
      </p:grpSp>
      <p:sp>
        <p:nvSpPr>
          <p:cNvPr id="48" name="CasellaDiTesto 47"/>
          <p:cNvSpPr txBox="1"/>
          <p:nvPr/>
        </p:nvSpPr>
        <p:spPr>
          <a:xfrm>
            <a:off x="2166789" y="3554636"/>
            <a:ext cx="2571808" cy="353913"/>
          </a:xfrm>
          <a:prstGeom prst="rect">
            <a:avLst/>
          </a:prstGeom>
          <a:solidFill>
            <a:srgbClr val="FFFFFF"/>
          </a:solidFill>
        </p:spPr>
        <p:txBody>
          <a:bodyPr wrap="none" lIns="91412" tIns="45705" rIns="91412" bIns="45705" rtlCol="0">
            <a:spAutoFit/>
          </a:bodyPr>
          <a:lstStyle/>
          <a:p>
            <a:r>
              <a:rPr lang="en-US" sz="1700" b="1" dirty="0">
                <a:solidFill>
                  <a:srgbClr val="000000"/>
                </a:solidFill>
                <a:latin typeface="+mn-lt"/>
                <a:cs typeface="Symbol" charset="2"/>
              </a:rPr>
              <a:t>K</a:t>
            </a:r>
            <a:r>
              <a:rPr lang="en-US" sz="1700" b="1" baseline="30000" dirty="0">
                <a:solidFill>
                  <a:srgbClr val="000000"/>
                </a:solidFill>
                <a:latin typeface="+mn-lt"/>
                <a:cs typeface="Symbol" charset="2"/>
              </a:rPr>
              <a:t>+ </a:t>
            </a:r>
            <a:r>
              <a:rPr lang="en-US" sz="1700" b="1" dirty="0">
                <a:solidFill>
                  <a:srgbClr val="000000"/>
                </a:solidFill>
                <a:latin typeface="+mn-lt"/>
                <a:cs typeface="Symbol" charset="2"/>
              </a:rPr>
              <a:t>missing</a:t>
            </a:r>
            <a:r>
              <a:rPr lang="en-US" sz="1700" b="1" dirty="0">
                <a:solidFill>
                  <a:srgbClr val="000000"/>
                </a:solidFill>
                <a:latin typeface="Symbol" charset="2"/>
                <a:cs typeface="Symbol" charset="2"/>
              </a:rPr>
              <a:t> </a:t>
            </a:r>
            <a:r>
              <a:rPr lang="en-US" sz="1700" b="1" dirty="0">
                <a:solidFill>
                  <a:srgbClr val="000000"/>
                </a:solidFill>
                <a:latin typeface="+mn-lt"/>
                <a:cs typeface="Symbol" charset="2"/>
              </a:rPr>
              <a:t>mass resolution</a:t>
            </a:r>
            <a:endParaRPr lang="en-US" sz="1700" b="1" dirty="0">
              <a:solidFill>
                <a:srgbClr val="000000"/>
              </a:solidFill>
              <a:latin typeface="Symbol" charset="2"/>
              <a:cs typeface="Symbol" charset="2"/>
            </a:endParaRPr>
          </a:p>
        </p:txBody>
      </p:sp>
      <p:sp>
        <p:nvSpPr>
          <p:cNvPr id="55" name="Rettangolo 54"/>
          <p:cNvSpPr/>
          <p:nvPr/>
        </p:nvSpPr>
        <p:spPr bwMode="auto">
          <a:xfrm>
            <a:off x="3534943" y="4058691"/>
            <a:ext cx="504056" cy="2016224"/>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sp>
        <p:nvSpPr>
          <p:cNvPr id="56" name="CasellaDiTesto 55"/>
          <p:cNvSpPr txBox="1"/>
          <p:nvPr/>
        </p:nvSpPr>
        <p:spPr>
          <a:xfrm>
            <a:off x="3462933" y="5714877"/>
            <a:ext cx="612536" cy="276969"/>
          </a:xfrm>
          <a:prstGeom prst="rect">
            <a:avLst/>
          </a:prstGeom>
          <a:noFill/>
        </p:spPr>
        <p:txBody>
          <a:bodyPr wrap="none" lIns="91412" tIns="45705" rIns="91412" bIns="45705" rtlCol="0">
            <a:spAutoFit/>
          </a:bodyPr>
          <a:lstStyle/>
          <a:p>
            <a:r>
              <a:rPr lang="it-IT" sz="1200" dirty="0">
                <a:latin typeface="Arial"/>
                <a:cs typeface="Arial"/>
              </a:rPr>
              <a:t>10000</a:t>
            </a:r>
          </a:p>
        </p:txBody>
      </p:sp>
      <p:sp>
        <p:nvSpPr>
          <p:cNvPr id="57" name="CasellaDiTesto 56"/>
          <p:cNvSpPr txBox="1"/>
          <p:nvPr/>
        </p:nvSpPr>
        <p:spPr>
          <a:xfrm>
            <a:off x="3462933" y="5066806"/>
            <a:ext cx="612536" cy="276969"/>
          </a:xfrm>
          <a:prstGeom prst="rect">
            <a:avLst/>
          </a:prstGeom>
          <a:noFill/>
        </p:spPr>
        <p:txBody>
          <a:bodyPr wrap="none" lIns="91412" tIns="45705" rIns="91412" bIns="45705" rtlCol="0">
            <a:spAutoFit/>
          </a:bodyPr>
          <a:lstStyle/>
          <a:p>
            <a:r>
              <a:rPr lang="it-IT" sz="1200" dirty="0">
                <a:latin typeface="Arial"/>
                <a:cs typeface="Arial"/>
              </a:rPr>
              <a:t>20000</a:t>
            </a:r>
          </a:p>
        </p:txBody>
      </p:sp>
      <p:sp>
        <p:nvSpPr>
          <p:cNvPr id="58" name="CasellaDiTesto 57"/>
          <p:cNvSpPr txBox="1"/>
          <p:nvPr/>
        </p:nvSpPr>
        <p:spPr>
          <a:xfrm>
            <a:off x="3462933" y="4418734"/>
            <a:ext cx="612536" cy="276969"/>
          </a:xfrm>
          <a:prstGeom prst="rect">
            <a:avLst/>
          </a:prstGeom>
          <a:noFill/>
        </p:spPr>
        <p:txBody>
          <a:bodyPr wrap="none" lIns="91412" tIns="45705" rIns="91412" bIns="45705" rtlCol="0">
            <a:spAutoFit/>
          </a:bodyPr>
          <a:lstStyle/>
          <a:p>
            <a:r>
              <a:rPr lang="it-IT" sz="1200" dirty="0">
                <a:latin typeface="Arial"/>
                <a:cs typeface="Arial"/>
              </a:rPr>
              <a:t>30000</a:t>
            </a:r>
          </a:p>
        </p:txBody>
      </p:sp>
      <p:sp>
        <p:nvSpPr>
          <p:cNvPr id="21" name="CasellaDiTesto 20"/>
          <p:cNvSpPr txBox="1"/>
          <p:nvPr/>
        </p:nvSpPr>
        <p:spPr>
          <a:xfrm>
            <a:off x="798637" y="4058693"/>
            <a:ext cx="1325947" cy="353913"/>
          </a:xfrm>
          <a:prstGeom prst="rect">
            <a:avLst/>
          </a:prstGeom>
          <a:noFill/>
        </p:spPr>
        <p:txBody>
          <a:bodyPr wrap="none" lIns="91412" tIns="45705" rIns="91412" bIns="45705" rtlCol="0">
            <a:spAutoFit/>
          </a:bodyPr>
          <a:lstStyle/>
          <a:p>
            <a:r>
              <a:rPr lang="it-IT" sz="1700" b="1" dirty="0" err="1">
                <a:solidFill>
                  <a:srgbClr val="000090"/>
                </a:solidFill>
                <a:latin typeface="+mn-lt"/>
              </a:rPr>
              <a:t>Ee</a:t>
            </a:r>
            <a:r>
              <a:rPr lang="it-IT" sz="1700" b="1" dirty="0">
                <a:solidFill>
                  <a:srgbClr val="000090"/>
                </a:solidFill>
                <a:latin typeface="+mn-lt"/>
              </a:rPr>
              <a:t> = 6.6 </a:t>
            </a:r>
            <a:r>
              <a:rPr lang="it-IT" sz="1700" b="1" dirty="0" err="1">
                <a:solidFill>
                  <a:srgbClr val="000090"/>
                </a:solidFill>
                <a:latin typeface="+mn-lt"/>
              </a:rPr>
              <a:t>GeV</a:t>
            </a:r>
            <a:endParaRPr lang="it-IT" sz="1700" b="1" dirty="0">
              <a:solidFill>
                <a:srgbClr val="000090"/>
              </a:solidFill>
              <a:latin typeface="+mn-lt"/>
            </a:endParaRPr>
          </a:p>
        </p:txBody>
      </p:sp>
      <p:sp>
        <p:nvSpPr>
          <p:cNvPr id="59" name="CasellaDiTesto 58"/>
          <p:cNvSpPr txBox="1"/>
          <p:nvPr/>
        </p:nvSpPr>
        <p:spPr>
          <a:xfrm>
            <a:off x="4038997" y="4058693"/>
            <a:ext cx="1325947" cy="353913"/>
          </a:xfrm>
          <a:prstGeom prst="rect">
            <a:avLst/>
          </a:prstGeom>
          <a:noFill/>
        </p:spPr>
        <p:txBody>
          <a:bodyPr wrap="none" lIns="91412" tIns="45705" rIns="91412" bIns="45705" rtlCol="0">
            <a:spAutoFit/>
          </a:bodyPr>
          <a:lstStyle/>
          <a:p>
            <a:r>
              <a:rPr lang="it-IT" sz="1700" b="1" dirty="0" err="1">
                <a:solidFill>
                  <a:srgbClr val="000090"/>
                </a:solidFill>
                <a:latin typeface="+mn-lt"/>
              </a:rPr>
              <a:t>Ee</a:t>
            </a:r>
            <a:r>
              <a:rPr lang="it-IT" sz="1700" b="1" dirty="0">
                <a:solidFill>
                  <a:srgbClr val="000090"/>
                </a:solidFill>
                <a:latin typeface="+mn-lt"/>
              </a:rPr>
              <a:t> = 8.8 </a:t>
            </a:r>
            <a:r>
              <a:rPr lang="it-IT" sz="1700" b="1" dirty="0" err="1">
                <a:solidFill>
                  <a:srgbClr val="000090"/>
                </a:solidFill>
                <a:latin typeface="+mn-lt"/>
              </a:rPr>
              <a:t>GeV</a:t>
            </a:r>
            <a:endParaRPr lang="it-IT" sz="1700" b="1" dirty="0">
              <a:solidFill>
                <a:srgbClr val="000090"/>
              </a:solidFill>
              <a:latin typeface="+mn-lt"/>
            </a:endParaRPr>
          </a:p>
        </p:txBody>
      </p:sp>
      <p:graphicFrame>
        <p:nvGraphicFramePr>
          <p:cNvPr id="60" name="Tabella 59"/>
          <p:cNvGraphicFramePr>
            <a:graphicFrameLocks noGrp="1"/>
          </p:cNvGraphicFramePr>
          <p:nvPr>
            <p:extLst>
              <p:ext uri="{D42A27DB-BD31-4B8C-83A1-F6EECF244321}">
                <p14:modId xmlns:p14="http://schemas.microsoft.com/office/powerpoint/2010/main" val="605370807"/>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2" name="Tabella 61"/>
          <p:cNvGraphicFramePr>
            <a:graphicFrameLocks noGrp="1"/>
          </p:cNvGraphicFramePr>
          <p:nvPr>
            <p:extLst>
              <p:ext uri="{D42A27DB-BD31-4B8C-83A1-F6EECF244321}">
                <p14:modId xmlns:p14="http://schemas.microsoft.com/office/powerpoint/2010/main" val="2037770388"/>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3" name="Tabella 62"/>
          <p:cNvGraphicFramePr>
            <a:graphicFrameLocks noGrp="1"/>
          </p:cNvGraphicFramePr>
          <p:nvPr>
            <p:extLst>
              <p:ext uri="{D42A27DB-BD31-4B8C-83A1-F6EECF244321}">
                <p14:modId xmlns:p14="http://schemas.microsoft.com/office/powerpoint/2010/main" val="3603398756"/>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4" name="Tabella 63"/>
          <p:cNvGraphicFramePr>
            <a:graphicFrameLocks noGrp="1"/>
          </p:cNvGraphicFramePr>
          <p:nvPr>
            <p:extLst>
              <p:ext uri="{D42A27DB-BD31-4B8C-83A1-F6EECF244321}">
                <p14:modId xmlns:p14="http://schemas.microsoft.com/office/powerpoint/2010/main" val="853103551"/>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5" name="Tabella 64"/>
          <p:cNvGraphicFramePr>
            <a:graphicFrameLocks noGrp="1"/>
          </p:cNvGraphicFramePr>
          <p:nvPr>
            <p:extLst>
              <p:ext uri="{D42A27DB-BD31-4B8C-83A1-F6EECF244321}">
                <p14:modId xmlns:p14="http://schemas.microsoft.com/office/powerpoint/2010/main" val="853489857"/>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6" name="Tabella 65"/>
          <p:cNvGraphicFramePr>
            <a:graphicFrameLocks noGrp="1"/>
          </p:cNvGraphicFramePr>
          <p:nvPr>
            <p:extLst>
              <p:ext uri="{D42A27DB-BD31-4B8C-83A1-F6EECF244321}">
                <p14:modId xmlns:p14="http://schemas.microsoft.com/office/powerpoint/2010/main" val="3478787311"/>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graphicFrame>
        <p:nvGraphicFramePr>
          <p:cNvPr id="67" name="Tabella 66"/>
          <p:cNvGraphicFramePr>
            <a:graphicFrameLocks noGrp="1"/>
          </p:cNvGraphicFramePr>
          <p:nvPr>
            <p:extLst>
              <p:ext uri="{D42A27DB-BD31-4B8C-83A1-F6EECF244321}">
                <p14:modId xmlns:p14="http://schemas.microsoft.com/office/powerpoint/2010/main" val="1959798908"/>
              </p:ext>
            </p:extLst>
          </p:nvPr>
        </p:nvGraphicFramePr>
        <p:xfrm>
          <a:off x="6967463" y="1970460"/>
          <a:ext cx="3384376" cy="763142"/>
        </p:xfrm>
        <a:graphic>
          <a:graphicData uri="http://schemas.openxmlformats.org/drawingml/2006/table">
            <a:tbl>
              <a:tblPr firstRow="1" bandRow="1">
                <a:tableStyleId>{5C22544A-7EE6-4342-B048-85BDC9FD1C3A}</a:tableStyleId>
              </a:tblPr>
              <a:tblGrid>
                <a:gridCol w="1692188"/>
                <a:gridCol w="1692188"/>
              </a:tblGrid>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0.05 GeV</a:t>
                      </a:r>
                      <a:r>
                        <a:rPr lang="en-US" sz="1900" baseline="30000" noProof="0" dirty="0" smtClean="0">
                          <a:solidFill>
                            <a:srgbClr val="000090"/>
                          </a:solidFill>
                        </a:rPr>
                        <a:t>2</a:t>
                      </a:r>
                      <a:endParaRPr lang="en-US" sz="1900" noProof="0" dirty="0">
                        <a:solidFill>
                          <a:srgbClr val="000090"/>
                        </a:solidFill>
                      </a:endParaRPr>
                    </a:p>
                  </a:txBody>
                  <a:tcPr/>
                </a:tc>
              </a:tr>
              <a:tr h="381571">
                <a:tc>
                  <a:txBody>
                    <a:bodyPr/>
                    <a:lstStyle/>
                    <a:p>
                      <a:pPr algn="ctr"/>
                      <a:r>
                        <a:rPr lang="en-US" sz="1900" b="1" noProof="0" dirty="0" err="1" smtClean="0">
                          <a:solidFill>
                            <a:srgbClr val="000090"/>
                          </a:solidFill>
                        </a:rPr>
                        <a:t>Ee</a:t>
                      </a:r>
                      <a:r>
                        <a:rPr lang="en-US" sz="1900" b="1" baseline="0" noProof="0" dirty="0" smtClean="0">
                          <a:solidFill>
                            <a:srgbClr val="000090"/>
                          </a:solidFill>
                        </a:rPr>
                        <a:t> = 8.8  </a:t>
                      </a:r>
                      <a:r>
                        <a:rPr lang="en-US" sz="1900" b="1" baseline="0" noProof="0" dirty="0" err="1" smtClean="0">
                          <a:solidFill>
                            <a:srgbClr val="000090"/>
                          </a:solidFill>
                        </a:rPr>
                        <a:t>GeV</a:t>
                      </a:r>
                      <a:endParaRPr lang="en-US" sz="1900" b="1" noProof="0" dirty="0">
                        <a:solidFill>
                          <a:srgbClr val="000090"/>
                        </a:solidFill>
                      </a:endParaRPr>
                    </a:p>
                  </a:txBody>
                  <a:tcPr/>
                </a:tc>
                <a:tc>
                  <a:txBody>
                    <a:bodyPr/>
                    <a:lstStyle/>
                    <a:p>
                      <a:pPr algn="ctr"/>
                      <a:r>
                        <a:rPr lang="en-US" sz="1900" b="1" noProof="0" dirty="0" smtClean="0">
                          <a:solidFill>
                            <a:srgbClr val="000090"/>
                          </a:solidFill>
                        </a:rPr>
                        <a:t> 0.1 GeV</a:t>
                      </a:r>
                      <a:r>
                        <a:rPr lang="en-US" sz="1900" b="1" baseline="30000" noProof="0" dirty="0" smtClean="0">
                          <a:solidFill>
                            <a:srgbClr val="000090"/>
                          </a:solidFill>
                        </a:rPr>
                        <a:t>2</a:t>
                      </a:r>
                      <a:endParaRPr lang="en-US" sz="1900" b="1" noProof="0" dirty="0">
                        <a:solidFill>
                          <a:srgbClr val="000090"/>
                        </a:solidFill>
                      </a:endParaRPr>
                    </a:p>
                  </a:txBody>
                  <a:tcPr/>
                </a:tc>
              </a:tr>
            </a:tbl>
          </a:graphicData>
        </a:graphic>
      </p:graphicFrame>
      <p:sp>
        <p:nvSpPr>
          <p:cNvPr id="61"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dirty="0">
                <a:solidFill>
                  <a:srgbClr val="000090"/>
                </a:solidFill>
                <a:latin typeface="Calibri" pitchFamily="34" charset="0"/>
              </a:rPr>
              <a:t>Event Simulation in </a:t>
            </a:r>
            <a:r>
              <a:rPr lang="en-US" sz="3600" b="1" dirty="0">
                <a:solidFill>
                  <a:srgbClr val="000090"/>
                </a:solidFill>
                <a:latin typeface="Calibri" pitchFamily="34" charset="0"/>
              </a:rPr>
              <a:t>CLAS12</a:t>
            </a:r>
          </a:p>
        </p:txBody>
      </p:sp>
      <p:graphicFrame>
        <p:nvGraphicFramePr>
          <p:cNvPr id="69" name="Tabella 68"/>
          <p:cNvGraphicFramePr>
            <a:graphicFrameLocks noGrp="1"/>
          </p:cNvGraphicFramePr>
          <p:nvPr>
            <p:extLst>
              <p:ext uri="{D42A27DB-BD31-4B8C-83A1-F6EECF244321}">
                <p14:modId xmlns:p14="http://schemas.microsoft.com/office/powerpoint/2010/main" val="936414603"/>
              </p:ext>
            </p:extLst>
          </p:nvPr>
        </p:nvGraphicFramePr>
        <p:xfrm>
          <a:off x="6919317" y="4634756"/>
          <a:ext cx="3270186" cy="1433702"/>
        </p:xfrm>
        <a:graphic>
          <a:graphicData uri="http://schemas.openxmlformats.org/drawingml/2006/table">
            <a:tbl>
              <a:tblPr firstRow="1" bandRow="1">
                <a:tableStyleId>{5C22544A-7EE6-4342-B048-85BDC9FD1C3A}</a:tableStyleId>
              </a:tblPr>
              <a:tblGrid>
                <a:gridCol w="1635093"/>
                <a:gridCol w="1635093"/>
              </a:tblGrid>
              <a:tr h="381571">
                <a:tc>
                  <a:txBody>
                    <a:bodyPr/>
                    <a:lstStyle/>
                    <a:p>
                      <a:pPr algn="ctr"/>
                      <a:r>
                        <a:rPr lang="en-US" sz="1900" noProof="0" dirty="0" err="1" smtClean="0">
                          <a:solidFill>
                            <a:srgbClr val="000090"/>
                          </a:solidFill>
                        </a:rPr>
                        <a:t>Ee</a:t>
                      </a:r>
                      <a:endParaRPr lang="en-US" sz="1900" noProof="0" dirty="0">
                        <a:solidFill>
                          <a:srgbClr val="000090"/>
                        </a:solidFill>
                      </a:endParaRPr>
                    </a:p>
                  </a:txBody>
                  <a:tcPr/>
                </a:tc>
                <a:tc>
                  <a:txBody>
                    <a:bodyPr/>
                    <a:lstStyle/>
                    <a:p>
                      <a:pPr algn="ctr"/>
                      <a:r>
                        <a:rPr lang="en-US" sz="1900" baseline="0" noProof="0" dirty="0" smtClean="0">
                          <a:solidFill>
                            <a:srgbClr val="000090"/>
                          </a:solidFill>
                        </a:rPr>
                        <a:t>one missing hadron</a:t>
                      </a:r>
                      <a:endParaRPr lang="en-US" sz="1900" baseline="0" noProof="0" dirty="0">
                        <a:solidFill>
                          <a:srgbClr val="000090"/>
                        </a:solidFill>
                      </a:endParaRPr>
                    </a:p>
                  </a:txBody>
                  <a:tcPr/>
                </a:tc>
              </a:tr>
              <a:tr h="381571">
                <a:tc>
                  <a:txBody>
                    <a:bodyPr/>
                    <a:lstStyle/>
                    <a:p>
                      <a:pPr algn="ctr"/>
                      <a:r>
                        <a:rPr lang="en-US" sz="1900" noProof="0" dirty="0" err="1" smtClean="0">
                          <a:solidFill>
                            <a:srgbClr val="000090"/>
                          </a:solidFill>
                        </a:rPr>
                        <a:t>Ee</a:t>
                      </a:r>
                      <a:r>
                        <a:rPr lang="en-US" sz="1900" baseline="0" noProof="0" dirty="0" smtClean="0">
                          <a:solidFill>
                            <a:srgbClr val="000090"/>
                          </a:solidFill>
                        </a:rPr>
                        <a:t> = 6.6 </a:t>
                      </a:r>
                      <a:r>
                        <a:rPr lang="en-US" sz="1900" baseline="0" noProof="0" dirty="0" err="1" smtClean="0">
                          <a:solidFill>
                            <a:srgbClr val="000090"/>
                          </a:solidFill>
                        </a:rPr>
                        <a:t>GeV</a:t>
                      </a:r>
                      <a:endParaRPr lang="en-US" sz="1900" noProof="0" dirty="0">
                        <a:solidFill>
                          <a:srgbClr val="000090"/>
                        </a:solidFill>
                      </a:endParaRPr>
                    </a:p>
                  </a:txBody>
                  <a:tcPr/>
                </a:tc>
                <a:tc>
                  <a:txBody>
                    <a:bodyPr/>
                    <a:lstStyle/>
                    <a:p>
                      <a:pPr algn="ctr"/>
                      <a:r>
                        <a:rPr lang="en-US" sz="1900" noProof="0" dirty="0" smtClean="0">
                          <a:solidFill>
                            <a:srgbClr val="000090"/>
                          </a:solidFill>
                        </a:rPr>
                        <a:t> 10</a:t>
                      </a:r>
                      <a:r>
                        <a:rPr lang="en-US" sz="1900" baseline="0" noProof="0" dirty="0" smtClean="0">
                          <a:solidFill>
                            <a:srgbClr val="000090"/>
                          </a:solidFill>
                        </a:rPr>
                        <a:t> %</a:t>
                      </a:r>
                      <a:endParaRPr lang="en-US" sz="1900" noProof="0" dirty="0">
                        <a:solidFill>
                          <a:srgbClr val="000090"/>
                        </a:solidFill>
                      </a:endParaRPr>
                    </a:p>
                  </a:txBody>
                  <a:tcPr/>
                </a:tc>
              </a:tr>
              <a:tr h="381571">
                <a:tc>
                  <a:txBody>
                    <a:bodyPr/>
                    <a:lstStyle/>
                    <a:p>
                      <a:pPr algn="ctr"/>
                      <a:r>
                        <a:rPr lang="en-US" sz="1900" b="0" noProof="0" dirty="0" err="1" smtClean="0">
                          <a:solidFill>
                            <a:srgbClr val="000090"/>
                          </a:solidFill>
                        </a:rPr>
                        <a:t>Ee</a:t>
                      </a:r>
                      <a:r>
                        <a:rPr lang="en-US" sz="1900" b="0" baseline="0" noProof="0" dirty="0" smtClean="0">
                          <a:solidFill>
                            <a:srgbClr val="000090"/>
                          </a:solidFill>
                        </a:rPr>
                        <a:t> = 8.8  </a:t>
                      </a:r>
                      <a:r>
                        <a:rPr lang="en-US" sz="1900" b="0" baseline="0" noProof="0" dirty="0" err="1" smtClean="0">
                          <a:solidFill>
                            <a:srgbClr val="000090"/>
                          </a:solidFill>
                        </a:rPr>
                        <a:t>GeV</a:t>
                      </a:r>
                      <a:endParaRPr lang="en-US" sz="1900" b="0" noProof="0" dirty="0">
                        <a:solidFill>
                          <a:srgbClr val="000090"/>
                        </a:solidFill>
                      </a:endParaRPr>
                    </a:p>
                  </a:txBody>
                  <a:tcPr/>
                </a:tc>
                <a:tc>
                  <a:txBody>
                    <a:bodyPr/>
                    <a:lstStyle/>
                    <a:p>
                      <a:pPr algn="ctr"/>
                      <a:r>
                        <a:rPr lang="en-US" sz="1900" b="0" noProof="0" dirty="0" smtClean="0">
                          <a:solidFill>
                            <a:srgbClr val="000090"/>
                          </a:solidFill>
                        </a:rPr>
                        <a:t> 8 %</a:t>
                      </a:r>
                      <a:endParaRPr lang="en-US" sz="1900" b="0" noProof="0" dirty="0">
                        <a:solidFill>
                          <a:srgbClr val="000090"/>
                        </a:solidFill>
                      </a:endParaRPr>
                    </a:p>
                  </a:txBody>
                  <a:tcPr/>
                </a:tc>
              </a:tr>
            </a:tbl>
          </a:graphicData>
        </a:graphic>
      </p:graphicFrame>
      <p:sp>
        <p:nvSpPr>
          <p:cNvPr id="70" name="CasellaDiTesto 69"/>
          <p:cNvSpPr txBox="1"/>
          <p:nvPr/>
        </p:nvSpPr>
        <p:spPr>
          <a:xfrm>
            <a:off x="7711405" y="3986684"/>
            <a:ext cx="1468671" cy="415468"/>
          </a:xfrm>
          <a:prstGeom prst="rect">
            <a:avLst/>
          </a:prstGeom>
          <a:solidFill>
            <a:srgbClr val="FFFFFF"/>
          </a:solidFill>
        </p:spPr>
        <p:txBody>
          <a:bodyPr wrap="none" lIns="91412" tIns="45705" rIns="91412" bIns="45705" rtlCol="0">
            <a:spAutoFit/>
          </a:bodyPr>
          <a:lstStyle/>
          <a:p>
            <a:r>
              <a:rPr lang="en-US" b="1" dirty="0" smtClean="0">
                <a:solidFill>
                  <a:srgbClr val="000000"/>
                </a:solidFill>
                <a:latin typeface="+mn-lt"/>
                <a:cs typeface="Symbol" charset="2"/>
              </a:rPr>
              <a:t>Acceptance</a:t>
            </a:r>
            <a:endParaRPr lang="en-US" dirty="0"/>
          </a:p>
        </p:txBody>
      </p:sp>
    </p:spTree>
    <p:extLst>
      <p:ext uri="{BB962C8B-B14F-4D97-AF65-F5344CB8AC3E}">
        <p14:creationId xmlns:p14="http://schemas.microsoft.com/office/powerpoint/2010/main" val="171375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3"/>
          </p:nvPr>
        </p:nvSpPr>
        <p:spPr>
          <a:xfrm>
            <a:off x="1662733" y="6939012"/>
            <a:ext cx="6696744" cy="314276"/>
          </a:xfrm>
        </p:spPr>
        <p:txBody>
          <a:bodyPr/>
          <a:lstStyle/>
          <a:p>
            <a:r>
              <a:rPr lang="en-US" smtClean="0">
                <a:solidFill>
                  <a:srgbClr val="800040"/>
                </a:solidFill>
              </a:rPr>
              <a:t>PAC 44 Meeting   -  July 27  2016                         Annalisa D’Angelo – A Search for hybrid Baryons  in Hall B with CLAS12</a:t>
            </a:r>
            <a:endParaRPr lang="en-US">
              <a:solidFill>
                <a:srgbClr val="800040"/>
              </a:solidFill>
            </a:endParaRPr>
          </a:p>
        </p:txBody>
      </p:sp>
      <p:sp>
        <p:nvSpPr>
          <p:cNvPr id="6" name="CasellaDiTesto 5"/>
          <p:cNvSpPr txBox="1"/>
          <p:nvPr/>
        </p:nvSpPr>
        <p:spPr>
          <a:xfrm>
            <a:off x="726629" y="890340"/>
            <a:ext cx="9217024" cy="5940057"/>
          </a:xfrm>
          <a:prstGeom prst="rect">
            <a:avLst/>
          </a:prstGeom>
          <a:noFill/>
        </p:spPr>
        <p:txBody>
          <a:bodyPr wrap="square" lIns="91412" tIns="45705" rIns="91412" bIns="45705" rtlCol="0">
            <a:spAutoFit/>
          </a:bodyPr>
          <a:lstStyle/>
          <a:p>
            <a:r>
              <a:rPr lang="en-US" sz="2000" dirty="0" smtClean="0">
                <a:solidFill>
                  <a:srgbClr val="000000"/>
                </a:solidFill>
                <a:latin typeface="+mn-lt"/>
                <a:cs typeface="Arial Black"/>
              </a:rPr>
              <a:t>A hypothetical </a:t>
            </a:r>
            <a:r>
              <a:rPr lang="en-US" sz="2000" dirty="0">
                <a:solidFill>
                  <a:srgbClr val="000000"/>
                </a:solidFill>
                <a:latin typeface="+mn-lt"/>
                <a:cs typeface="Arial Black"/>
              </a:rPr>
              <a:t>hybrid baryon contribution </a:t>
            </a:r>
            <a:r>
              <a:rPr lang="en-US" sz="2000" dirty="0" smtClean="0">
                <a:solidFill>
                  <a:srgbClr val="000000"/>
                </a:solidFill>
                <a:latin typeface="+mn-lt"/>
                <a:cs typeface="Arial Black"/>
              </a:rPr>
              <a:t>added at </a:t>
            </a:r>
            <a:r>
              <a:rPr lang="en-US" sz="2000" dirty="0">
                <a:solidFill>
                  <a:srgbClr val="000000"/>
                </a:solidFill>
                <a:latin typeface="+mn-lt"/>
                <a:cs typeface="Arial Black"/>
              </a:rPr>
              <a:t>the amplitude level to </a:t>
            </a:r>
            <a:r>
              <a:rPr lang="en-US" sz="2000" dirty="0">
                <a:solidFill>
                  <a:srgbClr val="000000"/>
                </a:solidFill>
                <a:latin typeface="Calibri" pitchFamily="34" charset="0"/>
              </a:rPr>
              <a:t>the best presently available </a:t>
            </a:r>
            <a:r>
              <a:rPr lang="en-US" sz="2000" dirty="0" smtClean="0">
                <a:solidFill>
                  <a:srgbClr val="000000"/>
                </a:solidFill>
                <a:latin typeface="Calibri" pitchFamily="34" charset="0"/>
              </a:rPr>
              <a:t>models</a:t>
            </a:r>
            <a:r>
              <a:rPr lang="en-US" sz="2000" dirty="0" smtClean="0">
                <a:solidFill>
                  <a:srgbClr val="000000"/>
                </a:solidFill>
                <a:latin typeface="+mn-lt"/>
              </a:rPr>
              <a:t>:     </a:t>
            </a:r>
            <a:r>
              <a:rPr lang="it-IT" sz="2000" dirty="0" smtClean="0">
                <a:solidFill>
                  <a:srgbClr val="800000"/>
                </a:solidFill>
                <a:latin typeface="+mn-lt"/>
              </a:rPr>
              <a:t>M</a:t>
            </a:r>
            <a:r>
              <a:rPr lang="it-IT" sz="2000" baseline="-25000" dirty="0" smtClean="0">
                <a:solidFill>
                  <a:srgbClr val="800000"/>
                </a:solidFill>
                <a:latin typeface="+mn-lt"/>
              </a:rPr>
              <a:t>R</a:t>
            </a:r>
            <a:r>
              <a:rPr lang="it-IT" sz="2000" dirty="0" smtClean="0">
                <a:solidFill>
                  <a:srgbClr val="800000"/>
                </a:solidFill>
                <a:latin typeface="+mn-lt"/>
              </a:rPr>
              <a:t> </a:t>
            </a:r>
            <a:r>
              <a:rPr lang="it-IT" sz="2000" dirty="0">
                <a:solidFill>
                  <a:srgbClr val="800000"/>
                </a:solidFill>
                <a:latin typeface="+mn-lt"/>
              </a:rPr>
              <a:t>= 2.2 </a:t>
            </a:r>
            <a:r>
              <a:rPr lang="it-IT" sz="2000" dirty="0" err="1">
                <a:solidFill>
                  <a:srgbClr val="800000"/>
                </a:solidFill>
                <a:latin typeface="+mn-lt"/>
              </a:rPr>
              <a:t>GeV</a:t>
            </a:r>
            <a:r>
              <a:rPr lang="it-IT" sz="2000" dirty="0">
                <a:solidFill>
                  <a:srgbClr val="800000"/>
                </a:solidFill>
                <a:latin typeface="+mn-lt"/>
              </a:rPr>
              <a:t>    </a:t>
            </a:r>
            <a:r>
              <a:rPr lang="it-IT" sz="2000" dirty="0" smtClean="0">
                <a:solidFill>
                  <a:srgbClr val="800000"/>
                </a:solidFill>
                <a:latin typeface="+mn-lt"/>
              </a:rPr>
              <a:t>Γ</a:t>
            </a:r>
            <a:r>
              <a:rPr lang="it-IT" sz="2000" baseline="-25000" dirty="0" smtClean="0">
                <a:solidFill>
                  <a:srgbClr val="800000"/>
                </a:solidFill>
                <a:latin typeface="+mn-lt"/>
                <a:cs typeface="Symbol" charset="2"/>
              </a:rPr>
              <a:t>R</a:t>
            </a:r>
            <a:r>
              <a:rPr lang="it-IT" sz="2000" dirty="0">
                <a:solidFill>
                  <a:srgbClr val="800000"/>
                </a:solidFill>
                <a:latin typeface="+mn-lt"/>
                <a:cs typeface="Symbol" charset="2"/>
              </a:rPr>
              <a:t>=0.25 </a:t>
            </a:r>
            <a:r>
              <a:rPr lang="it-IT" sz="2000" dirty="0" err="1">
                <a:solidFill>
                  <a:srgbClr val="800000"/>
                </a:solidFill>
                <a:latin typeface="+mn-lt"/>
                <a:cs typeface="Symbol" charset="2"/>
              </a:rPr>
              <a:t>GeV</a:t>
            </a:r>
            <a:r>
              <a:rPr lang="it-IT" sz="2000" dirty="0">
                <a:solidFill>
                  <a:srgbClr val="800000"/>
                </a:solidFill>
                <a:latin typeface="+mn-lt"/>
                <a:cs typeface="Symbol" charset="2"/>
              </a:rPr>
              <a:t>  </a:t>
            </a:r>
            <a:r>
              <a:rPr lang="it-IT" sz="2000" dirty="0" smtClean="0">
                <a:solidFill>
                  <a:srgbClr val="800000"/>
                </a:solidFill>
                <a:latin typeface="+mn-lt"/>
                <a:cs typeface="Symbol" charset="2"/>
              </a:rPr>
              <a:t> J</a:t>
            </a:r>
            <a:r>
              <a:rPr lang="it-IT" sz="2000" baseline="30000" dirty="0" smtClean="0">
                <a:solidFill>
                  <a:srgbClr val="800000"/>
                </a:solidFill>
                <a:latin typeface="+mn-lt"/>
                <a:cs typeface="Symbol" charset="2"/>
              </a:rPr>
              <a:t>P</a:t>
            </a:r>
            <a:r>
              <a:rPr lang="it-IT" sz="2000" dirty="0" smtClean="0">
                <a:solidFill>
                  <a:srgbClr val="800000"/>
                </a:solidFill>
                <a:latin typeface="+mn-lt"/>
                <a:cs typeface="Symbol" charset="2"/>
              </a:rPr>
              <a:t> = 1/2 </a:t>
            </a:r>
            <a:r>
              <a:rPr lang="it-IT" sz="2000" baseline="30000" dirty="0" smtClean="0">
                <a:solidFill>
                  <a:srgbClr val="800000"/>
                </a:solidFill>
                <a:latin typeface="+mn-lt"/>
                <a:cs typeface="Symbol" charset="2"/>
              </a:rPr>
              <a:t>+  </a:t>
            </a:r>
            <a:r>
              <a:rPr lang="it-IT" sz="2000" dirty="0" smtClean="0">
                <a:solidFill>
                  <a:srgbClr val="800000"/>
                </a:solidFill>
                <a:latin typeface="+mn-lt"/>
                <a:cs typeface="Symbol" charset="2"/>
              </a:rPr>
              <a:t>(J</a:t>
            </a:r>
            <a:r>
              <a:rPr lang="it-IT" sz="2000" baseline="30000" dirty="0" smtClean="0">
                <a:solidFill>
                  <a:srgbClr val="800000"/>
                </a:solidFill>
                <a:latin typeface="+mn-lt"/>
                <a:cs typeface="Symbol" charset="2"/>
              </a:rPr>
              <a:t>P</a:t>
            </a:r>
            <a:r>
              <a:rPr lang="it-IT" sz="2000" dirty="0" smtClean="0">
                <a:solidFill>
                  <a:srgbClr val="800000"/>
                </a:solidFill>
                <a:latin typeface="+mn-lt"/>
                <a:cs typeface="Symbol" charset="2"/>
              </a:rPr>
              <a:t> </a:t>
            </a:r>
            <a:r>
              <a:rPr lang="it-IT" sz="2000" dirty="0">
                <a:solidFill>
                  <a:srgbClr val="800000"/>
                </a:solidFill>
                <a:latin typeface="+mn-lt"/>
                <a:cs typeface="Symbol" charset="2"/>
              </a:rPr>
              <a:t>= </a:t>
            </a:r>
            <a:r>
              <a:rPr lang="it-IT" sz="2000" dirty="0" smtClean="0">
                <a:solidFill>
                  <a:srgbClr val="800000"/>
                </a:solidFill>
                <a:latin typeface="+mn-lt"/>
                <a:cs typeface="Symbol" charset="2"/>
              </a:rPr>
              <a:t>3/</a:t>
            </a:r>
            <a:r>
              <a:rPr lang="it-IT" sz="2000" dirty="0">
                <a:solidFill>
                  <a:srgbClr val="800000"/>
                </a:solidFill>
                <a:latin typeface="+mn-lt"/>
                <a:cs typeface="Symbol" charset="2"/>
              </a:rPr>
              <a:t>2 </a:t>
            </a:r>
            <a:r>
              <a:rPr lang="it-IT" sz="2000" baseline="30000" dirty="0" smtClean="0">
                <a:solidFill>
                  <a:srgbClr val="800000"/>
                </a:solidFill>
                <a:latin typeface="+mn-lt"/>
                <a:cs typeface="Symbol" charset="2"/>
              </a:rPr>
              <a:t>+</a:t>
            </a:r>
            <a:r>
              <a:rPr lang="it-IT" sz="2000" dirty="0" smtClean="0">
                <a:solidFill>
                  <a:srgbClr val="800000"/>
                </a:solidFill>
                <a:latin typeface="+mn-lt"/>
                <a:cs typeface="Symbol" charset="2"/>
              </a:rPr>
              <a:t>)</a:t>
            </a:r>
            <a:endParaRPr lang="it-IT" sz="2000" dirty="0">
              <a:solidFill>
                <a:srgbClr val="800000"/>
              </a:solidFill>
              <a:latin typeface="+mn-lt"/>
              <a:cs typeface="Symbol" charset="2"/>
            </a:endParaRPr>
          </a:p>
          <a:p>
            <a:endParaRPr lang="it-IT" sz="2000" dirty="0">
              <a:solidFill>
                <a:srgbClr val="000090"/>
              </a:solidFill>
              <a:latin typeface="+mn-lt"/>
              <a:cs typeface="Symbol" charset="2"/>
            </a:endParaRPr>
          </a:p>
          <a:p>
            <a:pPr algn="just"/>
            <a:r>
              <a:rPr lang="en-US" sz="2000" dirty="0" smtClean="0">
                <a:solidFill>
                  <a:srgbClr val="000090"/>
                </a:solidFill>
                <a:latin typeface="+mn-lt"/>
                <a:cs typeface="Symbol" charset="2"/>
              </a:rPr>
              <a:t>The reaction cross section has been calculated </a:t>
            </a:r>
            <a:r>
              <a:rPr lang="en-US" sz="2000" dirty="0" smtClean="0">
                <a:solidFill>
                  <a:srgbClr val="800000"/>
                </a:solidFill>
                <a:latin typeface="+mn-lt"/>
                <a:cs typeface="Symbol" charset="2"/>
              </a:rPr>
              <a:t>with</a:t>
            </a:r>
            <a:r>
              <a:rPr lang="en-US" sz="2000" dirty="0" smtClean="0">
                <a:solidFill>
                  <a:srgbClr val="000090"/>
                </a:solidFill>
                <a:latin typeface="+mn-lt"/>
                <a:cs typeface="Symbol" charset="2"/>
              </a:rPr>
              <a:t> and </a:t>
            </a:r>
            <a:r>
              <a:rPr lang="en-US" sz="2000" dirty="0" smtClean="0">
                <a:solidFill>
                  <a:srgbClr val="800000"/>
                </a:solidFill>
                <a:latin typeface="+mn-lt"/>
                <a:cs typeface="Symbol" charset="2"/>
              </a:rPr>
              <a:t>without</a:t>
            </a:r>
            <a:r>
              <a:rPr lang="en-US" sz="2000" dirty="0" smtClean="0">
                <a:solidFill>
                  <a:srgbClr val="000090"/>
                </a:solidFill>
                <a:latin typeface="+mn-lt"/>
                <a:cs typeface="Symbol" charset="2"/>
              </a:rPr>
              <a:t> the baryon resonance contribution to determine:</a:t>
            </a:r>
          </a:p>
          <a:p>
            <a:endParaRPr lang="en-US" sz="2000" dirty="0">
              <a:solidFill>
                <a:srgbClr val="800000"/>
              </a:solidFill>
              <a:latin typeface="+mn-lt"/>
              <a:cs typeface="Symbol" charset="2"/>
            </a:endParaRPr>
          </a:p>
          <a:p>
            <a:pPr marL="444500" indent="-444500" algn="just">
              <a:buFont typeface="+mj-lt"/>
              <a:buAutoNum type="arabicPeriod"/>
            </a:pPr>
            <a:r>
              <a:rPr lang="en-US" sz="2000" dirty="0" smtClean="0">
                <a:latin typeface="+mn-lt"/>
                <a:cs typeface="Arial Black"/>
              </a:rPr>
              <a:t>Minimum beam time needed to obtain statistical uncertainty for cross sections comparable with CLAS photoproduction data.</a:t>
            </a:r>
          </a:p>
          <a:p>
            <a:pPr lvl="3" algn="just"/>
            <a:r>
              <a:rPr lang="en-US" sz="2000" dirty="0">
                <a:latin typeface="+mn-lt"/>
                <a:cs typeface="Arial Black"/>
              </a:rPr>
              <a:t>	</a:t>
            </a:r>
            <a:r>
              <a:rPr lang="en-US" sz="2000" dirty="0" smtClean="0">
                <a:latin typeface="+mn-lt"/>
                <a:cs typeface="Arial Black"/>
              </a:rPr>
              <a:t>100 days of beam time (50 days at 6.6 </a:t>
            </a:r>
            <a:r>
              <a:rPr lang="en-US" sz="2000" dirty="0" err="1" smtClean="0">
                <a:latin typeface="+mn-lt"/>
                <a:cs typeface="Arial Black"/>
              </a:rPr>
              <a:t>GeV</a:t>
            </a:r>
            <a:r>
              <a:rPr lang="en-US" sz="2000" dirty="0" smtClean="0">
                <a:latin typeface="+mn-lt"/>
                <a:cs typeface="Arial Black"/>
              </a:rPr>
              <a:t> &amp; 50 days at 8.8 </a:t>
            </a:r>
            <a:r>
              <a:rPr lang="en-US" sz="2000" dirty="0" err="1" smtClean="0">
                <a:latin typeface="+mn-lt"/>
                <a:cs typeface="Arial Black"/>
              </a:rPr>
              <a:t>GeV</a:t>
            </a:r>
            <a:r>
              <a:rPr lang="en-US" sz="2000" dirty="0" smtClean="0">
                <a:latin typeface="+mn-lt"/>
                <a:cs typeface="Arial Black"/>
              </a:rPr>
              <a:t>)</a:t>
            </a:r>
          </a:p>
          <a:p>
            <a:pPr algn="just"/>
            <a:endParaRPr lang="en-US" sz="2000" dirty="0" smtClean="0">
              <a:cs typeface="Arial Black"/>
            </a:endParaRPr>
          </a:p>
          <a:p>
            <a:pPr marL="444500" indent="-444500" algn="just">
              <a:buFont typeface="+mj-lt"/>
              <a:buAutoNum type="arabicPeriod"/>
            </a:pPr>
            <a:r>
              <a:rPr lang="en-US" sz="2000" dirty="0" smtClean="0">
                <a:solidFill>
                  <a:srgbClr val="000090"/>
                </a:solidFill>
                <a:latin typeface="+mn-lt"/>
                <a:cs typeface="Arial Black"/>
              </a:rPr>
              <a:t>The Legendre moments of the </a:t>
            </a:r>
            <a:r>
              <a:rPr lang="en-US" sz="2000" dirty="0" err="1" smtClean="0">
                <a:solidFill>
                  <a:srgbClr val="000090"/>
                </a:solidFill>
                <a:latin typeface="+mn-lt"/>
                <a:cs typeface="Arial Black"/>
              </a:rPr>
              <a:t>unseparated</a:t>
            </a:r>
            <a:r>
              <a:rPr lang="en-US" sz="2000" dirty="0" smtClean="0">
                <a:solidFill>
                  <a:srgbClr val="000090"/>
                </a:solidFill>
                <a:latin typeface="+mn-lt"/>
                <a:cs typeface="Arial Black"/>
              </a:rPr>
              <a:t> and polarization interference components of the cross section. 	       </a:t>
            </a:r>
            <a:r>
              <a:rPr lang="en-US" sz="2000" dirty="0">
                <a:solidFill>
                  <a:srgbClr val="000090"/>
                </a:solidFill>
                <a:latin typeface="+mn-lt"/>
                <a:cs typeface="Arial Black"/>
              </a:rPr>
              <a:t> </a:t>
            </a:r>
            <a:endParaRPr lang="en-US" sz="2000" dirty="0" smtClean="0">
              <a:solidFill>
                <a:srgbClr val="000090"/>
              </a:solidFill>
              <a:latin typeface="+mn-lt"/>
              <a:cs typeface="Arial Black"/>
            </a:endParaRPr>
          </a:p>
          <a:p>
            <a:pPr lvl="2" algn="just"/>
            <a:r>
              <a:rPr lang="en-US" sz="2000" dirty="0">
                <a:solidFill>
                  <a:srgbClr val="000090"/>
                </a:solidFill>
                <a:latin typeface="+mn-lt"/>
                <a:cs typeface="Arial Black"/>
              </a:rPr>
              <a:t>	</a:t>
            </a:r>
            <a:r>
              <a:rPr lang="en-US" sz="2000" dirty="0" smtClean="0">
                <a:solidFill>
                  <a:srgbClr val="000090"/>
                </a:solidFill>
                <a:latin typeface="+mn-lt"/>
                <a:cs typeface="Arial Black"/>
              </a:rPr>
              <a:t>Search for distinctive structures to the added resonance.</a:t>
            </a:r>
          </a:p>
          <a:p>
            <a:pPr marL="444500" indent="-444500" algn="just">
              <a:buFont typeface="+mj-lt"/>
              <a:buAutoNum type="arabicPeriod"/>
            </a:pPr>
            <a:endParaRPr lang="en-US" sz="2000" dirty="0">
              <a:solidFill>
                <a:srgbClr val="000090"/>
              </a:solidFill>
              <a:latin typeface="+mn-lt"/>
              <a:cs typeface="Symbol" charset="2"/>
            </a:endParaRPr>
          </a:p>
          <a:p>
            <a:pPr marL="444500" indent="-444500" algn="just">
              <a:buFont typeface="+mj-lt"/>
              <a:buAutoNum type="arabicPeriod"/>
            </a:pPr>
            <a:r>
              <a:rPr lang="en-US" sz="2000" dirty="0" smtClean="0">
                <a:latin typeface="+mn-lt"/>
                <a:cs typeface="Arial Black"/>
              </a:rPr>
              <a:t>The statistical </a:t>
            </a:r>
            <a:r>
              <a:rPr lang="en-US" sz="2000" dirty="0">
                <a:latin typeface="+mn-lt"/>
                <a:cs typeface="Arial Black"/>
              </a:rPr>
              <a:t>sensitivity to hybrid baryons </a:t>
            </a:r>
            <a:r>
              <a:rPr lang="en-US" sz="2000" dirty="0" err="1" smtClean="0">
                <a:latin typeface="+mn-lt"/>
                <a:cs typeface="Arial Black"/>
              </a:rPr>
              <a:t>electrocouplings</a:t>
            </a:r>
            <a:r>
              <a:rPr lang="en-US" sz="2000" dirty="0" smtClean="0">
                <a:latin typeface="+mn-lt"/>
                <a:cs typeface="Arial Black"/>
              </a:rPr>
              <a:t>.          				</a:t>
            </a:r>
            <a:r>
              <a:rPr lang="en-US" sz="2000" dirty="0">
                <a:latin typeface="+mn-lt"/>
                <a:cs typeface="Arial Black"/>
              </a:rPr>
              <a:t>M</a:t>
            </a:r>
            <a:r>
              <a:rPr lang="en-US" sz="2000" dirty="0" smtClean="0">
                <a:latin typeface="+mn-lt"/>
                <a:cs typeface="Arial Black"/>
              </a:rPr>
              <a:t>inimum </a:t>
            </a:r>
            <a:r>
              <a:rPr lang="en-US" sz="2000" dirty="0" err="1" smtClean="0">
                <a:latin typeface="+mn-lt"/>
                <a:cs typeface="Arial Black"/>
              </a:rPr>
              <a:t>electrocoupling</a:t>
            </a:r>
            <a:r>
              <a:rPr lang="en-US" sz="2000" dirty="0" smtClean="0">
                <a:latin typeface="+mn-lt"/>
                <a:cs typeface="Arial Black"/>
              </a:rPr>
              <a:t> values with 100 days of beam time. </a:t>
            </a:r>
            <a:endParaRPr lang="en-US" sz="2000" dirty="0">
              <a:latin typeface="+mn-lt"/>
              <a:cs typeface="Arial Black"/>
            </a:endParaRPr>
          </a:p>
          <a:p>
            <a:r>
              <a:rPr lang="en-US" sz="2000" b="1" dirty="0">
                <a:solidFill>
                  <a:srgbClr val="800000"/>
                </a:solidFill>
                <a:latin typeface="+mn-lt"/>
                <a:cs typeface="Arial Black"/>
              </a:rPr>
              <a:t> </a:t>
            </a:r>
          </a:p>
          <a:p>
            <a:pPr marL="457200" indent="-457200">
              <a:buFont typeface="+mj-lt"/>
              <a:buAutoNum type="arabicPeriod" startAt="4"/>
            </a:pPr>
            <a:r>
              <a:rPr lang="en-US" sz="2000" dirty="0" smtClean="0">
                <a:solidFill>
                  <a:srgbClr val="000090"/>
                </a:solidFill>
                <a:latin typeface="+mn-lt"/>
                <a:cs typeface="Arial Black"/>
              </a:rPr>
              <a:t>The capability of extracting the added resonance parameters from expected data.</a:t>
            </a:r>
          </a:p>
          <a:p>
            <a:pPr lvl="3"/>
            <a:r>
              <a:rPr lang="en-US" sz="2000" dirty="0">
                <a:solidFill>
                  <a:srgbClr val="000090"/>
                </a:solidFill>
                <a:latin typeface="+mn-lt"/>
                <a:cs typeface="Arial Black"/>
              </a:rPr>
              <a:t>	</a:t>
            </a:r>
            <a:r>
              <a:rPr lang="en-US" sz="2000" dirty="0" smtClean="0">
                <a:solidFill>
                  <a:srgbClr val="000090"/>
                </a:solidFill>
                <a:latin typeface="+mn-lt"/>
                <a:cs typeface="Arial Black"/>
              </a:rPr>
              <a:t>Blind analysis of quasi-data.</a:t>
            </a:r>
            <a:endParaRPr lang="en-US" sz="2000" dirty="0">
              <a:solidFill>
                <a:srgbClr val="000090"/>
              </a:solidFill>
              <a:latin typeface="+mn-lt"/>
              <a:cs typeface="Arial Black"/>
            </a:endParaRPr>
          </a:p>
        </p:txBody>
      </p:sp>
      <p:sp>
        <p:nvSpPr>
          <p:cNvPr id="3" name="Segnaposto numero diapositiva 2"/>
          <p:cNvSpPr>
            <a:spLocks noGrp="1"/>
          </p:cNvSpPr>
          <p:nvPr>
            <p:ph type="sldNum" sz="quarter" idx="12"/>
          </p:nvPr>
        </p:nvSpPr>
        <p:spPr/>
        <p:txBody>
          <a:bodyPr/>
          <a:lstStyle/>
          <a:p>
            <a:fld id="{87FEDEE0-F139-4643-B219-03D91C3D227A}" type="slidenum">
              <a:rPr lang="en-US" smtClean="0"/>
              <a:pPr/>
              <a:t>25</a:t>
            </a:fld>
            <a:endParaRPr lang="en-US"/>
          </a:p>
        </p:txBody>
      </p:sp>
      <p:sp>
        <p:nvSpPr>
          <p:cNvPr id="8" name="Title 1"/>
          <p:cNvSpPr txBox="1">
            <a:spLocks/>
          </p:cNvSpPr>
          <p:nvPr/>
        </p:nvSpPr>
        <p:spPr>
          <a:xfrm>
            <a:off x="519115" y="3"/>
            <a:ext cx="9344025" cy="763102"/>
          </a:xfrm>
          <a:prstGeom prst="rect">
            <a:avLst/>
          </a:prstGeom>
        </p:spPr>
        <p:txBody>
          <a:bodyPr>
            <a:normAutofit/>
          </a:bodyPr>
          <a:lst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mn-lt"/>
                <a:cs typeface="Arial"/>
              </a:rPr>
              <a:t>Quasi – Data Analysis</a:t>
            </a:r>
            <a:endParaRPr lang="en-US" sz="3600" b="1" dirty="0">
              <a:solidFill>
                <a:srgbClr val="000090"/>
              </a:solidFill>
              <a:latin typeface="+mn-lt"/>
              <a:cs typeface="Arial"/>
            </a:endParaRPr>
          </a:p>
        </p:txBody>
      </p:sp>
      <p:cxnSp>
        <p:nvCxnSpPr>
          <p:cNvPr id="9"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bwMode="auto">
          <a:xfrm>
            <a:off x="1302693" y="3626644"/>
            <a:ext cx="936104" cy="0"/>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6" name="Connettore 2 15"/>
          <p:cNvCxnSpPr/>
          <p:nvPr/>
        </p:nvCxnSpPr>
        <p:spPr bwMode="auto">
          <a:xfrm>
            <a:off x="1302693" y="4778772"/>
            <a:ext cx="936104" cy="0"/>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7" name="Connettore 2 16"/>
          <p:cNvCxnSpPr/>
          <p:nvPr/>
        </p:nvCxnSpPr>
        <p:spPr bwMode="auto">
          <a:xfrm>
            <a:off x="1302693" y="5714876"/>
            <a:ext cx="936104" cy="0"/>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8" name="Connettore 2 17"/>
          <p:cNvCxnSpPr/>
          <p:nvPr/>
        </p:nvCxnSpPr>
        <p:spPr bwMode="auto">
          <a:xfrm>
            <a:off x="1302693" y="6650980"/>
            <a:ext cx="936104" cy="0"/>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29109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magine 54" descr="Schermata 2016-07-08 alle 13.17.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1" y="962348"/>
            <a:ext cx="9122110" cy="1042527"/>
          </a:xfrm>
          <a:prstGeom prst="rect">
            <a:avLst/>
          </a:prstGeom>
          <a:ln>
            <a:noFill/>
          </a:ln>
        </p:spPr>
      </p:pic>
      <p:sp>
        <p:nvSpPr>
          <p:cNvPr id="2" name="Title 1"/>
          <p:cNvSpPr>
            <a:spLocks noGrp="1"/>
          </p:cNvSpPr>
          <p:nvPr>
            <p:ph type="title"/>
          </p:nvPr>
        </p:nvSpPr>
        <p:spPr>
          <a:xfrm>
            <a:off x="150566" y="3"/>
            <a:ext cx="10081120" cy="763102"/>
          </a:xfrm>
        </p:spPr>
        <p:txBody>
          <a:bodyPr>
            <a:normAutofit/>
          </a:bodyPr>
          <a:lstStyle/>
          <a:p>
            <a:pPr>
              <a:lnSpc>
                <a:spcPct val="100000"/>
              </a:lnSpc>
            </a:pPr>
            <a:r>
              <a:rPr lang="en-US" sz="3600" b="1" dirty="0">
                <a:solidFill>
                  <a:srgbClr val="000090"/>
                </a:solidFill>
              </a:rPr>
              <a:t>Simulation of Model + Hybrid Contributions</a:t>
            </a:r>
            <a:endParaRPr lang="en-US" sz="3200" b="1" dirty="0">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CasellaDiTesto 4"/>
          <p:cNvSpPr txBox="1"/>
          <p:nvPr/>
        </p:nvSpPr>
        <p:spPr>
          <a:xfrm>
            <a:off x="3822975" y="602308"/>
            <a:ext cx="1864556" cy="461635"/>
          </a:xfrm>
          <a:prstGeom prst="rect">
            <a:avLst/>
          </a:prstGeom>
          <a:noFill/>
        </p:spPr>
        <p:txBody>
          <a:bodyPr wrap="none" lIns="91412" tIns="45705" rIns="91412" bIns="45705" rtlCol="0">
            <a:spAutoFit/>
          </a:bodyPr>
          <a:lstStyle/>
          <a:p>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mn-lt"/>
                <a:cs typeface="Arial Black"/>
              </a:rPr>
              <a:t>Y</a:t>
            </a:r>
            <a:endParaRPr lang="en-US" sz="2400" b="1" dirty="0">
              <a:solidFill>
                <a:srgbClr val="800000"/>
              </a:solidFill>
              <a:latin typeface="+mn-lt"/>
              <a:cs typeface="Symbol" charset="2"/>
            </a:endParaRPr>
          </a:p>
        </p:txBody>
      </p:sp>
      <p:sp>
        <p:nvSpPr>
          <p:cNvPr id="15" name="Segnaposto numero diapositiva 14"/>
          <p:cNvSpPr>
            <a:spLocks noGrp="1"/>
          </p:cNvSpPr>
          <p:nvPr>
            <p:ph type="sldNum" sz="quarter" idx="12"/>
          </p:nvPr>
        </p:nvSpPr>
        <p:spPr/>
        <p:txBody>
          <a:bodyPr/>
          <a:lstStyle/>
          <a:p>
            <a:fld id="{B2E123A2-8C0A-B24D-ABFA-7CF5F3B53C08}" type="slidenum">
              <a:rPr lang="en-US" smtClean="0"/>
              <a:pPr/>
              <a:t>26</a:t>
            </a:fld>
            <a:endParaRPr lang="en-US"/>
          </a:p>
        </p:txBody>
      </p:sp>
      <p:cxnSp>
        <p:nvCxnSpPr>
          <p:cNvPr id="20" name="Connettore 2 19"/>
          <p:cNvCxnSpPr/>
          <p:nvPr/>
        </p:nvCxnSpPr>
        <p:spPr bwMode="auto">
          <a:xfrm>
            <a:off x="4471047" y="890340"/>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 name="Gruppo 3"/>
          <p:cNvGrpSpPr/>
          <p:nvPr/>
        </p:nvGrpSpPr>
        <p:grpSpPr>
          <a:xfrm>
            <a:off x="0" y="3266604"/>
            <a:ext cx="10382250" cy="2417605"/>
            <a:chOff x="0" y="3194596"/>
            <a:chExt cx="10382250" cy="2417605"/>
          </a:xfrm>
        </p:grpSpPr>
        <p:pic>
          <p:nvPicPr>
            <p:cNvPr id="21" name="Immagine 20" descr="Schermata 2016-07-08 alle 12.30.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94596"/>
              <a:ext cx="2482540" cy="2394880"/>
            </a:xfrm>
            <a:prstGeom prst="rect">
              <a:avLst/>
            </a:prstGeom>
          </p:spPr>
        </p:pic>
        <p:pic>
          <p:nvPicPr>
            <p:cNvPr id="22" name="Immagine 21" descr="Schermata 2016-07-08 alle 12.31.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821" y="3194596"/>
              <a:ext cx="2592288" cy="2417605"/>
            </a:xfrm>
            <a:prstGeom prst="rect">
              <a:avLst/>
            </a:prstGeom>
          </p:spPr>
        </p:pic>
        <p:pic>
          <p:nvPicPr>
            <p:cNvPr id="23" name="Immagine 22" descr="Schermata 2016-07-08 alle 12.33.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101" y="3194596"/>
              <a:ext cx="2658378" cy="2376264"/>
            </a:xfrm>
            <a:prstGeom prst="rect">
              <a:avLst/>
            </a:prstGeom>
          </p:spPr>
        </p:pic>
        <p:pic>
          <p:nvPicPr>
            <p:cNvPr id="25" name="Immagine 24" descr="Schermata 2016-07-08 alle 12.34.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2980" y="3194596"/>
              <a:ext cx="2579270" cy="2380287"/>
            </a:xfrm>
            <a:prstGeom prst="rect">
              <a:avLst/>
            </a:prstGeom>
          </p:spPr>
        </p:pic>
        <p:sp>
          <p:nvSpPr>
            <p:cNvPr id="28" name="CasellaDiTesto 27"/>
            <p:cNvSpPr txBox="1"/>
            <p:nvPr/>
          </p:nvSpPr>
          <p:spPr>
            <a:xfrm>
              <a:off x="726629" y="4850780"/>
              <a:ext cx="1086382" cy="307746"/>
            </a:xfrm>
            <a:prstGeom prst="rect">
              <a:avLst/>
            </a:prstGeom>
            <a:noFill/>
          </p:spPr>
          <p:txBody>
            <a:bodyPr wrap="none" lIns="91412" tIns="45705" rIns="91412" bIns="45705" rtlCol="0">
              <a:spAutoFit/>
            </a:bodyPr>
            <a:lstStyle/>
            <a:p>
              <a:r>
                <a:rPr lang="en-US" sz="1400" b="1" dirty="0" err="1" smtClean="0">
                  <a:latin typeface="+mn-lt"/>
                </a:rPr>
                <a:t>cos</a:t>
              </a:r>
              <a:r>
                <a:rPr lang="en-US" sz="1400" b="1" dirty="0" smtClean="0">
                  <a:latin typeface="+mn-lt"/>
                </a:rPr>
                <a:t> </a:t>
              </a:r>
              <a:r>
                <a:rPr lang="en-US" sz="1400" b="1" dirty="0" err="1" smtClean="0">
                  <a:latin typeface="+mn-lt"/>
                </a:rPr>
                <a:t>θ</a:t>
              </a:r>
              <a:r>
                <a:rPr lang="en-US" sz="1400" b="1" baseline="-25000" dirty="0" err="1" smtClean="0">
                  <a:latin typeface="+mn-lt"/>
                  <a:cs typeface="Symbol" charset="2"/>
                </a:rPr>
                <a:t>K</a:t>
              </a:r>
              <a:r>
                <a:rPr lang="en-US" sz="1400" b="1" dirty="0">
                  <a:latin typeface="+mn-lt"/>
                  <a:cs typeface="Symbol" charset="2"/>
                </a:rPr>
                <a:t>= - 0.7</a:t>
              </a:r>
              <a:endParaRPr lang="en-US" sz="1400" b="1" dirty="0">
                <a:latin typeface="+mn-lt"/>
              </a:endParaRPr>
            </a:p>
          </p:txBody>
        </p:sp>
        <p:sp>
          <p:nvSpPr>
            <p:cNvPr id="35" name="CasellaDiTesto 34"/>
            <p:cNvSpPr txBox="1"/>
            <p:nvPr/>
          </p:nvSpPr>
          <p:spPr>
            <a:xfrm>
              <a:off x="3390925" y="4850780"/>
              <a:ext cx="1086382" cy="307746"/>
            </a:xfrm>
            <a:prstGeom prst="rect">
              <a:avLst/>
            </a:prstGeom>
            <a:noFill/>
          </p:spPr>
          <p:txBody>
            <a:bodyPr wrap="none" lIns="91412" tIns="45705" rIns="91412" bIns="45705" rtlCol="0">
              <a:spAutoFit/>
            </a:bodyPr>
            <a:lstStyle/>
            <a:p>
              <a:r>
                <a:rPr lang="en-US" sz="1400" b="1" dirty="0" err="1">
                  <a:latin typeface="+mn-lt"/>
                </a:rPr>
                <a:t>cos</a:t>
              </a:r>
              <a:r>
                <a:rPr lang="en-US" sz="1400" b="1" dirty="0">
                  <a:latin typeface="+mn-lt"/>
                </a:rPr>
                <a:t> </a:t>
              </a:r>
              <a:r>
                <a:rPr lang="en-US" sz="1400" b="1" dirty="0" err="1">
                  <a:latin typeface="+mn-lt"/>
                </a:rPr>
                <a:t>θ</a:t>
              </a:r>
              <a:r>
                <a:rPr lang="en-US" sz="1400" b="1" baseline="-25000" dirty="0" err="1" smtClean="0">
                  <a:latin typeface="+mn-lt"/>
                  <a:cs typeface="Symbol" charset="2"/>
                </a:rPr>
                <a:t>K</a:t>
              </a:r>
              <a:r>
                <a:rPr lang="en-US" sz="1400" b="1" dirty="0">
                  <a:latin typeface="+mn-lt"/>
                  <a:cs typeface="Symbol" charset="2"/>
                </a:rPr>
                <a:t>= - 0.2</a:t>
              </a:r>
              <a:endParaRPr lang="en-US" sz="1400" b="1" dirty="0">
                <a:latin typeface="+mn-lt"/>
              </a:endParaRPr>
            </a:p>
          </p:txBody>
        </p:sp>
        <p:sp>
          <p:nvSpPr>
            <p:cNvPr id="36" name="CasellaDiTesto 35"/>
            <p:cNvSpPr txBox="1"/>
            <p:nvPr/>
          </p:nvSpPr>
          <p:spPr>
            <a:xfrm>
              <a:off x="5983213" y="4850780"/>
              <a:ext cx="992523" cy="307746"/>
            </a:xfrm>
            <a:prstGeom prst="rect">
              <a:avLst/>
            </a:prstGeom>
            <a:noFill/>
          </p:spPr>
          <p:txBody>
            <a:bodyPr wrap="none" lIns="91412" tIns="45705" rIns="91412" bIns="45705" rtlCol="0">
              <a:spAutoFit/>
            </a:bodyPr>
            <a:lstStyle/>
            <a:p>
              <a:r>
                <a:rPr lang="en-US" sz="1400" b="1" dirty="0" err="1" smtClean="0">
                  <a:latin typeface="+mn-lt"/>
                </a:rPr>
                <a:t>cos</a:t>
              </a:r>
              <a:r>
                <a:rPr lang="en-US" sz="1400" b="1" dirty="0" smtClean="0">
                  <a:latin typeface="+mn-lt"/>
                </a:rPr>
                <a:t> </a:t>
              </a:r>
              <a:r>
                <a:rPr lang="en-US" sz="1400" b="1" dirty="0" err="1">
                  <a:latin typeface="+mn-lt"/>
                </a:rPr>
                <a:t>θ</a:t>
              </a:r>
              <a:r>
                <a:rPr lang="en-US" sz="1400" b="1" baseline="-25000" dirty="0" err="1" smtClean="0">
                  <a:latin typeface="+mn-lt"/>
                  <a:cs typeface="Symbol" charset="2"/>
                </a:rPr>
                <a:t>K</a:t>
              </a:r>
              <a:r>
                <a:rPr lang="en-US" sz="1400" b="1" dirty="0">
                  <a:latin typeface="+mn-lt"/>
                  <a:cs typeface="Symbol" charset="2"/>
                </a:rPr>
                <a:t>= 0.3</a:t>
              </a:r>
              <a:endParaRPr lang="en-US" sz="1400" b="1" dirty="0">
                <a:latin typeface="+mn-lt"/>
              </a:endParaRPr>
            </a:p>
          </p:txBody>
        </p:sp>
        <p:sp>
          <p:nvSpPr>
            <p:cNvPr id="37" name="CasellaDiTesto 36"/>
            <p:cNvSpPr txBox="1"/>
            <p:nvPr/>
          </p:nvSpPr>
          <p:spPr>
            <a:xfrm>
              <a:off x="8791525" y="4850780"/>
              <a:ext cx="990828" cy="307746"/>
            </a:xfrm>
            <a:prstGeom prst="rect">
              <a:avLst/>
            </a:prstGeom>
            <a:noFill/>
          </p:spPr>
          <p:txBody>
            <a:bodyPr wrap="none" lIns="91412" tIns="45705" rIns="91412" bIns="45705" rtlCol="0">
              <a:spAutoFit/>
            </a:bodyPr>
            <a:lstStyle/>
            <a:p>
              <a:r>
                <a:rPr lang="en-US" sz="1400" b="1" dirty="0" err="1" smtClean="0">
                  <a:latin typeface="+mn-lt"/>
                </a:rPr>
                <a:t>cos</a:t>
              </a:r>
              <a:r>
                <a:rPr lang="en-US" sz="1400" b="1" dirty="0" smtClean="0">
                  <a:latin typeface="+mn-lt"/>
                </a:rPr>
                <a:t> </a:t>
              </a:r>
              <a:r>
                <a:rPr lang="en-US" sz="1400" b="1" dirty="0" err="1">
                  <a:latin typeface="+mn-lt"/>
                </a:rPr>
                <a:t>θ</a:t>
              </a:r>
              <a:r>
                <a:rPr lang="en-US" sz="1400" b="1" baseline="-25000" dirty="0" err="1" smtClean="0">
                  <a:latin typeface="+mn-lt"/>
                  <a:cs typeface="Symbol" charset="2"/>
                </a:rPr>
                <a:t>K</a:t>
              </a:r>
              <a:r>
                <a:rPr lang="en-US" sz="1400" b="1" dirty="0">
                  <a:latin typeface="+mn-lt"/>
                  <a:cs typeface="Symbol" charset="2"/>
                </a:rPr>
                <a:t>= 0.8</a:t>
              </a:r>
              <a:endParaRPr lang="en-US" sz="1400" b="1" dirty="0">
                <a:latin typeface="+mn-lt"/>
              </a:endParaRPr>
            </a:p>
          </p:txBody>
        </p:sp>
      </p:grpSp>
      <p:sp>
        <p:nvSpPr>
          <p:cNvPr id="29" name="CasellaDiTesto 28"/>
          <p:cNvSpPr txBox="1"/>
          <p:nvPr/>
        </p:nvSpPr>
        <p:spPr>
          <a:xfrm>
            <a:off x="2166789" y="2114476"/>
            <a:ext cx="1646548" cy="415468"/>
          </a:xfrm>
          <a:prstGeom prst="rect">
            <a:avLst/>
          </a:prstGeom>
          <a:noFill/>
        </p:spPr>
        <p:txBody>
          <a:bodyPr wrap="none" lIns="91412" tIns="45705" rIns="91412" bIns="45705" rtlCol="0">
            <a:spAutoFit/>
          </a:bodyPr>
          <a:lstStyle/>
          <a:p>
            <a:r>
              <a:rPr lang="en-US" dirty="0" err="1" smtClean="0">
                <a:latin typeface="Symbol" charset="2"/>
                <a:cs typeface="Symbol" charset="2"/>
              </a:rPr>
              <a:t>s</a:t>
            </a:r>
            <a:r>
              <a:rPr lang="en-US" baseline="-25000" dirty="0" err="1" smtClean="0">
                <a:latin typeface="+mn-lt"/>
                <a:cs typeface="Symbol" charset="2"/>
              </a:rPr>
              <a:t>U</a:t>
            </a:r>
            <a:r>
              <a:rPr lang="en-US" baseline="-25000" dirty="0" smtClean="0">
                <a:latin typeface="+mn-lt"/>
                <a:cs typeface="Symbol" charset="2"/>
              </a:rPr>
              <a:t> </a:t>
            </a:r>
            <a:r>
              <a:rPr lang="en-US" dirty="0" smtClean="0">
                <a:latin typeface="+mn-lt"/>
                <a:cs typeface="Symbol" charset="2"/>
              </a:rPr>
              <a:t>= </a:t>
            </a:r>
            <a:r>
              <a:rPr lang="en-US" dirty="0" err="1" smtClean="0">
                <a:latin typeface="Symbol" charset="2"/>
                <a:cs typeface="Symbol" charset="2"/>
              </a:rPr>
              <a:t>s</a:t>
            </a:r>
            <a:r>
              <a:rPr lang="en-US" baseline="-25000" dirty="0" err="1" smtClean="0">
                <a:latin typeface="+mn-lt"/>
                <a:cs typeface="Symbol" charset="2"/>
              </a:rPr>
              <a:t>T</a:t>
            </a:r>
            <a:r>
              <a:rPr lang="en-US" baseline="-25000" dirty="0" smtClean="0">
                <a:latin typeface="+mn-lt"/>
                <a:cs typeface="Symbol" charset="2"/>
              </a:rPr>
              <a:t> </a:t>
            </a:r>
            <a:r>
              <a:rPr lang="en-US" dirty="0" smtClean="0">
                <a:latin typeface="+mn-lt"/>
                <a:cs typeface="Symbol" charset="2"/>
              </a:rPr>
              <a:t>+ </a:t>
            </a:r>
            <a:r>
              <a:rPr lang="en-US" dirty="0" smtClean="0">
                <a:latin typeface="Symbol" charset="2"/>
                <a:cs typeface="Symbol" charset="2"/>
              </a:rPr>
              <a:t> </a:t>
            </a:r>
            <a:r>
              <a:rPr lang="en-US" dirty="0" err="1" smtClean="0">
                <a:latin typeface="Symbol" charset="2"/>
                <a:cs typeface="Symbol" charset="2"/>
              </a:rPr>
              <a:t>es</a:t>
            </a:r>
            <a:r>
              <a:rPr lang="en-US" baseline="-25000" dirty="0" err="1" smtClean="0">
                <a:cs typeface="Symbol" charset="2"/>
              </a:rPr>
              <a:t>L</a:t>
            </a:r>
            <a:r>
              <a:rPr lang="en-US" dirty="0" smtClean="0">
                <a:latin typeface="+mn-lt"/>
                <a:cs typeface="Symbol" charset="2"/>
              </a:rPr>
              <a:t>  </a:t>
            </a:r>
            <a:endParaRPr lang="en-US" dirty="0">
              <a:latin typeface="+mn-lt"/>
              <a:cs typeface="Symbol" charset="2"/>
            </a:endParaRPr>
          </a:p>
        </p:txBody>
      </p:sp>
      <p:sp>
        <p:nvSpPr>
          <p:cNvPr id="38" name="Parentesi graffa aperta 37"/>
          <p:cNvSpPr/>
          <p:nvPr/>
        </p:nvSpPr>
        <p:spPr bwMode="auto">
          <a:xfrm rot="16200000">
            <a:off x="2850865" y="1214376"/>
            <a:ext cx="216024" cy="1728192"/>
          </a:xfrm>
          <a:prstGeom prst="leftBrace">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12" tIns="45705" rIns="91412" bIns="45705" numCol="1" rtlCol="0" anchor="t" anchorCtr="0" compatLnSpc="1">
            <a:prstTxWarp prst="textNoShape">
              <a:avLst/>
            </a:prstTxWarp>
          </a:bodyPr>
          <a:lstStyle/>
          <a:p>
            <a:pPr defTabSz="914116"/>
            <a:endParaRPr lang="en-US" sz="400">
              <a:solidFill>
                <a:srgbClr val="800000"/>
              </a:solidFill>
            </a:endParaRPr>
          </a:p>
        </p:txBody>
      </p:sp>
      <p:sp>
        <p:nvSpPr>
          <p:cNvPr id="41" name="CasellaDiTesto 40"/>
          <p:cNvSpPr txBox="1"/>
          <p:nvPr/>
        </p:nvSpPr>
        <p:spPr>
          <a:xfrm>
            <a:off x="33437" y="5714876"/>
            <a:ext cx="10392969" cy="1384964"/>
          </a:xfrm>
          <a:prstGeom prst="rect">
            <a:avLst/>
          </a:prstGeom>
          <a:noFill/>
        </p:spPr>
        <p:txBody>
          <a:bodyPr wrap="square" lIns="91412" tIns="45705" rIns="91412" bIns="45705" rtlCol="0">
            <a:spAutoFit/>
          </a:bodyPr>
          <a:lstStyle/>
          <a:p>
            <a:r>
              <a:rPr lang="en-US" dirty="0" smtClean="0">
                <a:solidFill>
                  <a:srgbClr val="000090"/>
                </a:solidFill>
                <a:latin typeface="+mn-lt"/>
              </a:rPr>
              <a:t>The extraction of the </a:t>
            </a:r>
            <a:r>
              <a:rPr lang="en-US" b="1" dirty="0" err="1" smtClean="0">
                <a:solidFill>
                  <a:srgbClr val="000090"/>
                </a:solidFill>
                <a:latin typeface="+mn-lt"/>
              </a:rPr>
              <a:t>unseparated</a:t>
            </a:r>
            <a:r>
              <a:rPr lang="en-US" b="1" dirty="0" smtClean="0">
                <a:solidFill>
                  <a:srgbClr val="000090"/>
                </a:solidFill>
                <a:latin typeface="+mn-lt"/>
              </a:rPr>
              <a:t> cross section </a:t>
            </a:r>
            <a:r>
              <a:rPr lang="en-US" b="1" dirty="0" err="1" smtClean="0">
                <a:solidFill>
                  <a:srgbClr val="000090"/>
                </a:solidFill>
                <a:latin typeface="+mn-lt"/>
              </a:rPr>
              <a:t>dσ</a:t>
            </a:r>
            <a:r>
              <a:rPr lang="en-US" b="1" baseline="-25000" dirty="0" err="1" smtClean="0">
                <a:solidFill>
                  <a:srgbClr val="000090"/>
                </a:solidFill>
                <a:latin typeface="+mn-lt"/>
              </a:rPr>
              <a:t>U</a:t>
            </a:r>
            <a:r>
              <a:rPr lang="en-US" b="1" baseline="-25000" dirty="0" smtClean="0">
                <a:solidFill>
                  <a:srgbClr val="000090"/>
                </a:solidFill>
                <a:latin typeface="+mn-lt"/>
              </a:rPr>
              <a:t> </a:t>
            </a:r>
            <a:r>
              <a:rPr lang="en-US" dirty="0" smtClean="0">
                <a:solidFill>
                  <a:srgbClr val="000090"/>
                </a:solidFill>
                <a:latin typeface="+mn-lt"/>
              </a:rPr>
              <a:t>and the </a:t>
            </a:r>
            <a:r>
              <a:rPr lang="en-US" b="1" dirty="0" smtClean="0">
                <a:solidFill>
                  <a:srgbClr val="000090"/>
                </a:solidFill>
                <a:latin typeface="+mn-lt"/>
              </a:rPr>
              <a:t>interference cross sections </a:t>
            </a:r>
            <a:r>
              <a:rPr lang="en-US" b="1" dirty="0" err="1" smtClean="0">
                <a:solidFill>
                  <a:srgbClr val="000090"/>
                </a:solidFill>
                <a:latin typeface="+mn-lt"/>
              </a:rPr>
              <a:t>dσ</a:t>
            </a:r>
            <a:r>
              <a:rPr lang="en-US" b="1" baseline="-25000" dirty="0" err="1" smtClean="0">
                <a:solidFill>
                  <a:srgbClr val="000090"/>
                </a:solidFill>
                <a:latin typeface="+mn-lt"/>
              </a:rPr>
              <a:t>TT</a:t>
            </a:r>
            <a:r>
              <a:rPr lang="en-US" b="1" dirty="0" smtClean="0">
                <a:solidFill>
                  <a:srgbClr val="000090"/>
                </a:solidFill>
                <a:latin typeface="+mn-lt"/>
              </a:rPr>
              <a:t> </a:t>
            </a:r>
            <a:r>
              <a:rPr lang="en-US" dirty="0" smtClean="0">
                <a:solidFill>
                  <a:srgbClr val="000090"/>
                </a:solidFill>
                <a:latin typeface="+mn-lt"/>
              </a:rPr>
              <a:t>and  </a:t>
            </a:r>
            <a:r>
              <a:rPr lang="en-US" b="1" dirty="0" err="1" smtClean="0">
                <a:solidFill>
                  <a:srgbClr val="000090"/>
                </a:solidFill>
                <a:latin typeface="+mn-lt"/>
              </a:rPr>
              <a:t>dσ</a:t>
            </a:r>
            <a:r>
              <a:rPr lang="en-US" b="1" baseline="-25000" dirty="0" err="1" smtClean="0">
                <a:solidFill>
                  <a:srgbClr val="000090"/>
                </a:solidFill>
                <a:latin typeface="+mn-lt"/>
              </a:rPr>
              <a:t>LT</a:t>
            </a:r>
            <a:r>
              <a:rPr lang="en-US" b="1" dirty="0" smtClean="0">
                <a:solidFill>
                  <a:srgbClr val="000090"/>
                </a:solidFill>
                <a:latin typeface="+mn-lt"/>
              </a:rPr>
              <a:t> </a:t>
            </a:r>
            <a:r>
              <a:rPr lang="en-US" dirty="0" smtClean="0">
                <a:solidFill>
                  <a:srgbClr val="000090"/>
                </a:solidFill>
                <a:latin typeface="+mn-lt"/>
              </a:rPr>
              <a:t>rely on a </a:t>
            </a:r>
            <a:r>
              <a:rPr lang="en-US" b="1" dirty="0" smtClean="0">
                <a:solidFill>
                  <a:srgbClr val="800000"/>
                </a:solidFill>
                <a:latin typeface="+mn-lt"/>
              </a:rPr>
              <a:t>fit of the azimuthal dependence </a:t>
            </a:r>
            <a:r>
              <a:rPr lang="en-US" dirty="0" smtClean="0">
                <a:solidFill>
                  <a:srgbClr val="000090"/>
                </a:solidFill>
                <a:latin typeface="+mn-lt"/>
              </a:rPr>
              <a:t>of the differential cross section at fixed bins of:  W, Q</a:t>
            </a:r>
            <a:r>
              <a:rPr lang="en-US" baseline="30000" dirty="0" smtClean="0">
                <a:solidFill>
                  <a:srgbClr val="000090"/>
                </a:solidFill>
                <a:latin typeface="+mn-lt"/>
              </a:rPr>
              <a:t>2</a:t>
            </a:r>
            <a:r>
              <a:rPr lang="en-US" dirty="0" smtClean="0">
                <a:solidFill>
                  <a:srgbClr val="000090"/>
                </a:solidFill>
                <a:latin typeface="+mn-lt"/>
              </a:rPr>
              <a:t> , </a:t>
            </a:r>
            <a:r>
              <a:rPr lang="en-US" dirty="0" err="1" smtClean="0">
                <a:solidFill>
                  <a:srgbClr val="000090"/>
                </a:solidFill>
                <a:latin typeface="+mn-lt"/>
              </a:rPr>
              <a:t>cos</a:t>
            </a:r>
            <a:r>
              <a:rPr lang="en-US" dirty="0" smtClean="0">
                <a:solidFill>
                  <a:srgbClr val="000090"/>
                </a:solidFill>
                <a:latin typeface="+mn-lt"/>
              </a:rPr>
              <a:t> </a:t>
            </a:r>
            <a:r>
              <a:rPr lang="en-US" dirty="0" err="1" smtClean="0">
                <a:solidFill>
                  <a:srgbClr val="000090"/>
                </a:solidFill>
                <a:latin typeface="+mn-lt"/>
              </a:rPr>
              <a:t>θ</a:t>
            </a:r>
            <a:r>
              <a:rPr lang="en-US" dirty="0" smtClean="0">
                <a:solidFill>
                  <a:srgbClr val="000090"/>
                </a:solidFill>
                <a:latin typeface="+mn-lt"/>
              </a:rPr>
              <a:t>*.</a:t>
            </a:r>
            <a:endParaRPr lang="en-US" dirty="0" smtClean="0">
              <a:solidFill>
                <a:srgbClr val="000090"/>
              </a:solidFill>
              <a:latin typeface="+mn-lt"/>
              <a:cs typeface="Symbol" charset="2"/>
            </a:endParaRPr>
          </a:p>
          <a:p>
            <a:endParaRPr lang="en-US" dirty="0">
              <a:latin typeface="+mn-lt"/>
            </a:endParaRPr>
          </a:p>
        </p:txBody>
      </p:sp>
      <p:sp>
        <p:nvSpPr>
          <p:cNvPr id="54" name="CasellaDiTesto 53"/>
          <p:cNvSpPr txBox="1"/>
          <p:nvPr/>
        </p:nvSpPr>
        <p:spPr>
          <a:xfrm>
            <a:off x="103907" y="2546524"/>
            <a:ext cx="10277896" cy="738633"/>
          </a:xfrm>
          <a:prstGeom prst="rect">
            <a:avLst/>
          </a:prstGeom>
          <a:noFill/>
        </p:spPr>
        <p:txBody>
          <a:bodyPr wrap="square" lIns="91412" tIns="45705" rIns="91412" bIns="45705" rtlCol="0">
            <a:spAutoFit/>
          </a:bodyPr>
          <a:lstStyle/>
          <a:p>
            <a:r>
              <a:rPr lang="en-US" dirty="0" smtClean="0">
                <a:latin typeface="+mn-lt"/>
              </a:rPr>
              <a:t>Black points RPR 2011 model            	</a:t>
            </a:r>
            <a:r>
              <a:rPr lang="en-US" dirty="0" smtClean="0">
                <a:solidFill>
                  <a:srgbClr val="000090"/>
                </a:solidFill>
                <a:latin typeface="+mn-lt"/>
              </a:rPr>
              <a:t>Blue points RPR 2011 + hybrid resonance </a:t>
            </a:r>
          </a:p>
          <a:p>
            <a:r>
              <a:rPr lang="en-US" b="1" dirty="0">
                <a:latin typeface="+mn-lt"/>
              </a:rPr>
              <a:t>Q</a:t>
            </a:r>
            <a:r>
              <a:rPr lang="en-US" b="1" baseline="30000" dirty="0">
                <a:latin typeface="+mn-lt"/>
              </a:rPr>
              <a:t>2</a:t>
            </a:r>
            <a:r>
              <a:rPr lang="en-US" b="1" dirty="0">
                <a:latin typeface="+mn-lt"/>
              </a:rPr>
              <a:t> = 0.1 GeV</a:t>
            </a:r>
            <a:r>
              <a:rPr lang="en-US" b="1" baseline="30000" dirty="0">
                <a:latin typeface="+mn-lt"/>
              </a:rPr>
              <a:t>2     </a:t>
            </a:r>
            <a:r>
              <a:rPr lang="en-US" b="1" dirty="0">
                <a:latin typeface="+mn-lt"/>
              </a:rPr>
              <a:t>W=2.2 </a:t>
            </a:r>
            <a:r>
              <a:rPr lang="en-US" b="1" dirty="0" err="1">
                <a:latin typeface="+mn-lt"/>
              </a:rPr>
              <a:t>GeV</a:t>
            </a:r>
            <a:r>
              <a:rPr lang="en-US" b="1" dirty="0">
                <a:latin typeface="+mn-lt"/>
              </a:rPr>
              <a:t>  </a:t>
            </a:r>
            <a:r>
              <a:rPr lang="en-US" b="1" dirty="0" err="1">
                <a:latin typeface="+mn-lt"/>
              </a:rPr>
              <a:t>E</a:t>
            </a:r>
            <a:r>
              <a:rPr lang="en-US" b="1" baseline="-25000" dirty="0" err="1">
                <a:latin typeface="+mn-lt"/>
              </a:rPr>
              <a:t>e</a:t>
            </a:r>
            <a:r>
              <a:rPr lang="en-US" b="1" dirty="0">
                <a:latin typeface="+mn-lt"/>
              </a:rPr>
              <a:t> = 6.6 </a:t>
            </a:r>
            <a:r>
              <a:rPr lang="en-US" b="1" dirty="0" err="1" smtClean="0">
                <a:latin typeface="+mn-lt"/>
              </a:rPr>
              <a:t>GeV</a:t>
            </a:r>
            <a:r>
              <a:rPr lang="en-US" b="1" dirty="0">
                <a:latin typeface="+mn-lt"/>
              </a:rPr>
              <a:t>	</a:t>
            </a:r>
            <a:r>
              <a:rPr lang="en-US" dirty="0" smtClean="0">
                <a:solidFill>
                  <a:srgbClr val="000090"/>
                </a:solidFill>
                <a:latin typeface="+mn-lt"/>
              </a:rPr>
              <a:t>(</a:t>
            </a:r>
            <a:r>
              <a:rPr lang="it-IT" sz="2000" dirty="0" smtClean="0">
                <a:solidFill>
                  <a:srgbClr val="000090"/>
                </a:solidFill>
                <a:latin typeface="+mn-lt"/>
              </a:rPr>
              <a:t>M</a:t>
            </a:r>
            <a:r>
              <a:rPr lang="it-IT" sz="2000" baseline="-25000" dirty="0" smtClean="0">
                <a:solidFill>
                  <a:srgbClr val="000090"/>
                </a:solidFill>
                <a:latin typeface="+mn-lt"/>
              </a:rPr>
              <a:t>R</a:t>
            </a:r>
            <a:r>
              <a:rPr lang="it-IT" sz="2000" dirty="0" smtClean="0">
                <a:solidFill>
                  <a:srgbClr val="000090"/>
                </a:solidFill>
                <a:latin typeface="+mn-lt"/>
              </a:rPr>
              <a:t> </a:t>
            </a:r>
            <a:r>
              <a:rPr lang="it-IT" sz="2000" dirty="0">
                <a:solidFill>
                  <a:srgbClr val="000090"/>
                </a:solidFill>
                <a:latin typeface="+mn-lt"/>
              </a:rPr>
              <a:t>= 2.2 </a:t>
            </a:r>
            <a:r>
              <a:rPr lang="it-IT" sz="2000" dirty="0" err="1">
                <a:solidFill>
                  <a:srgbClr val="000090"/>
                </a:solidFill>
                <a:latin typeface="+mn-lt"/>
              </a:rPr>
              <a:t>GeV</a:t>
            </a:r>
            <a:r>
              <a:rPr lang="it-IT" sz="2000" dirty="0">
                <a:solidFill>
                  <a:srgbClr val="000090"/>
                </a:solidFill>
                <a:latin typeface="+mn-lt"/>
              </a:rPr>
              <a:t>    </a:t>
            </a:r>
            <a:r>
              <a:rPr lang="it-IT" sz="2000" dirty="0" smtClean="0">
                <a:solidFill>
                  <a:srgbClr val="000090"/>
                </a:solidFill>
                <a:latin typeface="+mn-lt"/>
              </a:rPr>
              <a:t>Γ</a:t>
            </a:r>
            <a:r>
              <a:rPr lang="it-IT" sz="2000" baseline="-25000" dirty="0" smtClean="0">
                <a:solidFill>
                  <a:srgbClr val="000090"/>
                </a:solidFill>
                <a:latin typeface="+mn-lt"/>
                <a:cs typeface="Symbol" charset="2"/>
              </a:rPr>
              <a:t>R</a:t>
            </a:r>
            <a:r>
              <a:rPr lang="it-IT" sz="2000" dirty="0">
                <a:solidFill>
                  <a:srgbClr val="000090"/>
                </a:solidFill>
                <a:latin typeface="+mn-lt"/>
                <a:cs typeface="Symbol" charset="2"/>
              </a:rPr>
              <a:t>=0.25 </a:t>
            </a:r>
            <a:r>
              <a:rPr lang="it-IT" sz="2000" dirty="0" err="1">
                <a:solidFill>
                  <a:srgbClr val="000090"/>
                </a:solidFill>
                <a:latin typeface="+mn-lt"/>
                <a:cs typeface="Symbol" charset="2"/>
              </a:rPr>
              <a:t>GeV</a:t>
            </a:r>
            <a:r>
              <a:rPr lang="it-IT" sz="2000" dirty="0">
                <a:solidFill>
                  <a:srgbClr val="000090"/>
                </a:solidFill>
                <a:latin typeface="+mn-lt"/>
                <a:cs typeface="Symbol" charset="2"/>
              </a:rPr>
              <a:t>  </a:t>
            </a:r>
            <a:r>
              <a:rPr lang="it-IT" sz="2000" dirty="0" smtClean="0">
                <a:solidFill>
                  <a:srgbClr val="000090"/>
                </a:solidFill>
                <a:latin typeface="+mn-lt"/>
                <a:cs typeface="Symbol" charset="2"/>
              </a:rPr>
              <a:t>   A</a:t>
            </a:r>
            <a:r>
              <a:rPr lang="it-IT" sz="2000" baseline="-25000" dirty="0" smtClean="0">
                <a:solidFill>
                  <a:srgbClr val="000090"/>
                </a:solidFill>
                <a:latin typeface="+mn-lt"/>
                <a:cs typeface="Symbol" charset="2"/>
              </a:rPr>
              <a:t>1</a:t>
            </a:r>
            <a:r>
              <a:rPr lang="it-IT" sz="2000" baseline="-25000" dirty="0">
                <a:solidFill>
                  <a:srgbClr val="000090"/>
                </a:solidFill>
                <a:latin typeface="+mn-lt"/>
                <a:cs typeface="Symbol" charset="2"/>
              </a:rPr>
              <a:t>/2</a:t>
            </a:r>
            <a:r>
              <a:rPr lang="it-IT" sz="2000" dirty="0">
                <a:solidFill>
                  <a:srgbClr val="000090"/>
                </a:solidFill>
                <a:latin typeface="+mn-lt"/>
                <a:cs typeface="Symbol" charset="2"/>
              </a:rPr>
              <a:t> = 15 10</a:t>
            </a:r>
            <a:r>
              <a:rPr lang="it-IT" sz="2000" baseline="30000" dirty="0">
                <a:solidFill>
                  <a:srgbClr val="000090"/>
                </a:solidFill>
                <a:latin typeface="+mn-lt"/>
                <a:cs typeface="Symbol" charset="2"/>
              </a:rPr>
              <a:t>-3</a:t>
            </a:r>
            <a:r>
              <a:rPr lang="it-IT" sz="2000" dirty="0">
                <a:solidFill>
                  <a:srgbClr val="000090"/>
                </a:solidFill>
                <a:latin typeface="+mn-lt"/>
                <a:cs typeface="Symbol" charset="2"/>
              </a:rPr>
              <a:t> GeV</a:t>
            </a:r>
            <a:r>
              <a:rPr lang="it-IT" sz="2000" baseline="30000" dirty="0">
                <a:solidFill>
                  <a:srgbClr val="000090"/>
                </a:solidFill>
                <a:latin typeface="+mn-lt"/>
                <a:cs typeface="Symbol" charset="2"/>
              </a:rPr>
              <a:t>-1/</a:t>
            </a:r>
            <a:r>
              <a:rPr lang="it-IT" sz="2000" baseline="30000" dirty="0" smtClean="0">
                <a:solidFill>
                  <a:srgbClr val="000090"/>
                </a:solidFill>
                <a:latin typeface="+mn-lt"/>
                <a:cs typeface="Symbol" charset="2"/>
              </a:rPr>
              <a:t>2</a:t>
            </a:r>
            <a:r>
              <a:rPr lang="it-IT" sz="2000" dirty="0" smtClean="0">
                <a:solidFill>
                  <a:srgbClr val="000090"/>
                </a:solidFill>
                <a:latin typeface="+mn-lt"/>
                <a:cs typeface="Symbol" charset="2"/>
              </a:rPr>
              <a:t>)</a:t>
            </a:r>
            <a:endParaRPr lang="it-IT" sz="2000" dirty="0">
              <a:solidFill>
                <a:srgbClr val="000090"/>
              </a:solidFill>
              <a:latin typeface="+mn-lt"/>
            </a:endParaRPr>
          </a:p>
        </p:txBody>
      </p:sp>
    </p:spTree>
    <p:extLst>
      <p:ext uri="{BB962C8B-B14F-4D97-AF65-F5344CB8AC3E}">
        <p14:creationId xmlns:p14="http://schemas.microsoft.com/office/powerpoint/2010/main" val="174789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t="8752" r="47636"/>
          <a:stretch>
            <a:fillRect/>
          </a:stretch>
        </p:blipFill>
        <p:spPr>
          <a:xfrm>
            <a:off x="7270638" y="1021024"/>
            <a:ext cx="3006982" cy="3304742"/>
          </a:xfrm>
          <a:prstGeom prst="rect">
            <a:avLst/>
          </a:prstGeom>
        </p:spPr>
      </p:pic>
      <p:sp>
        <p:nvSpPr>
          <p:cNvPr id="17" name="TextBox 16"/>
          <p:cNvSpPr txBox="1"/>
          <p:nvPr/>
        </p:nvSpPr>
        <p:spPr>
          <a:xfrm>
            <a:off x="150565" y="818332"/>
            <a:ext cx="3888432" cy="2363908"/>
          </a:xfrm>
          <a:prstGeom prst="rect">
            <a:avLst/>
          </a:prstGeom>
          <a:noFill/>
        </p:spPr>
        <p:txBody>
          <a:bodyPr wrap="square" lIns="100767" tIns="50383" rIns="100767" bIns="50383" rtlCol="0">
            <a:spAutoFit/>
          </a:bodyPr>
          <a:lstStyle/>
          <a:p>
            <a:pPr algn="just"/>
            <a:r>
              <a:rPr lang="en-US" dirty="0">
                <a:solidFill>
                  <a:srgbClr val="000090"/>
                </a:solidFill>
                <a:latin typeface="+mn-lt"/>
              </a:rPr>
              <a:t>S</a:t>
            </a:r>
            <a:r>
              <a:rPr lang="en-US" dirty="0" smtClean="0">
                <a:solidFill>
                  <a:srgbClr val="000090"/>
                </a:solidFill>
                <a:latin typeface="+mn-lt"/>
              </a:rPr>
              <a:t>amples of</a:t>
            </a:r>
            <a:r>
              <a:rPr lang="en-US" b="1" dirty="0" smtClean="0">
                <a:solidFill>
                  <a:srgbClr val="0000FF"/>
                </a:solidFill>
                <a:latin typeface="+mn-lt"/>
              </a:rPr>
              <a:t> </a:t>
            </a:r>
            <a:r>
              <a:rPr lang="en-US" b="1" dirty="0" err="1" smtClean="0">
                <a:solidFill>
                  <a:srgbClr val="0000FF"/>
                </a:solidFill>
                <a:latin typeface="+mn-lt"/>
              </a:rPr>
              <a:t>γp</a:t>
            </a:r>
            <a:r>
              <a:rPr lang="en-US" b="1" dirty="0" smtClean="0">
                <a:solidFill>
                  <a:srgbClr val="0000FF"/>
                </a:solidFill>
                <a:latin typeface="+mn-lt"/>
              </a:rPr>
              <a:t> -&gt; K</a:t>
            </a:r>
            <a:r>
              <a:rPr lang="en-US" b="1" baseline="30000" dirty="0" smtClean="0">
                <a:solidFill>
                  <a:srgbClr val="0000FF"/>
                </a:solidFill>
                <a:latin typeface="+mn-lt"/>
              </a:rPr>
              <a:t>+</a:t>
            </a:r>
            <a:r>
              <a:rPr lang="en-US" b="1" dirty="0" smtClean="0">
                <a:solidFill>
                  <a:srgbClr val="0000FF"/>
                </a:solidFill>
                <a:latin typeface="+mn-lt"/>
              </a:rPr>
              <a:t>Λ </a:t>
            </a:r>
            <a:r>
              <a:rPr lang="en-US" dirty="0" smtClean="0">
                <a:solidFill>
                  <a:srgbClr val="000090"/>
                </a:solidFill>
                <a:latin typeface="+mn-lt"/>
              </a:rPr>
              <a:t>cross section used in </a:t>
            </a:r>
            <a:r>
              <a:rPr lang="en-US" dirty="0" err="1" smtClean="0">
                <a:solidFill>
                  <a:srgbClr val="000090"/>
                </a:solidFill>
                <a:latin typeface="+mn-lt"/>
              </a:rPr>
              <a:t>BnGa</a:t>
            </a:r>
            <a:r>
              <a:rPr lang="en-US" dirty="0" smtClean="0">
                <a:solidFill>
                  <a:srgbClr val="000090"/>
                </a:solidFill>
                <a:latin typeface="+mn-lt"/>
              </a:rPr>
              <a:t> analysis that discovered new baryon states in the W range 1.85 – 2.2 GeV mass region. </a:t>
            </a:r>
          </a:p>
          <a:p>
            <a:pPr algn="just"/>
            <a:r>
              <a:rPr lang="en-US" b="1" dirty="0" smtClean="0">
                <a:solidFill>
                  <a:srgbClr val="000090"/>
                </a:solidFill>
                <a:latin typeface="+mn-lt"/>
              </a:rPr>
              <a:t>Statistical precision ranges from </a:t>
            </a:r>
            <a:r>
              <a:rPr lang="en-US" b="1" dirty="0" smtClean="0">
                <a:solidFill>
                  <a:srgbClr val="800000"/>
                </a:solidFill>
                <a:latin typeface="+mn-lt"/>
              </a:rPr>
              <a:t>2% - 7%</a:t>
            </a:r>
            <a:r>
              <a:rPr lang="en-US" b="1" dirty="0">
                <a:solidFill>
                  <a:srgbClr val="800000"/>
                </a:solidFill>
                <a:latin typeface="+mn-lt"/>
              </a:rPr>
              <a:t>. </a:t>
            </a:r>
          </a:p>
        </p:txBody>
      </p:sp>
      <p:sp>
        <p:nvSpPr>
          <p:cNvPr id="19" name="TextBox 18"/>
          <p:cNvSpPr txBox="1"/>
          <p:nvPr/>
        </p:nvSpPr>
        <p:spPr>
          <a:xfrm>
            <a:off x="150565" y="3050580"/>
            <a:ext cx="4253839" cy="1394412"/>
          </a:xfrm>
          <a:prstGeom prst="rect">
            <a:avLst/>
          </a:prstGeom>
          <a:noFill/>
        </p:spPr>
        <p:txBody>
          <a:bodyPr wrap="square" lIns="100767" tIns="50383" rIns="100767" bIns="50383" rtlCol="0">
            <a:spAutoFit/>
          </a:bodyPr>
          <a:lstStyle/>
          <a:p>
            <a:r>
              <a:rPr lang="en-US" dirty="0" smtClean="0">
                <a:latin typeface="+mn-lt"/>
              </a:rPr>
              <a:t>Similar statistics needed to: </a:t>
            </a:r>
          </a:p>
          <a:p>
            <a:pPr>
              <a:buFont typeface="Arial"/>
              <a:buChar char="•"/>
            </a:pPr>
            <a:r>
              <a:rPr lang="en-US" dirty="0" smtClean="0">
                <a:latin typeface="+mn-lt"/>
              </a:rPr>
              <a:t> Separate structure functions in </a:t>
            </a:r>
            <a:r>
              <a:rPr lang="en-US" dirty="0" err="1" smtClean="0">
                <a:latin typeface="+mn-lt"/>
              </a:rPr>
              <a:t>φ</a:t>
            </a:r>
            <a:endParaRPr lang="en-US" dirty="0" smtClean="0">
              <a:latin typeface="+mn-lt"/>
            </a:endParaRPr>
          </a:p>
          <a:p>
            <a:pPr>
              <a:buFont typeface="Arial"/>
              <a:buChar char="•"/>
            </a:pPr>
            <a:r>
              <a:rPr lang="en-US" dirty="0" smtClean="0">
                <a:latin typeface="+mn-lt"/>
              </a:rPr>
              <a:t> Find new excited baryon states </a:t>
            </a:r>
          </a:p>
          <a:p>
            <a:pPr>
              <a:buFont typeface="Arial"/>
              <a:buChar char="•"/>
            </a:pPr>
            <a:r>
              <a:rPr lang="en-US" dirty="0" smtClean="0">
                <a:latin typeface="+mn-lt"/>
              </a:rPr>
              <a:t> Map Q</a:t>
            </a:r>
            <a:r>
              <a:rPr lang="en-US" baseline="30000" dirty="0" smtClean="0">
                <a:latin typeface="+mn-lt"/>
              </a:rPr>
              <a:t>2</a:t>
            </a:r>
            <a:r>
              <a:rPr lang="en-US" dirty="0" smtClean="0">
                <a:latin typeface="+mn-lt"/>
              </a:rPr>
              <a:t> dependence of amplitudes</a:t>
            </a:r>
            <a:endParaRPr lang="en-US" dirty="0">
              <a:latin typeface="+mn-lt"/>
            </a:endParaRPr>
          </a:p>
        </p:txBody>
      </p:sp>
      <p:pic>
        <p:nvPicPr>
          <p:cNvPr id="20" name="Picture 19"/>
          <p:cNvPicPr>
            <a:picLocks noChangeAspect="1"/>
          </p:cNvPicPr>
          <p:nvPr/>
        </p:nvPicPr>
        <p:blipFill>
          <a:blip r:embed="rId4"/>
          <a:stretch>
            <a:fillRect/>
          </a:stretch>
        </p:blipFill>
        <p:spPr>
          <a:xfrm>
            <a:off x="4066381" y="1397658"/>
            <a:ext cx="3261934" cy="2842214"/>
          </a:xfrm>
          <a:prstGeom prst="rect">
            <a:avLst/>
          </a:prstGeom>
        </p:spPr>
      </p:pic>
      <p:sp>
        <p:nvSpPr>
          <p:cNvPr id="21" name="TextBox 20"/>
          <p:cNvSpPr txBox="1"/>
          <p:nvPr/>
        </p:nvSpPr>
        <p:spPr>
          <a:xfrm>
            <a:off x="4124326" y="1034455"/>
            <a:ext cx="3215502" cy="424915"/>
          </a:xfrm>
          <a:prstGeom prst="rect">
            <a:avLst/>
          </a:prstGeom>
          <a:noFill/>
        </p:spPr>
        <p:txBody>
          <a:bodyPr wrap="square" lIns="100767" tIns="50383" rIns="100767" bIns="50383" rtlCol="0">
            <a:spAutoFit/>
          </a:bodyPr>
          <a:lstStyle/>
          <a:p>
            <a:r>
              <a:rPr lang="en-US" dirty="0" smtClean="0">
                <a:latin typeface="+mn-lt"/>
              </a:rPr>
              <a:t>ΔW=10 MeV, </a:t>
            </a:r>
            <a:r>
              <a:rPr lang="en-US" dirty="0" err="1" smtClean="0">
                <a:latin typeface="+mn-lt"/>
              </a:rPr>
              <a:t>Δcos</a:t>
            </a:r>
            <a:r>
              <a:rPr lang="en-US" dirty="0" smtClean="0">
                <a:latin typeface="+mn-lt"/>
              </a:rPr>
              <a:t> </a:t>
            </a:r>
            <a:r>
              <a:rPr lang="en-US" dirty="0" err="1" smtClean="0">
                <a:latin typeface="+mn-lt"/>
              </a:rPr>
              <a:t>θ</a:t>
            </a:r>
            <a:r>
              <a:rPr lang="en-US" dirty="0" smtClean="0">
                <a:latin typeface="+mn-lt"/>
              </a:rPr>
              <a:t>* = 0.1</a:t>
            </a:r>
            <a:endParaRPr lang="en-US" dirty="0">
              <a:latin typeface="+mn-lt"/>
            </a:endParaRPr>
          </a:p>
        </p:txBody>
      </p:sp>
      <p:graphicFrame>
        <p:nvGraphicFramePr>
          <p:cNvPr id="22" name="Table 21"/>
          <p:cNvGraphicFramePr>
            <a:graphicFrameLocks noGrp="1"/>
          </p:cNvGraphicFramePr>
          <p:nvPr>
            <p:extLst>
              <p:ext uri="{D42A27DB-BD31-4B8C-83A1-F6EECF244321}">
                <p14:modId xmlns:p14="http://schemas.microsoft.com/office/powerpoint/2010/main" val="2216218009"/>
              </p:ext>
            </p:extLst>
          </p:nvPr>
        </p:nvGraphicFramePr>
        <p:xfrm>
          <a:off x="374915" y="4576954"/>
          <a:ext cx="4498975" cy="1924650"/>
        </p:xfrm>
        <a:graphic>
          <a:graphicData uri="http://schemas.openxmlformats.org/drawingml/2006/table">
            <a:tbl>
              <a:tblPr firstRow="1" bandRow="1">
                <a:tableStyleId>{5C22544A-7EE6-4342-B048-85BDC9FD1C3A}</a:tableStyleId>
              </a:tblPr>
              <a:tblGrid>
                <a:gridCol w="1211263"/>
                <a:gridCol w="1341041"/>
                <a:gridCol w="1009385"/>
                <a:gridCol w="937286"/>
              </a:tblGrid>
              <a:tr h="354605">
                <a:tc>
                  <a:txBody>
                    <a:bodyPr/>
                    <a:lstStyle/>
                    <a:p>
                      <a:pPr algn="ctr"/>
                      <a:endParaRPr lang="en-US" sz="1700" dirty="0">
                        <a:solidFill>
                          <a:schemeClr val="tx1"/>
                        </a:solidFill>
                      </a:endParaRPr>
                    </a:p>
                  </a:txBody>
                  <a:tcPr marL="103823" marR="103823" marT="48355" marB="48355"/>
                </a:tc>
                <a:tc>
                  <a:txBody>
                    <a:bodyPr/>
                    <a:lstStyle/>
                    <a:p>
                      <a:pPr algn="ctr"/>
                      <a:r>
                        <a:rPr lang="en-US" sz="1700" dirty="0" smtClean="0">
                          <a:solidFill>
                            <a:schemeClr val="tx1"/>
                          </a:solidFill>
                        </a:rPr>
                        <a:t>Range</a:t>
                      </a:r>
                      <a:endParaRPr lang="en-US" sz="1700" dirty="0">
                        <a:solidFill>
                          <a:schemeClr val="tx1"/>
                        </a:solidFill>
                      </a:endParaRPr>
                    </a:p>
                  </a:txBody>
                  <a:tcPr marL="103823" marR="103823" marT="48355" marB="48355"/>
                </a:tc>
                <a:tc>
                  <a:txBody>
                    <a:bodyPr/>
                    <a:lstStyle/>
                    <a:p>
                      <a:pPr algn="ctr"/>
                      <a:r>
                        <a:rPr lang="en-US" sz="1700" dirty="0" smtClean="0">
                          <a:solidFill>
                            <a:schemeClr val="tx1"/>
                          </a:solidFill>
                        </a:rPr>
                        <a:t>Bin</a:t>
                      </a:r>
                      <a:endParaRPr lang="en-US" sz="1700" dirty="0">
                        <a:solidFill>
                          <a:schemeClr val="tx1"/>
                        </a:solidFill>
                      </a:endParaRPr>
                    </a:p>
                  </a:txBody>
                  <a:tcPr marL="103823" marR="103823" marT="48355" marB="48355"/>
                </a:tc>
                <a:tc>
                  <a:txBody>
                    <a:bodyPr/>
                    <a:lstStyle/>
                    <a:p>
                      <a:pPr algn="ctr"/>
                      <a:r>
                        <a:rPr lang="en-US" sz="1700" dirty="0" smtClean="0">
                          <a:solidFill>
                            <a:schemeClr val="tx1"/>
                          </a:solidFill>
                        </a:rPr>
                        <a:t>#bins</a:t>
                      </a:r>
                      <a:endParaRPr lang="en-US" sz="1700" dirty="0">
                        <a:solidFill>
                          <a:schemeClr val="tx1"/>
                        </a:solidFill>
                      </a:endParaRPr>
                    </a:p>
                  </a:txBody>
                  <a:tcPr marL="103823" marR="103823" marT="48355" marB="48355"/>
                </a:tc>
              </a:tr>
              <a:tr h="392215">
                <a:tc>
                  <a:txBody>
                    <a:bodyPr/>
                    <a:lstStyle/>
                    <a:p>
                      <a:pPr algn="ctr"/>
                      <a:r>
                        <a:rPr lang="en-US" sz="1700" dirty="0" smtClean="0"/>
                        <a:t>W (GeV)</a:t>
                      </a:r>
                      <a:endParaRPr lang="en-US" sz="1700" dirty="0"/>
                    </a:p>
                  </a:txBody>
                  <a:tcPr marL="103823" marR="103823" marT="48355" marB="48355"/>
                </a:tc>
                <a:tc>
                  <a:txBody>
                    <a:bodyPr/>
                    <a:lstStyle/>
                    <a:p>
                      <a:pPr algn="ctr"/>
                      <a:r>
                        <a:rPr lang="en-US" sz="1700" dirty="0" smtClean="0"/>
                        <a:t>1.8-3.0</a:t>
                      </a:r>
                      <a:endParaRPr lang="en-US" sz="1700" dirty="0"/>
                    </a:p>
                  </a:txBody>
                  <a:tcPr marL="103823" marR="103823" marT="48355" marB="48355"/>
                </a:tc>
                <a:tc>
                  <a:txBody>
                    <a:bodyPr/>
                    <a:lstStyle/>
                    <a:p>
                      <a:pPr algn="ctr"/>
                      <a:r>
                        <a:rPr lang="en-US" sz="1700" dirty="0" smtClean="0"/>
                        <a:t>0.01</a:t>
                      </a:r>
                      <a:endParaRPr lang="en-US" sz="1700" dirty="0"/>
                    </a:p>
                  </a:txBody>
                  <a:tcPr marL="103823" marR="103823" marT="48355" marB="48355"/>
                </a:tc>
                <a:tc>
                  <a:txBody>
                    <a:bodyPr/>
                    <a:lstStyle/>
                    <a:p>
                      <a:pPr algn="ctr"/>
                      <a:r>
                        <a:rPr lang="en-US" sz="1700" dirty="0" smtClean="0"/>
                        <a:t>120</a:t>
                      </a:r>
                      <a:endParaRPr lang="en-US" sz="1700" dirty="0"/>
                    </a:p>
                  </a:txBody>
                  <a:tcPr marL="103823" marR="103823" marT="48355" marB="48355"/>
                </a:tc>
              </a:tr>
              <a:tr h="392215">
                <a:tc>
                  <a:txBody>
                    <a:bodyPr/>
                    <a:lstStyle/>
                    <a:p>
                      <a:pPr algn="ctr"/>
                      <a:r>
                        <a:rPr lang="en-US" sz="1700" dirty="0" err="1" smtClean="0"/>
                        <a:t>cos</a:t>
                      </a:r>
                      <a:r>
                        <a:rPr lang="en-US" sz="1700" dirty="0" smtClean="0"/>
                        <a:t> </a:t>
                      </a:r>
                      <a:r>
                        <a:rPr lang="en-US" sz="1700" dirty="0" err="1" smtClean="0"/>
                        <a:t>θ</a:t>
                      </a:r>
                      <a:r>
                        <a:rPr lang="en-US" sz="1700" baseline="30000" dirty="0" smtClean="0"/>
                        <a:t>*</a:t>
                      </a:r>
                      <a:endParaRPr lang="en-US" sz="1700" dirty="0"/>
                    </a:p>
                  </a:txBody>
                  <a:tcPr marL="103823" marR="103823" marT="48355" marB="48355"/>
                </a:tc>
                <a:tc>
                  <a:txBody>
                    <a:bodyPr/>
                    <a:lstStyle/>
                    <a:p>
                      <a:pPr algn="ctr"/>
                      <a:r>
                        <a:rPr lang="en-US" sz="1700" dirty="0" smtClean="0"/>
                        <a:t>-1 to</a:t>
                      </a:r>
                      <a:r>
                        <a:rPr lang="en-US" sz="1700" baseline="0" dirty="0" smtClean="0"/>
                        <a:t> </a:t>
                      </a:r>
                      <a:r>
                        <a:rPr lang="en-US" sz="1700" dirty="0" smtClean="0"/>
                        <a:t> +1</a:t>
                      </a:r>
                      <a:endParaRPr lang="en-US" sz="1700" dirty="0"/>
                    </a:p>
                  </a:txBody>
                  <a:tcPr marL="103823" marR="103823" marT="48355" marB="48355"/>
                </a:tc>
                <a:tc>
                  <a:txBody>
                    <a:bodyPr/>
                    <a:lstStyle/>
                    <a:p>
                      <a:pPr algn="ctr"/>
                      <a:r>
                        <a:rPr lang="en-US" sz="1700" dirty="0" smtClean="0"/>
                        <a:t>0.1</a:t>
                      </a:r>
                      <a:endParaRPr lang="en-US" sz="1700" dirty="0"/>
                    </a:p>
                  </a:txBody>
                  <a:tcPr marL="103823" marR="103823" marT="48355" marB="48355"/>
                </a:tc>
                <a:tc>
                  <a:txBody>
                    <a:bodyPr/>
                    <a:lstStyle/>
                    <a:p>
                      <a:pPr algn="ctr"/>
                      <a:r>
                        <a:rPr lang="en-US" sz="1700" dirty="0" smtClean="0"/>
                        <a:t>20</a:t>
                      </a:r>
                      <a:endParaRPr lang="en-US" sz="1700" dirty="0"/>
                    </a:p>
                  </a:txBody>
                  <a:tcPr marL="103823" marR="103823" marT="48355" marB="48355"/>
                </a:tc>
              </a:tr>
              <a:tr h="392215">
                <a:tc>
                  <a:txBody>
                    <a:bodyPr/>
                    <a:lstStyle/>
                    <a:p>
                      <a:pPr algn="ctr"/>
                      <a:r>
                        <a:rPr lang="en-US" sz="1700" dirty="0" err="1" smtClean="0"/>
                        <a:t>φ</a:t>
                      </a:r>
                      <a:r>
                        <a:rPr lang="en-US" sz="1700" dirty="0" smtClean="0"/>
                        <a:t> [</a:t>
                      </a:r>
                      <a:r>
                        <a:rPr lang="en-US" sz="1700" baseline="30000" dirty="0" err="1" smtClean="0"/>
                        <a:t>o</a:t>
                      </a:r>
                      <a:r>
                        <a:rPr lang="en-US" sz="1700" baseline="0" dirty="0" smtClean="0"/>
                        <a:t>]</a:t>
                      </a:r>
                      <a:endParaRPr lang="en-US" sz="1700" baseline="30000" dirty="0"/>
                    </a:p>
                  </a:txBody>
                  <a:tcPr marL="103823" marR="103823" marT="48355" marB="48355"/>
                </a:tc>
                <a:tc>
                  <a:txBody>
                    <a:bodyPr/>
                    <a:lstStyle/>
                    <a:p>
                      <a:pPr algn="ctr"/>
                      <a:r>
                        <a:rPr lang="en-US" sz="1700" dirty="0" smtClean="0"/>
                        <a:t>0 - 360</a:t>
                      </a:r>
                      <a:endParaRPr lang="en-US" sz="1700" dirty="0"/>
                    </a:p>
                  </a:txBody>
                  <a:tcPr marL="103823" marR="103823" marT="48355" marB="48355"/>
                </a:tc>
                <a:tc>
                  <a:txBody>
                    <a:bodyPr/>
                    <a:lstStyle/>
                    <a:p>
                      <a:pPr algn="ctr"/>
                      <a:r>
                        <a:rPr lang="en-US" sz="1700" dirty="0" smtClean="0"/>
                        <a:t>18</a:t>
                      </a:r>
                      <a:endParaRPr lang="en-US" sz="1700" dirty="0"/>
                    </a:p>
                  </a:txBody>
                  <a:tcPr marL="103823" marR="103823" marT="48355" marB="48355"/>
                </a:tc>
                <a:tc>
                  <a:txBody>
                    <a:bodyPr/>
                    <a:lstStyle/>
                    <a:p>
                      <a:pPr algn="ctr"/>
                      <a:r>
                        <a:rPr lang="en-US" sz="1700" dirty="0" smtClean="0"/>
                        <a:t>20</a:t>
                      </a:r>
                      <a:endParaRPr lang="en-US" sz="1700" dirty="0"/>
                    </a:p>
                  </a:txBody>
                  <a:tcPr marL="103823" marR="103823" marT="48355" marB="48355"/>
                </a:tc>
              </a:tr>
              <a:tr h="392215">
                <a:tc>
                  <a:txBody>
                    <a:bodyPr/>
                    <a:lstStyle/>
                    <a:p>
                      <a:pPr algn="ctr"/>
                      <a:r>
                        <a:rPr lang="en-US" sz="1700" dirty="0" smtClean="0"/>
                        <a:t>Q</a:t>
                      </a:r>
                      <a:r>
                        <a:rPr lang="en-US" sz="1700" baseline="30000" dirty="0" smtClean="0"/>
                        <a:t>2</a:t>
                      </a:r>
                      <a:r>
                        <a:rPr lang="en-US" sz="1700" baseline="0" dirty="0" smtClean="0"/>
                        <a:t>(GeV</a:t>
                      </a:r>
                      <a:r>
                        <a:rPr lang="en-US" sz="1700" baseline="30000" dirty="0" smtClean="0"/>
                        <a:t>2</a:t>
                      </a:r>
                      <a:r>
                        <a:rPr lang="en-US" sz="1700" baseline="0" dirty="0" smtClean="0"/>
                        <a:t>)</a:t>
                      </a:r>
                      <a:endParaRPr lang="en-US" sz="1700" baseline="30000" dirty="0"/>
                    </a:p>
                  </a:txBody>
                  <a:tcPr marL="103823" marR="103823" marT="48355" marB="48355"/>
                </a:tc>
                <a:tc>
                  <a:txBody>
                    <a:bodyPr/>
                    <a:lstStyle/>
                    <a:p>
                      <a:pPr algn="ctr"/>
                      <a:r>
                        <a:rPr lang="en-US" sz="1700" dirty="0" smtClean="0"/>
                        <a:t>0.05 - 2</a:t>
                      </a:r>
                      <a:endParaRPr lang="en-US" sz="1700" dirty="0"/>
                    </a:p>
                  </a:txBody>
                  <a:tcPr marL="103823" marR="103823" marT="48355" marB="48355"/>
                </a:tc>
                <a:tc>
                  <a:txBody>
                    <a:bodyPr/>
                    <a:lstStyle/>
                    <a:p>
                      <a:pPr algn="ctr"/>
                      <a:r>
                        <a:rPr lang="en-US" sz="1700" dirty="0" smtClean="0"/>
                        <a:t>0.02/0.1</a:t>
                      </a:r>
                      <a:endParaRPr lang="en-US" sz="1700" dirty="0"/>
                    </a:p>
                  </a:txBody>
                  <a:tcPr marL="103823" marR="103823" marT="48355" marB="48355"/>
                </a:tc>
                <a:tc>
                  <a:txBody>
                    <a:bodyPr/>
                    <a:lstStyle/>
                    <a:p>
                      <a:pPr algn="ctr"/>
                      <a:r>
                        <a:rPr lang="en-US" sz="1700" dirty="0" smtClean="0"/>
                        <a:t>5/15</a:t>
                      </a:r>
                      <a:endParaRPr lang="en-US" sz="1700" dirty="0"/>
                    </a:p>
                  </a:txBody>
                  <a:tcPr marL="103823" marR="103823" marT="48355" marB="48355"/>
                </a:tc>
              </a:tr>
            </a:tbl>
          </a:graphicData>
        </a:graphic>
      </p:graphicFrame>
      <p:sp>
        <p:nvSpPr>
          <p:cNvPr id="24" name="TextBox 23"/>
          <p:cNvSpPr txBox="1"/>
          <p:nvPr/>
        </p:nvSpPr>
        <p:spPr>
          <a:xfrm>
            <a:off x="5854435" y="4543689"/>
            <a:ext cx="3979863" cy="2102298"/>
          </a:xfrm>
          <a:prstGeom prst="rect">
            <a:avLst/>
          </a:prstGeom>
          <a:solidFill>
            <a:srgbClr val="CCFFCC"/>
          </a:solidFill>
          <a:ln w="28575" cap="flat" cmpd="sng" algn="ctr">
            <a:solidFill>
              <a:schemeClr val="accent1">
                <a:lumMod val="75000"/>
              </a:schemeClr>
            </a:solidFill>
            <a:prstDash val="solid"/>
            <a:round/>
            <a:headEnd type="none" w="med" len="med"/>
            <a:tailEnd type="none" w="med" len="med"/>
          </a:ln>
        </p:spPr>
        <p:txBody>
          <a:bodyPr wrap="square" lIns="100767" tIns="50383" rIns="100767" bIns="50383" rtlCol="0">
            <a:spAutoFit/>
          </a:bodyPr>
          <a:lstStyle/>
          <a:p>
            <a:pPr algn="ctr"/>
            <a:r>
              <a:rPr lang="en-US" sz="2600" dirty="0">
                <a:latin typeface="+mn-lt"/>
              </a:rPr>
              <a:t>Total KΛ data in </a:t>
            </a:r>
            <a:r>
              <a:rPr lang="en-US" sz="2600" b="1" dirty="0">
                <a:solidFill>
                  <a:srgbClr val="800000"/>
                </a:solidFill>
                <a:latin typeface="+mn-lt"/>
              </a:rPr>
              <a:t>50+50 </a:t>
            </a:r>
            <a:r>
              <a:rPr lang="en-US" sz="2600" dirty="0">
                <a:solidFill>
                  <a:srgbClr val="800000"/>
                </a:solidFill>
                <a:latin typeface="+mn-lt"/>
              </a:rPr>
              <a:t>days</a:t>
            </a:r>
            <a:r>
              <a:rPr lang="en-US" sz="2600" dirty="0">
                <a:latin typeface="+mn-lt"/>
              </a:rPr>
              <a:t>: </a:t>
            </a:r>
            <a:r>
              <a:rPr lang="en-US" sz="2600" b="1" dirty="0">
                <a:solidFill>
                  <a:srgbClr val="0000FF"/>
                </a:solidFill>
                <a:latin typeface="+mn-lt"/>
              </a:rPr>
              <a:t>518.4x10</a:t>
            </a:r>
            <a:r>
              <a:rPr lang="en-US" sz="2600" b="1" baseline="30000" dirty="0">
                <a:solidFill>
                  <a:srgbClr val="0000FF"/>
                </a:solidFill>
                <a:latin typeface="+mn-lt"/>
              </a:rPr>
              <a:t>6</a:t>
            </a:r>
            <a:r>
              <a:rPr lang="en-US" sz="2600" b="1" dirty="0">
                <a:solidFill>
                  <a:srgbClr val="0000FF"/>
                </a:solidFill>
                <a:latin typeface="+mn-lt"/>
              </a:rPr>
              <a:t>  events</a:t>
            </a:r>
            <a:r>
              <a:rPr lang="en-US" sz="2600" dirty="0">
                <a:latin typeface="+mn-lt"/>
              </a:rPr>
              <a:t> </a:t>
            </a:r>
          </a:p>
          <a:p>
            <a:pPr algn="ctr"/>
            <a:r>
              <a:rPr lang="en-US" sz="2600" dirty="0">
                <a:latin typeface="+mn-lt"/>
              </a:rPr>
              <a:t>N</a:t>
            </a:r>
            <a:r>
              <a:rPr lang="en-US" sz="2600" dirty="0" smtClean="0">
                <a:latin typeface="+mn-lt"/>
              </a:rPr>
              <a:t>umber </a:t>
            </a:r>
            <a:r>
              <a:rPr lang="en-US" sz="2600" dirty="0">
                <a:latin typeface="+mn-lt"/>
              </a:rPr>
              <a:t>of bins: 960x10</a:t>
            </a:r>
            <a:r>
              <a:rPr lang="en-US" sz="2600" baseline="30000" dirty="0">
                <a:latin typeface="+mn-lt"/>
              </a:rPr>
              <a:t>3</a:t>
            </a:r>
          </a:p>
          <a:p>
            <a:pPr algn="ctr"/>
            <a:r>
              <a:rPr lang="en-US" sz="2600" dirty="0">
                <a:latin typeface="+mn-lt"/>
              </a:rPr>
              <a:t>&lt;N&gt;  =  </a:t>
            </a:r>
            <a:r>
              <a:rPr lang="en-US" sz="2600" b="1" dirty="0">
                <a:solidFill>
                  <a:srgbClr val="0000FF"/>
                </a:solidFill>
                <a:latin typeface="+mn-lt"/>
              </a:rPr>
              <a:t>540 </a:t>
            </a:r>
            <a:r>
              <a:rPr lang="en-US" sz="2600" b="1" dirty="0" err="1">
                <a:solidFill>
                  <a:srgbClr val="0000FF"/>
                </a:solidFill>
                <a:latin typeface="+mn-lt"/>
              </a:rPr>
              <a:t>evts</a:t>
            </a:r>
            <a:r>
              <a:rPr lang="en-US" sz="2600" b="1" dirty="0">
                <a:solidFill>
                  <a:srgbClr val="0000FF"/>
                </a:solidFill>
                <a:latin typeface="+mn-lt"/>
              </a:rPr>
              <a:t>/</a:t>
            </a:r>
            <a:r>
              <a:rPr lang="en-US" sz="2600" b="1" dirty="0" smtClean="0">
                <a:solidFill>
                  <a:srgbClr val="0000FF"/>
                </a:solidFill>
                <a:latin typeface="+mn-lt"/>
              </a:rPr>
              <a:t>bin</a:t>
            </a:r>
            <a:endParaRPr lang="en-US" sz="2600" dirty="0" smtClean="0">
              <a:latin typeface="+mn-lt"/>
            </a:endParaRPr>
          </a:p>
          <a:p>
            <a:pPr algn="ctr"/>
            <a:r>
              <a:rPr lang="en-US" sz="2600" b="1" dirty="0" err="1" smtClean="0">
                <a:solidFill>
                  <a:srgbClr val="800000"/>
                </a:solidFill>
                <a:latin typeface="+mn-lt"/>
              </a:rPr>
              <a:t>σ</a:t>
            </a:r>
            <a:r>
              <a:rPr lang="en-US" sz="2600" b="1" baseline="-25000" dirty="0" err="1" smtClean="0">
                <a:solidFill>
                  <a:srgbClr val="800000"/>
                </a:solidFill>
                <a:latin typeface="+mn-lt"/>
              </a:rPr>
              <a:t>N</a:t>
            </a:r>
            <a:r>
              <a:rPr lang="en-US" sz="2600" b="1" dirty="0">
                <a:solidFill>
                  <a:srgbClr val="800000"/>
                </a:solidFill>
                <a:latin typeface="+mn-lt"/>
              </a:rPr>
              <a:t>/N = 4.3%</a:t>
            </a:r>
          </a:p>
        </p:txBody>
      </p:sp>
      <p:sp>
        <p:nvSpPr>
          <p:cNvPr id="10" name="Title 1"/>
          <p:cNvSpPr txBox="1">
            <a:spLocks/>
          </p:cNvSpPr>
          <p:nvPr/>
        </p:nvSpPr>
        <p:spPr>
          <a:xfrm>
            <a:off x="150566" y="3"/>
            <a:ext cx="10081120" cy="763102"/>
          </a:xfrm>
          <a:prstGeom prst="rect">
            <a:avLst/>
          </a:prstGeom>
        </p:spPr>
        <p:txBody>
          <a:bodyPr lIns="91412" tIns="45705" rIns="91412" bIns="45705">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latin typeface="Calibri" pitchFamily="34" charset="0"/>
              </a:rPr>
              <a:t>Statistics and Binning </a:t>
            </a:r>
            <a:r>
              <a:rPr lang="en-US" sz="3600" b="1" dirty="0">
                <a:solidFill>
                  <a:srgbClr val="000090"/>
                </a:solidFill>
                <a:latin typeface="Calibri" pitchFamily="34" charset="0"/>
              </a:rPr>
              <a:t>R</a:t>
            </a:r>
            <a:r>
              <a:rPr lang="en-US" sz="3600" b="1" dirty="0" smtClean="0">
                <a:solidFill>
                  <a:srgbClr val="000090"/>
                </a:solidFill>
                <a:latin typeface="Calibri" pitchFamily="34" charset="0"/>
              </a:rPr>
              <a:t>equirements</a:t>
            </a:r>
            <a:endParaRPr lang="en-US" sz="3600" b="1" dirty="0">
              <a:solidFill>
                <a:srgbClr val="000090"/>
              </a:solidFill>
              <a:latin typeface="Calibri" pitchFamily="34" charset="0"/>
            </a:endParaRPr>
          </a:p>
        </p:txBody>
      </p:sp>
      <p:cxnSp>
        <p:nvCxnSpPr>
          <p:cNvPr id="11"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1"/>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
        <p:nvSpPr>
          <p:cNvPr id="3" name="Segnaposto numero diapositiva 2"/>
          <p:cNvSpPr>
            <a:spLocks noGrp="1"/>
          </p:cNvSpPr>
          <p:nvPr>
            <p:ph type="sldNum" sz="quarter" idx="12"/>
          </p:nvPr>
        </p:nvSpPr>
        <p:spPr/>
        <p:txBody>
          <a:bodyPr/>
          <a:lstStyle/>
          <a:p>
            <a:fld id="{B2E123A2-8C0A-B24D-ABFA-7CF5F3B53C08}" type="slidenum">
              <a:rPr lang="en-US" smtClean="0"/>
              <a:pPr/>
              <a:t>27</a:t>
            </a:fld>
            <a:endParaRPr lang="en-US"/>
          </a:p>
        </p:txBody>
      </p:sp>
    </p:spTree>
    <p:extLst>
      <p:ext uri="{BB962C8B-B14F-4D97-AF65-F5344CB8AC3E}">
        <p14:creationId xmlns:p14="http://schemas.microsoft.com/office/powerpoint/2010/main" val="399542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Schermata 2016-07-08 alle 13.3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942" y="2042468"/>
            <a:ext cx="3312368" cy="3172716"/>
          </a:xfrm>
          <a:prstGeom prst="rect">
            <a:avLst/>
          </a:prstGeom>
        </p:spPr>
      </p:pic>
      <p:pic>
        <p:nvPicPr>
          <p:cNvPr id="6" name="Immagine 5" descr="Schermata 2016-07-08 alle 13.27.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66" y="1970460"/>
            <a:ext cx="3361228" cy="3262368"/>
          </a:xfrm>
          <a:prstGeom prst="rect">
            <a:avLst/>
          </a:prstGeom>
        </p:spPr>
      </p:pic>
      <p:sp>
        <p:nvSpPr>
          <p:cNvPr id="2" name="Title 1"/>
          <p:cNvSpPr>
            <a:spLocks noGrp="1"/>
          </p:cNvSpPr>
          <p:nvPr>
            <p:ph type="title"/>
          </p:nvPr>
        </p:nvSpPr>
        <p:spPr>
          <a:xfrm>
            <a:off x="150566" y="3"/>
            <a:ext cx="10081120" cy="763102"/>
          </a:xfrm>
        </p:spPr>
        <p:txBody>
          <a:bodyPr>
            <a:normAutofit/>
          </a:bodyPr>
          <a:lstStyle/>
          <a:p>
            <a:pPr>
              <a:lnSpc>
                <a:spcPct val="100000"/>
              </a:lnSpc>
            </a:pPr>
            <a:r>
              <a:rPr lang="en-US" sz="3600" b="1" dirty="0">
                <a:solidFill>
                  <a:srgbClr val="000090"/>
                </a:solidFill>
              </a:rPr>
              <a:t>Extraction of Legendre Moments</a:t>
            </a:r>
            <a:endParaRPr lang="en-US" sz="3200" b="1" dirty="0">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CasellaDiTesto 4"/>
          <p:cNvSpPr txBox="1"/>
          <p:nvPr/>
        </p:nvSpPr>
        <p:spPr>
          <a:xfrm>
            <a:off x="366589" y="746325"/>
            <a:ext cx="2081335" cy="461635"/>
          </a:xfrm>
          <a:prstGeom prst="rect">
            <a:avLst/>
          </a:prstGeom>
          <a:noFill/>
        </p:spPr>
        <p:txBody>
          <a:bodyPr wrap="square" lIns="91412" tIns="45705" rIns="91412" bIns="45705" rtlCol="0">
            <a:spAutoFit/>
          </a:bodyPr>
          <a:lstStyle/>
          <a:p>
            <a:r>
              <a:rPr lang="en-US" sz="2400" b="1" dirty="0">
                <a:solidFill>
                  <a:srgbClr val="800000"/>
                </a:solidFill>
                <a:latin typeface="+mn-lt"/>
                <a:cs typeface="Arial Black"/>
              </a:rPr>
              <a:t>e p       </a:t>
            </a:r>
            <a:r>
              <a:rPr lang="en-US" sz="2400" b="1" dirty="0" smtClean="0">
                <a:solidFill>
                  <a:srgbClr val="800000"/>
                </a:solidFill>
                <a:latin typeface="+mn-lt"/>
                <a:cs typeface="Arial Black"/>
              </a:rPr>
              <a:t>  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Symbol" charset="2"/>
                <a:cs typeface="Symbol" charset="2"/>
              </a:rPr>
              <a:t>L</a:t>
            </a:r>
          </a:p>
        </p:txBody>
      </p:sp>
      <p:cxnSp>
        <p:nvCxnSpPr>
          <p:cNvPr id="31" name="Connettore 2 30"/>
          <p:cNvCxnSpPr/>
          <p:nvPr/>
        </p:nvCxnSpPr>
        <p:spPr bwMode="auto">
          <a:xfrm>
            <a:off x="1014664" y="1034356"/>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Rettangolo 22"/>
          <p:cNvSpPr/>
          <p:nvPr/>
        </p:nvSpPr>
        <p:spPr>
          <a:xfrm>
            <a:off x="438597" y="5858892"/>
            <a:ext cx="9145016" cy="738633"/>
          </a:xfrm>
          <a:prstGeom prst="rect">
            <a:avLst/>
          </a:prstGeom>
          <a:solidFill>
            <a:srgbClr val="FFFFFF"/>
          </a:solidFill>
        </p:spPr>
        <p:txBody>
          <a:bodyPr wrap="square" lIns="91412" tIns="45705" rIns="91412" bIns="45705">
            <a:spAutoFit/>
          </a:bodyPr>
          <a:lstStyle/>
          <a:p>
            <a:pPr algn="ctr"/>
            <a:r>
              <a:rPr lang="en-US" b="1" dirty="0" smtClean="0">
                <a:solidFill>
                  <a:srgbClr val="800000"/>
                </a:solidFill>
                <a:latin typeface="Calibri" charset="0"/>
                <a:ea typeface="Calibri" charset="0"/>
                <a:cs typeface="Calibri" charset="0"/>
              </a:rPr>
              <a:t>Significant structures appear </a:t>
            </a:r>
            <a:r>
              <a:rPr lang="en-US" b="1" dirty="0" smtClean="0">
                <a:solidFill>
                  <a:srgbClr val="000090"/>
                </a:solidFill>
                <a:latin typeface="Calibri" charset="0"/>
                <a:ea typeface="Calibri" charset="0"/>
                <a:cs typeface="Calibri" charset="0"/>
              </a:rPr>
              <a:t>in most of the Legendre moments at the value of </a:t>
            </a:r>
          </a:p>
          <a:p>
            <a:pPr algn="ctr"/>
            <a:r>
              <a:rPr lang="en-US" b="1" dirty="0" smtClean="0">
                <a:solidFill>
                  <a:srgbClr val="000090"/>
                </a:solidFill>
                <a:latin typeface="Calibri" charset="0"/>
                <a:ea typeface="Calibri" charset="0"/>
                <a:cs typeface="Calibri" charset="0"/>
              </a:rPr>
              <a:t>W = 2.2 </a:t>
            </a:r>
            <a:r>
              <a:rPr lang="en-US" b="1" dirty="0" err="1" smtClean="0">
                <a:solidFill>
                  <a:srgbClr val="000090"/>
                </a:solidFill>
                <a:latin typeface="Calibri" charset="0"/>
                <a:ea typeface="Calibri" charset="0"/>
                <a:cs typeface="Calibri" charset="0"/>
              </a:rPr>
              <a:t>GeV</a:t>
            </a:r>
            <a:r>
              <a:rPr lang="en-US" b="1" dirty="0" smtClean="0">
                <a:solidFill>
                  <a:srgbClr val="000090"/>
                </a:solidFill>
                <a:latin typeface="Calibri" charset="0"/>
                <a:ea typeface="Calibri" charset="0"/>
                <a:cs typeface="Calibri" charset="0"/>
              </a:rPr>
              <a:t>, corresponding to the mass of the added hybrid baryon </a:t>
            </a:r>
            <a:endParaRPr lang="en-US" b="1" dirty="0">
              <a:solidFill>
                <a:srgbClr val="000090"/>
              </a:solidFill>
              <a:latin typeface="Calibri" charset="0"/>
              <a:ea typeface="Calibri" charset="0"/>
              <a:cs typeface="Calibri" charset="0"/>
            </a:endParaRPr>
          </a:p>
        </p:txBody>
      </p:sp>
      <p:sp>
        <p:nvSpPr>
          <p:cNvPr id="17" name="CasellaDiTesto 16"/>
          <p:cNvSpPr txBox="1"/>
          <p:nvPr/>
        </p:nvSpPr>
        <p:spPr>
          <a:xfrm>
            <a:off x="2742853" y="5282830"/>
            <a:ext cx="6408712" cy="646300"/>
          </a:xfrm>
          <a:prstGeom prst="rect">
            <a:avLst/>
          </a:prstGeom>
          <a:noFill/>
          <a:ln>
            <a:noFill/>
          </a:ln>
        </p:spPr>
        <p:txBody>
          <a:bodyPr wrap="square" lIns="91412" tIns="45705" rIns="91412" bIns="45705" rtlCol="0">
            <a:spAutoFit/>
          </a:bodyPr>
          <a:lstStyle/>
          <a:p>
            <a:pPr marL="285662" indent="-285662">
              <a:buFont typeface="Arial" charset="0"/>
              <a:buChar char="•"/>
            </a:pPr>
            <a:r>
              <a:rPr lang="it-IT" sz="1800" dirty="0" err="1">
                <a:latin typeface="Calibri" charset="0"/>
                <a:ea typeface="Calibri" charset="0"/>
                <a:cs typeface="Calibri" charset="0"/>
              </a:rPr>
              <a:t>J</a:t>
            </a:r>
            <a:r>
              <a:rPr lang="it-IT" sz="1800" dirty="0">
                <a:latin typeface="Calibri" charset="0"/>
                <a:ea typeface="Calibri" charset="0"/>
                <a:cs typeface="Calibri" charset="0"/>
              </a:rPr>
              <a:t> = ½     Regge + Res. </a:t>
            </a:r>
          </a:p>
          <a:p>
            <a:pPr marL="285662" indent="-285662">
              <a:buFont typeface="Arial" charset="0"/>
              <a:buChar char="•"/>
            </a:pPr>
            <a:r>
              <a:rPr lang="it-IT" sz="1800" dirty="0">
                <a:latin typeface="Calibri" charset="0"/>
                <a:ea typeface="Calibri" charset="0"/>
                <a:cs typeface="Calibri" charset="0"/>
              </a:rPr>
              <a:t>Q</a:t>
            </a:r>
            <a:r>
              <a:rPr lang="it-IT" sz="1800" baseline="30000" dirty="0">
                <a:latin typeface="Calibri" charset="0"/>
                <a:ea typeface="Calibri" charset="0"/>
                <a:cs typeface="Calibri" charset="0"/>
              </a:rPr>
              <a:t>2</a:t>
            </a:r>
            <a:r>
              <a:rPr lang="it-IT" sz="1800" dirty="0">
                <a:latin typeface="Calibri" charset="0"/>
                <a:ea typeface="Calibri" charset="0"/>
                <a:cs typeface="Calibri" charset="0"/>
              </a:rPr>
              <a:t> = 1 GeV</a:t>
            </a:r>
            <a:r>
              <a:rPr lang="it-IT" sz="1800" baseline="30000" dirty="0">
                <a:latin typeface="Calibri" charset="0"/>
                <a:ea typeface="Calibri" charset="0"/>
                <a:cs typeface="Calibri" charset="0"/>
              </a:rPr>
              <a:t>2</a:t>
            </a:r>
            <a:r>
              <a:rPr lang="it-IT" sz="1800" dirty="0">
                <a:latin typeface="Calibri" charset="0"/>
                <a:ea typeface="Calibri" charset="0"/>
                <a:cs typeface="Calibri" charset="0"/>
              </a:rPr>
              <a:t>     </a:t>
            </a:r>
            <a:r>
              <a:rPr lang="it-IT" sz="1800" dirty="0" err="1">
                <a:latin typeface="Calibri" charset="0"/>
                <a:ea typeface="Calibri" charset="0"/>
                <a:cs typeface="Calibri" charset="0"/>
              </a:rPr>
              <a:t>M</a:t>
            </a:r>
            <a:r>
              <a:rPr lang="it-IT" sz="1800" baseline="-25000" dirty="0" err="1">
                <a:latin typeface="Calibri" charset="0"/>
                <a:ea typeface="Calibri" charset="0"/>
                <a:cs typeface="Calibri" charset="0"/>
              </a:rPr>
              <a:t>res</a:t>
            </a:r>
            <a:r>
              <a:rPr lang="it-IT" sz="1800" dirty="0">
                <a:latin typeface="Calibri" charset="0"/>
                <a:ea typeface="Calibri" charset="0"/>
                <a:cs typeface="Calibri" charset="0"/>
              </a:rPr>
              <a:t> = 2.2 GeV    A</a:t>
            </a:r>
            <a:r>
              <a:rPr lang="it-IT" sz="1800" baseline="-25000" dirty="0">
                <a:latin typeface="Calibri" charset="0"/>
                <a:ea typeface="Calibri" charset="0"/>
                <a:cs typeface="Calibri" charset="0"/>
              </a:rPr>
              <a:t>1/2</a:t>
            </a:r>
            <a:r>
              <a:rPr lang="it-IT" sz="1800" dirty="0">
                <a:latin typeface="Calibri" charset="0"/>
                <a:ea typeface="Calibri" charset="0"/>
                <a:cs typeface="Calibri" charset="0"/>
              </a:rPr>
              <a:t> = 0.04 GeV</a:t>
            </a:r>
            <a:r>
              <a:rPr lang="it-IT" sz="1800" baseline="30000" dirty="0">
                <a:latin typeface="Calibri" charset="0"/>
                <a:ea typeface="Calibri" charset="0"/>
                <a:cs typeface="Calibri" charset="0"/>
              </a:rPr>
              <a:t>-1</a:t>
            </a:r>
            <a:r>
              <a:rPr lang="it-IT" sz="1800" baseline="30000" dirty="0" smtClean="0">
                <a:latin typeface="Calibri" charset="0"/>
                <a:ea typeface="Calibri" charset="0"/>
                <a:cs typeface="Calibri" charset="0"/>
              </a:rPr>
              <a:t>/</a:t>
            </a:r>
            <a:r>
              <a:rPr lang="it-IT" sz="1800" baseline="30000" dirty="0" err="1" smtClean="0">
                <a:latin typeface="Calibri" charset="0"/>
                <a:ea typeface="Calibri" charset="0"/>
                <a:cs typeface="Calibri" charset="0"/>
              </a:rPr>
              <a:t>2</a:t>
            </a:r>
            <a:r>
              <a:rPr lang="it-IT" sz="1800" dirty="0" smtClean="0">
                <a:latin typeface="Calibri" charset="0"/>
                <a:ea typeface="Calibri" charset="0"/>
                <a:cs typeface="Calibri" charset="0"/>
              </a:rPr>
              <a:t>  </a:t>
            </a:r>
            <a:r>
              <a:rPr lang="it-IT" sz="1800" dirty="0">
                <a:latin typeface="Calibri" charset="0"/>
                <a:ea typeface="Calibri" charset="0"/>
                <a:cs typeface="Calibri" charset="0"/>
              </a:rPr>
              <a:t>S</a:t>
            </a:r>
            <a:r>
              <a:rPr lang="it-IT" sz="1800" baseline="-25000" dirty="0">
                <a:latin typeface="Calibri" charset="0"/>
                <a:ea typeface="Calibri" charset="0"/>
                <a:cs typeface="Calibri" charset="0"/>
              </a:rPr>
              <a:t>1/2</a:t>
            </a:r>
            <a:r>
              <a:rPr lang="it-IT" sz="1800" dirty="0">
                <a:latin typeface="Calibri" charset="0"/>
                <a:ea typeface="Calibri" charset="0"/>
                <a:cs typeface="Calibri" charset="0"/>
              </a:rPr>
              <a:t> = 0</a:t>
            </a:r>
          </a:p>
        </p:txBody>
      </p:sp>
      <p:cxnSp>
        <p:nvCxnSpPr>
          <p:cNvPr id="8" name="Connettore 2 7"/>
          <p:cNvCxnSpPr/>
          <p:nvPr/>
        </p:nvCxnSpPr>
        <p:spPr bwMode="auto">
          <a:xfrm flipV="1">
            <a:off x="1014661" y="2834558"/>
            <a:ext cx="0" cy="36004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ttore 2 23"/>
          <p:cNvCxnSpPr/>
          <p:nvPr/>
        </p:nvCxnSpPr>
        <p:spPr bwMode="auto">
          <a:xfrm flipV="1">
            <a:off x="2670845" y="2618532"/>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Connettore 2 26"/>
          <p:cNvCxnSpPr/>
          <p:nvPr/>
        </p:nvCxnSpPr>
        <p:spPr bwMode="auto">
          <a:xfrm flipV="1">
            <a:off x="1014661" y="4202708"/>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Connettore 2 27"/>
          <p:cNvCxnSpPr/>
          <p:nvPr/>
        </p:nvCxnSpPr>
        <p:spPr bwMode="auto">
          <a:xfrm flipV="1">
            <a:off x="2670845" y="4418732"/>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Segnaposto numero diapositiva 3"/>
          <p:cNvSpPr>
            <a:spLocks noGrp="1"/>
          </p:cNvSpPr>
          <p:nvPr>
            <p:ph type="sldNum" sz="quarter" idx="12"/>
          </p:nvPr>
        </p:nvSpPr>
        <p:spPr/>
        <p:txBody>
          <a:bodyPr/>
          <a:lstStyle/>
          <a:p>
            <a:fld id="{B2E123A2-8C0A-B24D-ABFA-7CF5F3B53C08}" type="slidenum">
              <a:rPr lang="en-US" smtClean="0"/>
              <a:pPr/>
              <a:t>28</a:t>
            </a:fld>
            <a:endParaRPr lang="en-US"/>
          </a:p>
        </p:txBody>
      </p:sp>
      <p:cxnSp>
        <p:nvCxnSpPr>
          <p:cNvPr id="29" name="Connettore 2 28"/>
          <p:cNvCxnSpPr/>
          <p:nvPr/>
        </p:nvCxnSpPr>
        <p:spPr bwMode="auto">
          <a:xfrm flipV="1">
            <a:off x="4327029" y="2690539"/>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Connettore 2 25"/>
          <p:cNvCxnSpPr/>
          <p:nvPr/>
        </p:nvCxnSpPr>
        <p:spPr bwMode="auto">
          <a:xfrm flipV="1">
            <a:off x="6055221" y="2762548"/>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Connettore 2 24"/>
          <p:cNvCxnSpPr/>
          <p:nvPr/>
        </p:nvCxnSpPr>
        <p:spPr bwMode="auto">
          <a:xfrm flipV="1">
            <a:off x="4327029" y="3986685"/>
            <a:ext cx="0" cy="576064"/>
          </a:xfrm>
          <a:prstGeom prst="straightConnector1">
            <a:avLst/>
          </a:prstGeom>
          <a:solidFill>
            <a:schemeClr val="accent1"/>
          </a:solidFill>
          <a:ln w="9525" cap="flat" cmpd="sng" algn="ctr">
            <a:solidFill>
              <a:srgbClr val="800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2 29"/>
          <p:cNvCxnSpPr/>
          <p:nvPr/>
        </p:nvCxnSpPr>
        <p:spPr bwMode="auto">
          <a:xfrm flipV="1">
            <a:off x="6055221" y="3914676"/>
            <a:ext cx="0" cy="576064"/>
          </a:xfrm>
          <a:prstGeom prst="straightConnector1">
            <a:avLst/>
          </a:prstGeom>
          <a:solidFill>
            <a:schemeClr val="accent1"/>
          </a:solidFill>
          <a:ln w="9525" cap="flat" cmpd="sng" algn="ctr">
            <a:solidFill>
              <a:srgbClr val="800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CasellaDiTesto 31"/>
          <p:cNvSpPr txBox="1"/>
          <p:nvPr/>
        </p:nvSpPr>
        <p:spPr>
          <a:xfrm>
            <a:off x="2958878" y="818332"/>
            <a:ext cx="3277704" cy="461635"/>
          </a:xfrm>
          <a:prstGeom prst="rect">
            <a:avLst/>
          </a:prstGeom>
          <a:noFill/>
        </p:spPr>
        <p:txBody>
          <a:bodyPr wrap="none" lIns="91412" tIns="45705" rIns="91412" bIns="45705" rtlCol="0">
            <a:spAutoFit/>
          </a:bodyPr>
          <a:lstStyle/>
          <a:p>
            <a:r>
              <a:rPr lang="en-US" sz="2400" b="1" dirty="0">
                <a:solidFill>
                  <a:srgbClr val="800000"/>
                </a:solidFill>
                <a:latin typeface="+mn-lt"/>
                <a:cs typeface="Arial Black"/>
              </a:rPr>
              <a:t>First Legendre Moments</a:t>
            </a:r>
            <a:endParaRPr lang="en-US" sz="2400" b="1" dirty="0">
              <a:solidFill>
                <a:srgbClr val="800000"/>
              </a:solidFill>
              <a:latin typeface="Symbol" charset="2"/>
              <a:cs typeface="Symbol" charset="2"/>
            </a:endParaRPr>
          </a:p>
        </p:txBody>
      </p:sp>
      <p:sp>
        <p:nvSpPr>
          <p:cNvPr id="33" name="CasellaDiTesto 32"/>
          <p:cNvSpPr txBox="1"/>
          <p:nvPr/>
        </p:nvSpPr>
        <p:spPr>
          <a:xfrm>
            <a:off x="510608" y="1466406"/>
            <a:ext cx="504158" cy="461635"/>
          </a:xfrm>
          <a:prstGeom prst="rect">
            <a:avLst/>
          </a:prstGeom>
          <a:noFill/>
        </p:spPr>
        <p:txBody>
          <a:bodyPr wrap="none" lIns="91412" tIns="45705" rIns="91412" bIns="45705" rtlCol="0">
            <a:spAutoFit/>
          </a:bodyPr>
          <a:lstStyle/>
          <a:p>
            <a:r>
              <a:rPr lang="en-US" sz="2400" b="1" dirty="0" err="1">
                <a:solidFill>
                  <a:srgbClr val="800000"/>
                </a:solidFill>
                <a:latin typeface="Symbol" charset="2"/>
                <a:cs typeface="Symbol" charset="2"/>
              </a:rPr>
              <a:t>s</a:t>
            </a:r>
            <a:r>
              <a:rPr lang="en-US" sz="2400" b="1" baseline="-25000" dirty="0" err="1">
                <a:solidFill>
                  <a:srgbClr val="800000"/>
                </a:solidFill>
                <a:latin typeface="+mn-lt"/>
                <a:cs typeface="Arial Black"/>
              </a:rPr>
              <a:t>U</a:t>
            </a:r>
            <a:endParaRPr lang="en-US" sz="2400" b="1" baseline="-25000" dirty="0">
              <a:solidFill>
                <a:srgbClr val="800000"/>
              </a:solidFill>
              <a:latin typeface="Symbol" charset="2"/>
              <a:cs typeface="Symbol" charset="2"/>
            </a:endParaRPr>
          </a:p>
        </p:txBody>
      </p:sp>
      <p:sp>
        <p:nvSpPr>
          <p:cNvPr id="35" name="CasellaDiTesto 34"/>
          <p:cNvSpPr txBox="1"/>
          <p:nvPr/>
        </p:nvSpPr>
        <p:spPr>
          <a:xfrm>
            <a:off x="4183015" y="1538413"/>
            <a:ext cx="556506" cy="461635"/>
          </a:xfrm>
          <a:prstGeom prst="rect">
            <a:avLst/>
          </a:prstGeom>
          <a:noFill/>
        </p:spPr>
        <p:txBody>
          <a:bodyPr wrap="none" lIns="91412" tIns="45705" rIns="91412" bIns="45705" rtlCol="0">
            <a:spAutoFit/>
          </a:bodyPr>
          <a:lstStyle/>
          <a:p>
            <a:r>
              <a:rPr lang="en-US" sz="2400" b="1" dirty="0" err="1">
                <a:solidFill>
                  <a:srgbClr val="800000"/>
                </a:solidFill>
                <a:latin typeface="Symbol" charset="2"/>
                <a:cs typeface="Symbol" charset="2"/>
              </a:rPr>
              <a:t>s</a:t>
            </a:r>
            <a:r>
              <a:rPr lang="en-US" sz="2400" b="1" baseline="-25000" dirty="0" err="1">
                <a:solidFill>
                  <a:srgbClr val="800000"/>
                </a:solidFill>
                <a:latin typeface="+mn-lt"/>
                <a:cs typeface="Arial Black"/>
              </a:rPr>
              <a:t>LT</a:t>
            </a:r>
            <a:endParaRPr lang="en-US" sz="2400" b="1" baseline="-25000" dirty="0">
              <a:solidFill>
                <a:srgbClr val="800000"/>
              </a:solidFill>
              <a:latin typeface="Symbol" charset="2"/>
              <a:cs typeface="Symbol" charset="2"/>
            </a:endParaRPr>
          </a:p>
        </p:txBody>
      </p:sp>
      <p:sp>
        <p:nvSpPr>
          <p:cNvPr id="36" name="CasellaDiTesto 35"/>
          <p:cNvSpPr txBox="1"/>
          <p:nvPr/>
        </p:nvSpPr>
        <p:spPr>
          <a:xfrm>
            <a:off x="6271246" y="818332"/>
            <a:ext cx="3946982" cy="738633"/>
          </a:xfrm>
          <a:prstGeom prst="rect">
            <a:avLst/>
          </a:prstGeom>
          <a:noFill/>
        </p:spPr>
        <p:txBody>
          <a:bodyPr wrap="none" lIns="91412" tIns="45705" rIns="91412" bIns="45705" rtlCol="0">
            <a:spAutoFit/>
          </a:bodyPr>
          <a:lstStyle/>
          <a:p>
            <a:r>
              <a:rPr lang="en-US" dirty="0" smtClean="0">
                <a:latin typeface="+mn-lt"/>
              </a:rPr>
              <a:t>Black curves RPR 2011 model</a:t>
            </a:r>
          </a:p>
          <a:p>
            <a:r>
              <a:rPr lang="en-US" dirty="0" smtClean="0">
                <a:solidFill>
                  <a:srgbClr val="000090"/>
                </a:solidFill>
                <a:latin typeface="+mn-lt"/>
              </a:rPr>
              <a:t>Blue points RPR 2011 + Resonance</a:t>
            </a:r>
            <a:endParaRPr lang="en-US" dirty="0">
              <a:solidFill>
                <a:srgbClr val="000090"/>
              </a:solidFill>
              <a:latin typeface="+mn-lt"/>
            </a:endParaRPr>
          </a:p>
        </p:txBody>
      </p:sp>
      <p:pic>
        <p:nvPicPr>
          <p:cNvPr id="11" name="Immagine 10" descr="Schermata 2016-07-08 alle 13.35.3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823" y="1970460"/>
            <a:ext cx="3476429" cy="3302608"/>
          </a:xfrm>
          <a:prstGeom prst="rect">
            <a:avLst/>
          </a:prstGeom>
        </p:spPr>
      </p:pic>
      <p:cxnSp>
        <p:nvCxnSpPr>
          <p:cNvPr id="37" name="Connettore 2 36"/>
          <p:cNvCxnSpPr/>
          <p:nvPr/>
        </p:nvCxnSpPr>
        <p:spPr bwMode="auto">
          <a:xfrm flipV="1">
            <a:off x="7711405" y="2186484"/>
            <a:ext cx="0" cy="576064"/>
          </a:xfrm>
          <a:prstGeom prst="straightConnector1">
            <a:avLst/>
          </a:prstGeom>
          <a:solidFill>
            <a:schemeClr val="accent1"/>
          </a:solidFill>
          <a:ln w="9525" cap="flat" cmpd="sng" algn="ctr">
            <a:solidFill>
              <a:srgbClr val="800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Connettore 2 37"/>
          <p:cNvCxnSpPr/>
          <p:nvPr/>
        </p:nvCxnSpPr>
        <p:spPr bwMode="auto">
          <a:xfrm flipV="1">
            <a:off x="7711405" y="3770660"/>
            <a:ext cx="0" cy="576064"/>
          </a:xfrm>
          <a:prstGeom prst="straightConnector1">
            <a:avLst/>
          </a:prstGeom>
          <a:solidFill>
            <a:schemeClr val="accent1"/>
          </a:solidFill>
          <a:ln w="9525" cap="flat" cmpd="sng" algn="ctr">
            <a:solidFill>
              <a:srgbClr val="800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Connettore 2 38"/>
          <p:cNvCxnSpPr/>
          <p:nvPr/>
        </p:nvCxnSpPr>
        <p:spPr bwMode="auto">
          <a:xfrm flipV="1">
            <a:off x="9511605" y="4490740"/>
            <a:ext cx="0" cy="576064"/>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Connettore 2 40"/>
          <p:cNvCxnSpPr/>
          <p:nvPr/>
        </p:nvCxnSpPr>
        <p:spPr bwMode="auto">
          <a:xfrm flipV="1">
            <a:off x="9511605" y="2258492"/>
            <a:ext cx="0" cy="576064"/>
          </a:xfrm>
          <a:prstGeom prst="straightConnector1">
            <a:avLst/>
          </a:prstGeom>
          <a:solidFill>
            <a:schemeClr val="accent1"/>
          </a:solidFill>
          <a:ln w="9525" cap="flat" cmpd="sng" algn="ctr">
            <a:solidFill>
              <a:srgbClr val="800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CasellaDiTesto 41"/>
          <p:cNvSpPr txBox="1"/>
          <p:nvPr/>
        </p:nvSpPr>
        <p:spPr>
          <a:xfrm>
            <a:off x="7279359" y="1538413"/>
            <a:ext cx="594978" cy="461635"/>
          </a:xfrm>
          <a:prstGeom prst="rect">
            <a:avLst/>
          </a:prstGeom>
          <a:noFill/>
        </p:spPr>
        <p:txBody>
          <a:bodyPr wrap="none" lIns="91412" tIns="45705" rIns="91412" bIns="45705" rtlCol="0">
            <a:spAutoFit/>
          </a:bodyPr>
          <a:lstStyle/>
          <a:p>
            <a:r>
              <a:rPr lang="en-US" sz="2400" b="1" dirty="0" err="1">
                <a:solidFill>
                  <a:srgbClr val="800000"/>
                </a:solidFill>
                <a:latin typeface="Symbol" charset="2"/>
                <a:cs typeface="Symbol" charset="2"/>
              </a:rPr>
              <a:t>s</a:t>
            </a:r>
            <a:r>
              <a:rPr lang="en-US" sz="2400" b="1" baseline="-25000" dirty="0" err="1">
                <a:solidFill>
                  <a:srgbClr val="800000"/>
                </a:solidFill>
                <a:latin typeface="+mn-lt"/>
                <a:cs typeface="Arial Black"/>
              </a:rPr>
              <a:t>TT</a:t>
            </a:r>
            <a:endParaRPr lang="en-US" sz="2400" b="1" baseline="-25000" dirty="0">
              <a:solidFill>
                <a:srgbClr val="800000"/>
              </a:solidFill>
              <a:latin typeface="Symbol" charset="2"/>
              <a:cs typeface="Symbol" charset="2"/>
            </a:endParaRPr>
          </a:p>
        </p:txBody>
      </p:sp>
      <p:sp>
        <p:nvSpPr>
          <p:cNvPr id="12" name="CasellaDiTesto 11"/>
          <p:cNvSpPr txBox="1"/>
          <p:nvPr/>
        </p:nvSpPr>
        <p:spPr>
          <a:xfrm>
            <a:off x="1086669" y="2258492"/>
            <a:ext cx="460226" cy="415468"/>
          </a:xfrm>
          <a:prstGeom prst="rect">
            <a:avLst/>
          </a:prstGeom>
          <a:noFill/>
        </p:spPr>
        <p:txBody>
          <a:bodyPr wrap="none" lIns="91412" tIns="45705" rIns="91412" bIns="45705" rtlCol="0">
            <a:spAutoFit/>
          </a:bodyPr>
          <a:lstStyle/>
          <a:p>
            <a:r>
              <a:rPr lang="it-IT" dirty="0" smtClean="0">
                <a:latin typeface="+mn-lt"/>
                <a:cs typeface="Arial"/>
              </a:rPr>
              <a:t>P0</a:t>
            </a:r>
            <a:endParaRPr lang="it-IT" dirty="0">
              <a:latin typeface="+mn-lt"/>
              <a:cs typeface="Arial"/>
            </a:endParaRPr>
          </a:p>
        </p:txBody>
      </p:sp>
      <p:sp>
        <p:nvSpPr>
          <p:cNvPr id="43" name="CasellaDiTesto 42"/>
          <p:cNvSpPr txBox="1"/>
          <p:nvPr/>
        </p:nvSpPr>
        <p:spPr>
          <a:xfrm>
            <a:off x="3822973" y="2186484"/>
            <a:ext cx="460226" cy="415468"/>
          </a:xfrm>
          <a:prstGeom prst="rect">
            <a:avLst/>
          </a:prstGeom>
          <a:noFill/>
        </p:spPr>
        <p:txBody>
          <a:bodyPr wrap="none" lIns="91412" tIns="45705" rIns="91412" bIns="45705" rtlCol="0">
            <a:spAutoFit/>
          </a:bodyPr>
          <a:lstStyle/>
          <a:p>
            <a:r>
              <a:rPr lang="it-IT" dirty="0" smtClean="0">
                <a:latin typeface="+mn-lt"/>
                <a:cs typeface="Arial"/>
              </a:rPr>
              <a:t>P0</a:t>
            </a:r>
            <a:endParaRPr lang="it-IT" dirty="0">
              <a:latin typeface="+mn-lt"/>
              <a:cs typeface="Arial"/>
            </a:endParaRPr>
          </a:p>
        </p:txBody>
      </p:sp>
      <p:sp>
        <p:nvSpPr>
          <p:cNvPr id="44" name="CasellaDiTesto 43"/>
          <p:cNvSpPr txBox="1"/>
          <p:nvPr/>
        </p:nvSpPr>
        <p:spPr>
          <a:xfrm>
            <a:off x="7207350" y="2186484"/>
            <a:ext cx="460226" cy="415468"/>
          </a:xfrm>
          <a:prstGeom prst="rect">
            <a:avLst/>
          </a:prstGeom>
          <a:noFill/>
        </p:spPr>
        <p:txBody>
          <a:bodyPr wrap="none" lIns="91412" tIns="45705" rIns="91412" bIns="45705" rtlCol="0">
            <a:spAutoFit/>
          </a:bodyPr>
          <a:lstStyle/>
          <a:p>
            <a:r>
              <a:rPr lang="it-IT" dirty="0" smtClean="0">
                <a:latin typeface="+mn-lt"/>
                <a:cs typeface="Arial"/>
              </a:rPr>
              <a:t>P0</a:t>
            </a:r>
            <a:endParaRPr lang="it-IT" dirty="0">
              <a:latin typeface="+mn-lt"/>
              <a:cs typeface="Arial"/>
            </a:endParaRPr>
          </a:p>
        </p:txBody>
      </p:sp>
      <p:sp>
        <p:nvSpPr>
          <p:cNvPr id="45" name="CasellaDiTesto 44"/>
          <p:cNvSpPr txBox="1"/>
          <p:nvPr/>
        </p:nvSpPr>
        <p:spPr>
          <a:xfrm>
            <a:off x="2886871" y="2258492"/>
            <a:ext cx="460226" cy="415468"/>
          </a:xfrm>
          <a:prstGeom prst="rect">
            <a:avLst/>
          </a:prstGeom>
          <a:noFill/>
        </p:spPr>
        <p:txBody>
          <a:bodyPr wrap="none" lIns="91412" tIns="45705" rIns="91412" bIns="45705" rtlCol="0">
            <a:spAutoFit/>
          </a:bodyPr>
          <a:lstStyle/>
          <a:p>
            <a:r>
              <a:rPr lang="it-IT" dirty="0" smtClean="0">
                <a:latin typeface="+mn-lt"/>
                <a:cs typeface="Arial"/>
              </a:rPr>
              <a:t>P1</a:t>
            </a:r>
            <a:endParaRPr lang="it-IT" dirty="0">
              <a:latin typeface="+mn-lt"/>
              <a:cs typeface="Arial"/>
            </a:endParaRPr>
          </a:p>
        </p:txBody>
      </p:sp>
      <p:sp>
        <p:nvSpPr>
          <p:cNvPr id="46" name="CasellaDiTesto 45"/>
          <p:cNvSpPr txBox="1"/>
          <p:nvPr/>
        </p:nvSpPr>
        <p:spPr>
          <a:xfrm>
            <a:off x="5623174" y="2186484"/>
            <a:ext cx="460226" cy="415468"/>
          </a:xfrm>
          <a:prstGeom prst="rect">
            <a:avLst/>
          </a:prstGeom>
          <a:noFill/>
        </p:spPr>
        <p:txBody>
          <a:bodyPr wrap="none" lIns="91412" tIns="45705" rIns="91412" bIns="45705" rtlCol="0">
            <a:spAutoFit/>
          </a:bodyPr>
          <a:lstStyle/>
          <a:p>
            <a:r>
              <a:rPr lang="it-IT" dirty="0" smtClean="0">
                <a:latin typeface="+mn-lt"/>
                <a:cs typeface="Arial"/>
              </a:rPr>
              <a:t>P1</a:t>
            </a:r>
            <a:endParaRPr lang="it-IT" dirty="0">
              <a:latin typeface="+mn-lt"/>
              <a:cs typeface="Arial"/>
            </a:endParaRPr>
          </a:p>
        </p:txBody>
      </p:sp>
      <p:sp>
        <p:nvSpPr>
          <p:cNvPr id="47" name="CasellaDiTesto 46"/>
          <p:cNvSpPr txBox="1"/>
          <p:nvPr/>
        </p:nvSpPr>
        <p:spPr>
          <a:xfrm>
            <a:off x="9583613" y="2114476"/>
            <a:ext cx="460226" cy="415468"/>
          </a:xfrm>
          <a:prstGeom prst="rect">
            <a:avLst/>
          </a:prstGeom>
          <a:noFill/>
        </p:spPr>
        <p:txBody>
          <a:bodyPr wrap="none" lIns="91412" tIns="45705" rIns="91412" bIns="45705" rtlCol="0">
            <a:spAutoFit/>
          </a:bodyPr>
          <a:lstStyle/>
          <a:p>
            <a:r>
              <a:rPr lang="it-IT" dirty="0" smtClean="0">
                <a:latin typeface="+mn-lt"/>
                <a:cs typeface="Arial"/>
              </a:rPr>
              <a:t>P1</a:t>
            </a:r>
            <a:endParaRPr lang="it-IT" dirty="0">
              <a:latin typeface="+mn-lt"/>
              <a:cs typeface="Arial"/>
            </a:endParaRPr>
          </a:p>
        </p:txBody>
      </p:sp>
      <p:sp>
        <p:nvSpPr>
          <p:cNvPr id="48" name="CasellaDiTesto 47"/>
          <p:cNvSpPr txBox="1"/>
          <p:nvPr/>
        </p:nvSpPr>
        <p:spPr>
          <a:xfrm>
            <a:off x="1158677" y="3914676"/>
            <a:ext cx="460226" cy="415468"/>
          </a:xfrm>
          <a:prstGeom prst="rect">
            <a:avLst/>
          </a:prstGeom>
          <a:noFill/>
        </p:spPr>
        <p:txBody>
          <a:bodyPr wrap="none" lIns="91412" tIns="45705" rIns="91412" bIns="45705" rtlCol="0">
            <a:spAutoFit/>
          </a:bodyPr>
          <a:lstStyle/>
          <a:p>
            <a:r>
              <a:rPr lang="it-IT" dirty="0" smtClean="0">
                <a:latin typeface="+mn-lt"/>
                <a:cs typeface="Arial"/>
              </a:rPr>
              <a:t>P2</a:t>
            </a:r>
            <a:endParaRPr lang="it-IT" dirty="0">
              <a:latin typeface="+mn-lt"/>
              <a:cs typeface="Arial"/>
            </a:endParaRPr>
          </a:p>
        </p:txBody>
      </p:sp>
      <p:sp>
        <p:nvSpPr>
          <p:cNvPr id="49" name="CasellaDiTesto 48"/>
          <p:cNvSpPr txBox="1"/>
          <p:nvPr/>
        </p:nvSpPr>
        <p:spPr>
          <a:xfrm>
            <a:off x="7927430" y="3914676"/>
            <a:ext cx="460226" cy="415468"/>
          </a:xfrm>
          <a:prstGeom prst="rect">
            <a:avLst/>
          </a:prstGeom>
          <a:noFill/>
        </p:spPr>
        <p:txBody>
          <a:bodyPr wrap="none" lIns="91412" tIns="45705" rIns="91412" bIns="45705" rtlCol="0">
            <a:spAutoFit/>
          </a:bodyPr>
          <a:lstStyle/>
          <a:p>
            <a:r>
              <a:rPr lang="it-IT" dirty="0" smtClean="0">
                <a:latin typeface="+mn-lt"/>
                <a:cs typeface="Arial"/>
              </a:rPr>
              <a:t>P2</a:t>
            </a:r>
            <a:endParaRPr lang="it-IT" dirty="0">
              <a:latin typeface="+mn-lt"/>
              <a:cs typeface="Arial"/>
            </a:endParaRPr>
          </a:p>
        </p:txBody>
      </p:sp>
      <p:sp>
        <p:nvSpPr>
          <p:cNvPr id="50" name="CasellaDiTesto 49"/>
          <p:cNvSpPr txBox="1"/>
          <p:nvPr/>
        </p:nvSpPr>
        <p:spPr>
          <a:xfrm>
            <a:off x="4543053" y="3842668"/>
            <a:ext cx="460226" cy="415468"/>
          </a:xfrm>
          <a:prstGeom prst="rect">
            <a:avLst/>
          </a:prstGeom>
          <a:noFill/>
        </p:spPr>
        <p:txBody>
          <a:bodyPr wrap="none" lIns="91412" tIns="45705" rIns="91412" bIns="45705" rtlCol="0">
            <a:spAutoFit/>
          </a:bodyPr>
          <a:lstStyle/>
          <a:p>
            <a:r>
              <a:rPr lang="it-IT" dirty="0" smtClean="0">
                <a:latin typeface="+mn-lt"/>
                <a:cs typeface="Arial"/>
              </a:rPr>
              <a:t>P2</a:t>
            </a:r>
            <a:endParaRPr lang="it-IT" dirty="0">
              <a:latin typeface="+mn-lt"/>
              <a:cs typeface="Arial"/>
            </a:endParaRPr>
          </a:p>
        </p:txBody>
      </p:sp>
      <p:sp>
        <p:nvSpPr>
          <p:cNvPr id="52" name="CasellaDiTesto 51"/>
          <p:cNvSpPr txBox="1"/>
          <p:nvPr/>
        </p:nvSpPr>
        <p:spPr>
          <a:xfrm>
            <a:off x="2886871" y="4418732"/>
            <a:ext cx="460226" cy="415468"/>
          </a:xfrm>
          <a:prstGeom prst="rect">
            <a:avLst/>
          </a:prstGeom>
          <a:noFill/>
        </p:spPr>
        <p:txBody>
          <a:bodyPr wrap="none" lIns="91412" tIns="45705" rIns="91412" bIns="45705" rtlCol="0">
            <a:spAutoFit/>
          </a:bodyPr>
          <a:lstStyle/>
          <a:p>
            <a:r>
              <a:rPr lang="it-IT" dirty="0" smtClean="0">
                <a:latin typeface="+mn-lt"/>
                <a:cs typeface="Arial"/>
              </a:rPr>
              <a:t>P3</a:t>
            </a:r>
            <a:endParaRPr lang="it-IT" dirty="0">
              <a:latin typeface="+mn-lt"/>
              <a:cs typeface="Arial"/>
            </a:endParaRPr>
          </a:p>
        </p:txBody>
      </p:sp>
      <p:sp>
        <p:nvSpPr>
          <p:cNvPr id="53" name="CasellaDiTesto 52"/>
          <p:cNvSpPr txBox="1"/>
          <p:nvPr/>
        </p:nvSpPr>
        <p:spPr>
          <a:xfrm>
            <a:off x="6199238" y="3842668"/>
            <a:ext cx="460226" cy="415468"/>
          </a:xfrm>
          <a:prstGeom prst="rect">
            <a:avLst/>
          </a:prstGeom>
          <a:noFill/>
        </p:spPr>
        <p:txBody>
          <a:bodyPr wrap="none" lIns="91412" tIns="45705" rIns="91412" bIns="45705" rtlCol="0">
            <a:spAutoFit/>
          </a:bodyPr>
          <a:lstStyle/>
          <a:p>
            <a:r>
              <a:rPr lang="it-IT" dirty="0" smtClean="0">
                <a:latin typeface="+mn-lt"/>
                <a:cs typeface="Arial"/>
              </a:rPr>
              <a:t>P3</a:t>
            </a:r>
            <a:endParaRPr lang="it-IT" dirty="0">
              <a:latin typeface="+mn-lt"/>
              <a:cs typeface="Arial"/>
            </a:endParaRPr>
          </a:p>
        </p:txBody>
      </p:sp>
      <p:sp>
        <p:nvSpPr>
          <p:cNvPr id="54" name="CasellaDiTesto 53"/>
          <p:cNvSpPr txBox="1"/>
          <p:nvPr/>
        </p:nvSpPr>
        <p:spPr>
          <a:xfrm>
            <a:off x="9655621" y="3842668"/>
            <a:ext cx="460226" cy="415468"/>
          </a:xfrm>
          <a:prstGeom prst="rect">
            <a:avLst/>
          </a:prstGeom>
          <a:noFill/>
        </p:spPr>
        <p:txBody>
          <a:bodyPr wrap="none" lIns="91412" tIns="45705" rIns="91412" bIns="45705" rtlCol="0">
            <a:spAutoFit/>
          </a:bodyPr>
          <a:lstStyle/>
          <a:p>
            <a:r>
              <a:rPr lang="it-IT" dirty="0" smtClean="0">
                <a:latin typeface="+mn-lt"/>
                <a:cs typeface="Arial"/>
              </a:rPr>
              <a:t>P3</a:t>
            </a:r>
            <a:endParaRPr lang="it-IT" dirty="0">
              <a:latin typeface="+mn-lt"/>
              <a:cs typeface="Arial"/>
            </a:endParaRPr>
          </a:p>
        </p:txBody>
      </p:sp>
      <p:cxnSp>
        <p:nvCxnSpPr>
          <p:cNvPr id="7" name="Connettore 1 6"/>
          <p:cNvCxnSpPr/>
          <p:nvPr/>
        </p:nvCxnSpPr>
        <p:spPr bwMode="auto">
          <a:xfrm>
            <a:off x="3534942" y="1610420"/>
            <a:ext cx="0" cy="3672408"/>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Connettore 1 54"/>
          <p:cNvCxnSpPr/>
          <p:nvPr/>
        </p:nvCxnSpPr>
        <p:spPr bwMode="auto">
          <a:xfrm>
            <a:off x="6847308" y="1610420"/>
            <a:ext cx="0" cy="3672408"/>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Connettore 1 55"/>
          <p:cNvCxnSpPr/>
          <p:nvPr/>
        </p:nvCxnSpPr>
        <p:spPr bwMode="auto">
          <a:xfrm>
            <a:off x="150567" y="5282828"/>
            <a:ext cx="10153127"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Connettore 1 57"/>
          <p:cNvCxnSpPr/>
          <p:nvPr/>
        </p:nvCxnSpPr>
        <p:spPr bwMode="auto">
          <a:xfrm>
            <a:off x="150567" y="1610420"/>
            <a:ext cx="10153127"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Connettore 1 58"/>
          <p:cNvCxnSpPr/>
          <p:nvPr/>
        </p:nvCxnSpPr>
        <p:spPr bwMode="auto">
          <a:xfrm>
            <a:off x="150565" y="1610420"/>
            <a:ext cx="0" cy="3672408"/>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Connettore 1 60"/>
          <p:cNvCxnSpPr/>
          <p:nvPr/>
        </p:nvCxnSpPr>
        <p:spPr bwMode="auto">
          <a:xfrm>
            <a:off x="10303693" y="1610420"/>
            <a:ext cx="0" cy="3672408"/>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2498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66" y="3"/>
            <a:ext cx="10081120" cy="763102"/>
          </a:xfrm>
        </p:spPr>
        <p:txBody>
          <a:bodyPr>
            <a:normAutofit/>
          </a:bodyPr>
          <a:lstStyle/>
          <a:p>
            <a:pPr>
              <a:lnSpc>
                <a:spcPct val="100000"/>
              </a:lnSpc>
            </a:pPr>
            <a:r>
              <a:rPr lang="en-US" sz="3600" b="1" dirty="0" smtClean="0">
                <a:solidFill>
                  <a:srgbClr val="000090"/>
                </a:solidFill>
              </a:rPr>
              <a:t>Statistical Sensitivity of Resonance </a:t>
            </a:r>
            <a:r>
              <a:rPr lang="en-US" sz="3600" b="1" dirty="0" err="1" smtClean="0">
                <a:solidFill>
                  <a:srgbClr val="000090"/>
                </a:solidFill>
              </a:rPr>
              <a:t>Electrocouplings</a:t>
            </a:r>
            <a:endParaRPr lang="en-US" sz="3200" b="1" dirty="0">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p:nvPr/>
        </p:nvSpPr>
        <p:spPr>
          <a:xfrm>
            <a:off x="1374701" y="746324"/>
            <a:ext cx="2592288" cy="830998"/>
          </a:xfrm>
          <a:prstGeom prst="rect">
            <a:avLst/>
          </a:prstGeom>
          <a:noFill/>
        </p:spPr>
        <p:txBody>
          <a:bodyPr wrap="square" lIns="91412" tIns="45705" rIns="91412" bIns="45705" rtlCol="0">
            <a:spAutoFit/>
          </a:bodyPr>
          <a:lstStyle/>
          <a:p>
            <a:r>
              <a:rPr lang="en-US" sz="2400" b="1" dirty="0">
                <a:solidFill>
                  <a:srgbClr val="800000"/>
                </a:solidFill>
                <a:latin typeface="+mn-lt"/>
                <a:cs typeface="Arial Black"/>
              </a:rPr>
              <a:t>e </a:t>
            </a:r>
            <a:r>
              <a:rPr lang="en-US" sz="2400" b="1" dirty="0" smtClean="0">
                <a:solidFill>
                  <a:srgbClr val="800000"/>
                </a:solidFill>
                <a:latin typeface="+mn-lt"/>
                <a:cs typeface="Arial Black"/>
              </a:rPr>
              <a:t>p         e </a:t>
            </a:r>
            <a:r>
              <a:rPr lang="en-US" sz="2400" b="1" dirty="0">
                <a:solidFill>
                  <a:srgbClr val="800000"/>
                </a:solidFill>
                <a:latin typeface="+mn-lt"/>
                <a:cs typeface="Arial Black"/>
              </a:rPr>
              <a:t>p </a:t>
            </a:r>
            <a:r>
              <a:rPr lang="en-US" sz="2400" b="1" dirty="0">
                <a:solidFill>
                  <a:srgbClr val="800000"/>
                </a:solidFill>
                <a:latin typeface="Symbol" charset="2"/>
                <a:cs typeface="Symbol" charset="2"/>
              </a:rPr>
              <a:t>p</a:t>
            </a:r>
            <a:r>
              <a:rPr lang="en-US" sz="2400" b="1" baseline="30000" dirty="0">
                <a:solidFill>
                  <a:srgbClr val="800000"/>
                </a:solidFill>
                <a:latin typeface="Symbol" charset="2"/>
                <a:cs typeface="Symbol" charset="2"/>
              </a:rPr>
              <a:t>+</a:t>
            </a:r>
            <a:r>
              <a:rPr lang="en-US" sz="2400" b="1" dirty="0">
                <a:solidFill>
                  <a:srgbClr val="800000"/>
                </a:solidFill>
                <a:latin typeface="Symbol" charset="2"/>
                <a:cs typeface="Symbol" charset="2"/>
              </a:rPr>
              <a:t> p</a:t>
            </a:r>
            <a:r>
              <a:rPr lang="en-US" sz="2400" b="1" baseline="30000" dirty="0">
                <a:solidFill>
                  <a:srgbClr val="800000"/>
                </a:solidFill>
                <a:latin typeface="Symbol" charset="2"/>
                <a:cs typeface="Symbol" charset="2"/>
              </a:rPr>
              <a:t>-</a:t>
            </a:r>
          </a:p>
          <a:p>
            <a:endParaRPr lang="en-US" sz="2400" b="1" dirty="0">
              <a:solidFill>
                <a:srgbClr val="800000"/>
              </a:solidFill>
              <a:latin typeface="+mn-lt"/>
              <a:cs typeface="Arial Black"/>
            </a:endParaRPr>
          </a:p>
        </p:txBody>
      </p:sp>
      <p:sp>
        <p:nvSpPr>
          <p:cNvPr id="5" name="CasellaDiTesto 4"/>
          <p:cNvSpPr txBox="1"/>
          <p:nvPr/>
        </p:nvSpPr>
        <p:spPr>
          <a:xfrm>
            <a:off x="6559279" y="674318"/>
            <a:ext cx="1787612" cy="461635"/>
          </a:xfrm>
          <a:prstGeom prst="rect">
            <a:avLst/>
          </a:prstGeom>
          <a:noFill/>
        </p:spPr>
        <p:txBody>
          <a:bodyPr wrap="none" lIns="91412" tIns="45705" rIns="91412" bIns="45705" rtlCol="0">
            <a:spAutoFit/>
          </a:bodyPr>
          <a:lstStyle/>
          <a:p>
            <a:r>
              <a:rPr lang="en-US" sz="2400" b="1" dirty="0">
                <a:solidFill>
                  <a:srgbClr val="800000"/>
                </a:solidFill>
                <a:latin typeface="+mn-lt"/>
                <a:cs typeface="Arial Black"/>
              </a:rPr>
              <a:t>e p        </a:t>
            </a:r>
            <a:r>
              <a:rPr lang="en-US" sz="2400" b="1" dirty="0" smtClean="0">
                <a:solidFill>
                  <a:srgbClr val="800000"/>
                </a:solidFill>
                <a:latin typeface="+mn-lt"/>
                <a:cs typeface="Arial Black"/>
              </a:rPr>
              <a:t>e </a:t>
            </a:r>
            <a:r>
              <a:rPr lang="en-US" sz="2400" b="1" dirty="0">
                <a:solidFill>
                  <a:srgbClr val="800000"/>
                </a:solidFill>
                <a:latin typeface="+mn-lt"/>
                <a:cs typeface="Arial Black"/>
              </a:rPr>
              <a:t>K</a:t>
            </a:r>
            <a:r>
              <a:rPr lang="en-US" sz="2400" b="1" baseline="30000" dirty="0">
                <a:solidFill>
                  <a:srgbClr val="800000"/>
                </a:solidFill>
                <a:latin typeface="+mn-lt"/>
                <a:cs typeface="Arial Black"/>
              </a:rPr>
              <a:t>+</a:t>
            </a:r>
            <a:r>
              <a:rPr lang="en-US" sz="2400" b="1" dirty="0">
                <a:solidFill>
                  <a:srgbClr val="800000"/>
                </a:solidFill>
                <a:latin typeface="+mn-lt"/>
                <a:cs typeface="Arial Black"/>
              </a:rPr>
              <a:t>Y</a:t>
            </a:r>
            <a:endParaRPr lang="en-US" sz="2400" b="1" dirty="0">
              <a:solidFill>
                <a:srgbClr val="800000"/>
              </a:solidFill>
              <a:latin typeface="+mn-lt"/>
              <a:cs typeface="Symbol" charset="2"/>
            </a:endParaRPr>
          </a:p>
        </p:txBody>
      </p:sp>
      <p:cxnSp>
        <p:nvCxnSpPr>
          <p:cNvPr id="7" name="Connettore 2 6"/>
          <p:cNvCxnSpPr/>
          <p:nvPr/>
        </p:nvCxnSpPr>
        <p:spPr bwMode="auto">
          <a:xfrm>
            <a:off x="1878759" y="1034356"/>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Connettore 2 30"/>
          <p:cNvCxnSpPr/>
          <p:nvPr/>
        </p:nvCxnSpPr>
        <p:spPr bwMode="auto">
          <a:xfrm>
            <a:off x="7135343" y="9623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CasellaDiTesto 9"/>
          <p:cNvSpPr txBox="1"/>
          <p:nvPr/>
        </p:nvSpPr>
        <p:spPr>
          <a:xfrm>
            <a:off x="870646" y="1178372"/>
            <a:ext cx="3147616" cy="415468"/>
          </a:xfrm>
          <a:prstGeom prst="rect">
            <a:avLst/>
          </a:prstGeom>
          <a:noFill/>
        </p:spPr>
        <p:txBody>
          <a:bodyPr wrap="none" lIns="91412" tIns="45705" rIns="91412" bIns="45705" rtlCol="0">
            <a:spAutoFit/>
          </a:bodyPr>
          <a:lstStyle/>
          <a:p>
            <a:r>
              <a:rPr lang="en-US" b="1" smtClean="0">
                <a:solidFill>
                  <a:srgbClr val="800000"/>
                </a:solidFill>
                <a:latin typeface="+mn-lt"/>
              </a:rPr>
              <a:t>JLab - Moskow (JM) model</a:t>
            </a:r>
            <a:endParaRPr lang="en-US" b="1">
              <a:solidFill>
                <a:srgbClr val="800000"/>
              </a:solidFill>
              <a:latin typeface="+mn-lt"/>
            </a:endParaRPr>
          </a:p>
        </p:txBody>
      </p:sp>
      <p:sp>
        <p:nvSpPr>
          <p:cNvPr id="34" name="CasellaDiTesto 33"/>
          <p:cNvSpPr txBox="1"/>
          <p:nvPr/>
        </p:nvSpPr>
        <p:spPr>
          <a:xfrm>
            <a:off x="5377981" y="1034356"/>
            <a:ext cx="5004213" cy="738633"/>
          </a:xfrm>
          <a:prstGeom prst="rect">
            <a:avLst/>
          </a:prstGeom>
          <a:noFill/>
        </p:spPr>
        <p:txBody>
          <a:bodyPr wrap="none" lIns="91412" tIns="45705" rIns="91412" bIns="45705" rtlCol="0">
            <a:spAutoFit/>
          </a:bodyPr>
          <a:lstStyle/>
          <a:p>
            <a:r>
              <a:rPr lang="en-US" b="1" smtClean="0">
                <a:solidFill>
                  <a:srgbClr val="800000"/>
                </a:solidFill>
                <a:latin typeface="+mn-lt"/>
              </a:rPr>
              <a:t>Regge + Resonance (RPR-2011) Gent</a:t>
            </a:r>
            <a:r>
              <a:rPr lang="en-US" b="1" smtClean="0">
                <a:solidFill>
                  <a:srgbClr val="800000"/>
                </a:solidFill>
              </a:rPr>
              <a:t> </a:t>
            </a:r>
            <a:r>
              <a:rPr lang="en-US" b="1" smtClean="0">
                <a:solidFill>
                  <a:srgbClr val="800000"/>
                </a:solidFill>
                <a:latin typeface="+mn-lt"/>
              </a:rPr>
              <a:t>model</a:t>
            </a:r>
          </a:p>
          <a:p>
            <a:endParaRPr lang="en-US" b="1">
              <a:solidFill>
                <a:srgbClr val="800000"/>
              </a:solidFill>
              <a:latin typeface="+mn-lt"/>
            </a:endParaRPr>
          </a:p>
        </p:txBody>
      </p:sp>
      <p:sp>
        <p:nvSpPr>
          <p:cNvPr id="9" name="Rettangolo 8"/>
          <p:cNvSpPr/>
          <p:nvPr/>
        </p:nvSpPr>
        <p:spPr>
          <a:xfrm>
            <a:off x="510608" y="3698651"/>
            <a:ext cx="972986" cy="461635"/>
          </a:xfrm>
          <a:prstGeom prst="rect">
            <a:avLst/>
          </a:prstGeom>
        </p:spPr>
        <p:txBody>
          <a:bodyPr wrap="none" lIns="91412" tIns="45705" rIns="91412" bIns="45705">
            <a:spAutoFit/>
          </a:bodyPr>
          <a:lstStyle/>
          <a:p>
            <a:r>
              <a:rPr lang="en-US" sz="2400" dirty="0" err="1">
                <a:solidFill>
                  <a:srgbClr val="800000"/>
                </a:solidFill>
                <a:latin typeface="+mn-lt"/>
                <a:cs typeface="Arial Black"/>
              </a:rPr>
              <a:t>p</a:t>
            </a:r>
            <a:r>
              <a:rPr lang="en-US" sz="2400" b="1" dirty="0" err="1">
                <a:solidFill>
                  <a:srgbClr val="800000"/>
                </a:solidFill>
                <a:cs typeface="Symbol" charset="2"/>
              </a:rPr>
              <a:t>π</a:t>
            </a:r>
            <a:r>
              <a:rPr lang="en-US" sz="2400" b="1" dirty="0">
                <a:solidFill>
                  <a:srgbClr val="800000"/>
                </a:solidFill>
                <a:cs typeface="Symbol" charset="2"/>
              </a:rPr>
              <a:t> </a:t>
            </a:r>
            <a:r>
              <a:rPr lang="en-US" sz="2400" b="1" baseline="30000" dirty="0">
                <a:solidFill>
                  <a:srgbClr val="800000"/>
                </a:solidFill>
                <a:latin typeface="+mn-lt"/>
                <a:cs typeface="Symbol" charset="2"/>
              </a:rPr>
              <a:t>+</a:t>
            </a:r>
            <a:r>
              <a:rPr lang="en-US" sz="2400" b="1" dirty="0">
                <a:solidFill>
                  <a:srgbClr val="800000"/>
                </a:solidFill>
                <a:cs typeface="Symbol" charset="2"/>
              </a:rPr>
              <a:t>π </a:t>
            </a:r>
            <a:r>
              <a:rPr lang="en-US" sz="2400" b="1" baseline="30000" dirty="0">
                <a:solidFill>
                  <a:srgbClr val="800000"/>
                </a:solidFill>
                <a:latin typeface="+mn-lt"/>
                <a:cs typeface="Symbol" charset="2"/>
              </a:rPr>
              <a:t>-</a:t>
            </a:r>
            <a:endParaRPr lang="it-IT" sz="2400" dirty="0">
              <a:latin typeface="+mn-lt"/>
            </a:endParaRPr>
          </a:p>
        </p:txBody>
      </p:sp>
      <p:sp>
        <p:nvSpPr>
          <p:cNvPr id="12" name="Rettangolo 11"/>
          <p:cNvSpPr/>
          <p:nvPr/>
        </p:nvSpPr>
        <p:spPr>
          <a:xfrm>
            <a:off x="5695182" y="3770660"/>
            <a:ext cx="646274" cy="400079"/>
          </a:xfrm>
          <a:prstGeom prst="rect">
            <a:avLst/>
          </a:prstGeom>
        </p:spPr>
        <p:txBody>
          <a:bodyPr wrap="none" lIns="91412" tIns="45705" rIns="91412" bIns="45705">
            <a:spAutoFit/>
          </a:bodyPr>
          <a:lstStyle/>
          <a:p>
            <a:r>
              <a:rPr lang="en-US" sz="2000" b="1" dirty="0">
                <a:solidFill>
                  <a:srgbClr val="800000"/>
                </a:solidFill>
                <a:cs typeface="Arial Black"/>
              </a:rPr>
              <a:t>K</a:t>
            </a:r>
            <a:r>
              <a:rPr lang="en-US" sz="2000" b="1" baseline="30000" dirty="0">
                <a:solidFill>
                  <a:srgbClr val="800000"/>
                </a:solidFill>
                <a:cs typeface="Arial Black"/>
              </a:rPr>
              <a:t>+</a:t>
            </a:r>
            <a:r>
              <a:rPr lang="en-US" sz="2000" b="1" dirty="0">
                <a:solidFill>
                  <a:srgbClr val="800000"/>
                </a:solidFill>
                <a:latin typeface="Symbol" charset="2"/>
                <a:cs typeface="Symbol" charset="2"/>
              </a:rPr>
              <a:t>L</a:t>
            </a:r>
          </a:p>
        </p:txBody>
      </p:sp>
      <p:sp>
        <p:nvSpPr>
          <p:cNvPr id="17" name="CasellaDiTesto 16"/>
          <p:cNvSpPr txBox="1"/>
          <p:nvPr/>
        </p:nvSpPr>
        <p:spPr>
          <a:xfrm>
            <a:off x="654621" y="5210820"/>
            <a:ext cx="4031816" cy="415468"/>
          </a:xfrm>
          <a:prstGeom prst="rect">
            <a:avLst/>
          </a:prstGeom>
          <a:noFill/>
        </p:spPr>
        <p:txBody>
          <a:bodyPr wrap="none" lIns="91412" tIns="45705" rIns="91412" bIns="45705" rtlCol="0">
            <a:spAutoFit/>
          </a:bodyPr>
          <a:lstStyle/>
          <a:p>
            <a:r>
              <a:rPr lang="it-IT" dirty="0" smtClean="0"/>
              <a:t> </a:t>
            </a:r>
            <a:r>
              <a:rPr lang="en-US" b="1" dirty="0" smtClean="0">
                <a:solidFill>
                  <a:srgbClr val="800000"/>
                </a:solidFill>
                <a:latin typeface="+mn-lt"/>
              </a:rPr>
              <a:t>To be compared with N(1440)1/2</a:t>
            </a:r>
            <a:r>
              <a:rPr lang="en-US" b="1" baseline="30000" dirty="0" smtClean="0">
                <a:solidFill>
                  <a:srgbClr val="800000"/>
                </a:solidFill>
                <a:latin typeface="+mn-lt"/>
              </a:rPr>
              <a:t>+</a:t>
            </a:r>
            <a:r>
              <a:rPr lang="en-US" b="1" dirty="0" smtClean="0">
                <a:solidFill>
                  <a:srgbClr val="800000"/>
                </a:solidFill>
                <a:latin typeface="+mn-lt"/>
              </a:rPr>
              <a:t> </a:t>
            </a:r>
          </a:p>
        </p:txBody>
      </p:sp>
      <p:sp>
        <p:nvSpPr>
          <p:cNvPr id="15" name="Segnaposto numero diapositiva 14"/>
          <p:cNvSpPr>
            <a:spLocks noGrp="1"/>
          </p:cNvSpPr>
          <p:nvPr>
            <p:ph type="sldNum" sz="quarter" idx="12"/>
          </p:nvPr>
        </p:nvSpPr>
        <p:spPr/>
        <p:txBody>
          <a:bodyPr/>
          <a:lstStyle/>
          <a:p>
            <a:fld id="{B2E123A2-8C0A-B24D-ABFA-7CF5F3B53C08}" type="slidenum">
              <a:rPr lang="en-US" smtClean="0"/>
              <a:pPr/>
              <a:t>29</a:t>
            </a:fld>
            <a:endParaRPr lang="en-US"/>
          </a:p>
        </p:txBody>
      </p:sp>
      <p:cxnSp>
        <p:nvCxnSpPr>
          <p:cNvPr id="23" name="Connettore 2 22"/>
          <p:cNvCxnSpPr/>
          <p:nvPr/>
        </p:nvCxnSpPr>
        <p:spPr bwMode="auto">
          <a:xfrm>
            <a:off x="2022773" y="2258492"/>
            <a:ext cx="1008111" cy="0"/>
          </a:xfrm>
          <a:prstGeom prst="straightConnector1">
            <a:avLst/>
          </a:prstGeom>
          <a:solidFill>
            <a:schemeClr val="accent1"/>
          </a:solidFill>
          <a:ln w="28575"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graphicFrame>
        <p:nvGraphicFramePr>
          <p:cNvPr id="24" name="Tabella 23"/>
          <p:cNvGraphicFramePr>
            <a:graphicFrameLocks noGrp="1"/>
          </p:cNvGraphicFramePr>
          <p:nvPr>
            <p:extLst>
              <p:ext uri="{D42A27DB-BD31-4B8C-83A1-F6EECF244321}">
                <p14:modId xmlns:p14="http://schemas.microsoft.com/office/powerpoint/2010/main" val="151678635"/>
              </p:ext>
            </p:extLst>
          </p:nvPr>
        </p:nvGraphicFramePr>
        <p:xfrm>
          <a:off x="150565" y="4130701"/>
          <a:ext cx="5191123" cy="1053273"/>
        </p:xfrm>
        <a:graphic>
          <a:graphicData uri="http://schemas.openxmlformats.org/drawingml/2006/table">
            <a:tbl>
              <a:tblPr firstRow="1" bandRow="1">
                <a:tableStyleId>{5C22544A-7EE6-4342-B048-85BDC9FD1C3A}</a:tableStyleId>
              </a:tblPr>
              <a:tblGrid>
                <a:gridCol w="2094781"/>
                <a:gridCol w="1008111"/>
                <a:gridCol w="1080120"/>
                <a:gridCol w="1008111"/>
              </a:tblGrid>
              <a:tr h="381571">
                <a:tc>
                  <a:txBody>
                    <a:bodyPr/>
                    <a:lstStyle/>
                    <a:p>
                      <a:pPr algn="ctr"/>
                      <a:r>
                        <a:rPr lang="it-IT" sz="1900" dirty="0" smtClean="0">
                          <a:solidFill>
                            <a:srgbClr val="000090"/>
                          </a:solidFill>
                        </a:rPr>
                        <a:t>Q</a:t>
                      </a:r>
                      <a:r>
                        <a:rPr lang="it-IT" sz="1900" baseline="30000" dirty="0" smtClean="0">
                          <a:solidFill>
                            <a:srgbClr val="000090"/>
                          </a:solidFill>
                        </a:rPr>
                        <a:t>2</a:t>
                      </a:r>
                      <a:r>
                        <a:rPr lang="it-IT" sz="1900" baseline="0" dirty="0" smtClean="0">
                          <a:solidFill>
                            <a:srgbClr val="000090"/>
                          </a:solidFill>
                        </a:rPr>
                        <a:t> (GeV</a:t>
                      </a:r>
                      <a:r>
                        <a:rPr lang="it-IT" sz="1900" baseline="30000" dirty="0" smtClean="0">
                          <a:solidFill>
                            <a:srgbClr val="000090"/>
                          </a:solidFill>
                        </a:rPr>
                        <a:t>2</a:t>
                      </a:r>
                      <a:r>
                        <a:rPr lang="it-IT" sz="1900" baseline="0" dirty="0" smtClean="0">
                          <a:solidFill>
                            <a:srgbClr val="000090"/>
                          </a:solidFill>
                        </a:rPr>
                        <a:t>)</a:t>
                      </a:r>
                      <a:endParaRPr lang="it-IT" sz="1900" dirty="0">
                        <a:solidFill>
                          <a:srgbClr val="000090"/>
                        </a:solidFill>
                      </a:endParaRPr>
                    </a:p>
                  </a:txBody>
                  <a:tcPr/>
                </a:tc>
                <a:tc>
                  <a:txBody>
                    <a:bodyPr/>
                    <a:lstStyle/>
                    <a:p>
                      <a:pPr algn="ctr"/>
                      <a:r>
                        <a:rPr lang="it-IT" sz="1900" dirty="0" smtClean="0">
                          <a:solidFill>
                            <a:srgbClr val="000090"/>
                          </a:solidFill>
                        </a:rPr>
                        <a:t>0.</a:t>
                      </a:r>
                      <a:endParaRPr lang="it-IT" sz="1900" dirty="0">
                        <a:solidFill>
                          <a:srgbClr val="000090"/>
                        </a:solidFill>
                      </a:endParaRPr>
                    </a:p>
                  </a:txBody>
                  <a:tcPr/>
                </a:tc>
                <a:tc>
                  <a:txBody>
                    <a:bodyPr/>
                    <a:lstStyle/>
                    <a:p>
                      <a:pPr algn="ctr"/>
                      <a:r>
                        <a:rPr lang="it-IT" sz="1900" dirty="0" smtClean="0">
                          <a:solidFill>
                            <a:srgbClr val="000090"/>
                          </a:solidFill>
                        </a:rPr>
                        <a:t>0.65</a:t>
                      </a:r>
                      <a:endParaRPr lang="it-IT" sz="1900" dirty="0">
                        <a:solidFill>
                          <a:srgbClr val="000090"/>
                        </a:solidFill>
                      </a:endParaRPr>
                    </a:p>
                  </a:txBody>
                  <a:tcPr/>
                </a:tc>
                <a:tc>
                  <a:txBody>
                    <a:bodyPr/>
                    <a:lstStyle/>
                    <a:p>
                      <a:pPr algn="ctr"/>
                      <a:r>
                        <a:rPr lang="it-IT" sz="1900" dirty="0" smtClean="0">
                          <a:solidFill>
                            <a:srgbClr val="000090"/>
                          </a:solidFill>
                        </a:rPr>
                        <a:t>1.3</a:t>
                      </a:r>
                      <a:endParaRPr lang="it-IT" sz="1900" dirty="0">
                        <a:solidFill>
                          <a:srgbClr val="000090"/>
                        </a:solidFill>
                      </a:endParaRPr>
                    </a:p>
                  </a:txBody>
                  <a:tcPr/>
                </a:tc>
              </a:tr>
              <a:tr h="671702">
                <a:tc>
                  <a:txBody>
                    <a:bodyPr/>
                    <a:lstStyle/>
                    <a:p>
                      <a:r>
                        <a:rPr lang="it-IT" sz="1900" dirty="0" smtClean="0"/>
                        <a:t>A</a:t>
                      </a:r>
                      <a:r>
                        <a:rPr lang="it-IT" sz="1900" baseline="-25000" dirty="0" smtClean="0"/>
                        <a:t>1/3</a:t>
                      </a:r>
                      <a:r>
                        <a:rPr lang="it-IT" sz="1900" baseline="0" dirty="0" smtClean="0"/>
                        <a:t> x 10</a:t>
                      </a:r>
                      <a:r>
                        <a:rPr lang="it-IT" sz="1900" baseline="30000" dirty="0" smtClean="0"/>
                        <a:t>-3</a:t>
                      </a:r>
                      <a:r>
                        <a:rPr lang="it-IT" sz="1900" baseline="0" dirty="0" smtClean="0"/>
                        <a:t>(GeV</a:t>
                      </a:r>
                      <a:r>
                        <a:rPr lang="it-IT" sz="1900" baseline="30000" dirty="0" smtClean="0"/>
                        <a:t>-1/2</a:t>
                      </a:r>
                      <a:r>
                        <a:rPr lang="it-IT" sz="1900" baseline="0" dirty="0" smtClean="0"/>
                        <a:t>)</a:t>
                      </a:r>
                      <a:endParaRPr lang="it-IT" sz="1900" dirty="0"/>
                    </a:p>
                  </a:txBody>
                  <a:tcPr/>
                </a:tc>
                <a:tc>
                  <a:txBody>
                    <a:bodyPr/>
                    <a:lstStyle/>
                    <a:p>
                      <a:pPr algn="ctr"/>
                      <a:r>
                        <a:rPr lang="it-IT" sz="1900" dirty="0" smtClean="0"/>
                        <a:t>22</a:t>
                      </a:r>
                      <a:endParaRPr lang="it-IT" sz="1900" dirty="0"/>
                    </a:p>
                  </a:txBody>
                  <a:tcPr/>
                </a:tc>
                <a:tc>
                  <a:txBody>
                    <a:bodyPr/>
                    <a:lstStyle/>
                    <a:p>
                      <a:pPr algn="ctr"/>
                      <a:r>
                        <a:rPr lang="it-IT" sz="1900" dirty="0" smtClean="0"/>
                        <a:t>20</a:t>
                      </a:r>
                      <a:endParaRPr lang="it-IT" sz="1900" dirty="0"/>
                    </a:p>
                  </a:txBody>
                  <a:tcPr/>
                </a:tc>
                <a:tc>
                  <a:txBody>
                    <a:bodyPr/>
                    <a:lstStyle/>
                    <a:p>
                      <a:pPr algn="ctr"/>
                      <a:r>
                        <a:rPr lang="it-IT" sz="1900" dirty="0" smtClean="0"/>
                        <a:t>11</a:t>
                      </a:r>
                      <a:endParaRPr lang="it-IT" sz="1900" dirty="0"/>
                    </a:p>
                  </a:txBody>
                  <a:tcPr/>
                </a:tc>
              </a:tr>
            </a:tbl>
          </a:graphicData>
        </a:graphic>
      </p:graphicFrame>
      <p:graphicFrame>
        <p:nvGraphicFramePr>
          <p:cNvPr id="25" name="Tabella 24"/>
          <p:cNvGraphicFramePr>
            <a:graphicFrameLocks noGrp="1"/>
          </p:cNvGraphicFramePr>
          <p:nvPr>
            <p:extLst>
              <p:ext uri="{D42A27DB-BD31-4B8C-83A1-F6EECF244321}">
                <p14:modId xmlns:p14="http://schemas.microsoft.com/office/powerpoint/2010/main" val="2355426800"/>
              </p:ext>
            </p:extLst>
          </p:nvPr>
        </p:nvGraphicFramePr>
        <p:xfrm>
          <a:off x="5479157" y="4130700"/>
          <a:ext cx="4756894" cy="2488117"/>
        </p:xfrm>
        <a:graphic>
          <a:graphicData uri="http://schemas.openxmlformats.org/drawingml/2006/table">
            <a:tbl>
              <a:tblPr firstRow="1" bandRow="1">
                <a:tableStyleId>{5C22544A-7EE6-4342-B048-85BDC9FD1C3A}</a:tableStyleId>
              </a:tblPr>
              <a:tblGrid>
                <a:gridCol w="1660550"/>
                <a:gridCol w="648072"/>
                <a:gridCol w="576064"/>
                <a:gridCol w="648072"/>
                <a:gridCol w="576064"/>
                <a:gridCol w="648072"/>
              </a:tblGrid>
              <a:tr h="671702">
                <a:tc>
                  <a:txBody>
                    <a:bodyPr/>
                    <a:lstStyle/>
                    <a:p>
                      <a:pPr marL="0" marR="0" indent="0" algn="l" defTabSz="466198" rtl="0" eaLnBrk="1" fontAlgn="auto" latinLnBrk="0" hangingPunct="1">
                        <a:lnSpc>
                          <a:spcPct val="100000"/>
                        </a:lnSpc>
                        <a:spcBef>
                          <a:spcPts val="0"/>
                        </a:spcBef>
                        <a:spcAft>
                          <a:spcPts val="0"/>
                        </a:spcAft>
                        <a:buClrTx/>
                        <a:buSzTx/>
                        <a:buFontTx/>
                        <a:buNone/>
                        <a:tabLst/>
                        <a:defRPr/>
                      </a:pPr>
                      <a:r>
                        <a:rPr lang="it-IT" sz="1900" dirty="0" smtClean="0">
                          <a:solidFill>
                            <a:srgbClr val="000090"/>
                          </a:solidFill>
                        </a:rPr>
                        <a:t>Q</a:t>
                      </a:r>
                      <a:r>
                        <a:rPr lang="it-IT" sz="1900" baseline="30000" dirty="0" smtClean="0">
                          <a:solidFill>
                            <a:srgbClr val="000090"/>
                          </a:solidFill>
                        </a:rPr>
                        <a:t>2</a:t>
                      </a:r>
                      <a:r>
                        <a:rPr lang="it-IT" sz="1900" baseline="0" dirty="0" smtClean="0">
                          <a:solidFill>
                            <a:srgbClr val="000090"/>
                          </a:solidFill>
                        </a:rPr>
                        <a:t> (GeV</a:t>
                      </a:r>
                      <a:r>
                        <a:rPr lang="it-IT" sz="1900" baseline="30000" dirty="0" smtClean="0">
                          <a:solidFill>
                            <a:srgbClr val="000090"/>
                          </a:solidFill>
                        </a:rPr>
                        <a:t>2</a:t>
                      </a:r>
                      <a:r>
                        <a:rPr lang="it-IT" sz="1900" baseline="0" dirty="0" smtClean="0">
                          <a:solidFill>
                            <a:srgbClr val="000090"/>
                          </a:solidFill>
                        </a:rPr>
                        <a:t>)</a:t>
                      </a:r>
                      <a:endParaRPr lang="it-IT" sz="1900" dirty="0" smtClean="0">
                        <a:solidFill>
                          <a:srgbClr val="000090"/>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t-IT" sz="1900" dirty="0" smtClean="0">
                          <a:solidFill>
                            <a:srgbClr val="000090"/>
                          </a:solidFill>
                        </a:rPr>
                        <a:t>J</a:t>
                      </a:r>
                      <a:r>
                        <a:rPr lang="it-IT" sz="1900" baseline="-25000" dirty="0" smtClean="0">
                          <a:solidFill>
                            <a:srgbClr val="000090"/>
                          </a:solidFill>
                        </a:rPr>
                        <a:t>R</a:t>
                      </a:r>
                      <a:r>
                        <a:rPr lang="it-IT" sz="1900" baseline="0" dirty="0" smtClean="0">
                          <a:solidFill>
                            <a:srgbClr val="000090"/>
                          </a:solidFill>
                        </a:rPr>
                        <a:t> = 1/2</a:t>
                      </a:r>
                      <a:endParaRPr lang="it-IT" sz="1900" dirty="0">
                        <a:solidFill>
                          <a:srgbClr val="000090"/>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dirty="0"/>
                    </a:p>
                  </a:txBody>
                  <a:tcPr/>
                </a:tc>
                <a:tc gridSpan="3">
                  <a:txBody>
                    <a:bodyPr/>
                    <a:lstStyle/>
                    <a:p>
                      <a:pPr marL="0" marR="0" indent="0" algn="ctr" defTabSz="466198" rtl="0" eaLnBrk="1" fontAlgn="auto" latinLnBrk="0" hangingPunct="1">
                        <a:lnSpc>
                          <a:spcPct val="100000"/>
                        </a:lnSpc>
                        <a:spcBef>
                          <a:spcPts val="0"/>
                        </a:spcBef>
                        <a:spcAft>
                          <a:spcPts val="0"/>
                        </a:spcAft>
                        <a:buClrTx/>
                        <a:buSzTx/>
                        <a:buFontTx/>
                        <a:buNone/>
                        <a:tabLst/>
                        <a:defRPr/>
                      </a:pPr>
                      <a:r>
                        <a:rPr lang="it-IT" sz="1900" dirty="0" smtClean="0">
                          <a:solidFill>
                            <a:srgbClr val="000090"/>
                          </a:solidFill>
                        </a:rPr>
                        <a:t>J</a:t>
                      </a:r>
                      <a:r>
                        <a:rPr lang="it-IT" sz="1900" baseline="-25000" dirty="0" smtClean="0">
                          <a:solidFill>
                            <a:srgbClr val="000090"/>
                          </a:solidFill>
                        </a:rPr>
                        <a:t>R</a:t>
                      </a:r>
                      <a:r>
                        <a:rPr lang="it-IT" sz="1900" baseline="0" dirty="0" smtClean="0">
                          <a:solidFill>
                            <a:srgbClr val="000090"/>
                          </a:solidFill>
                        </a:rPr>
                        <a:t> = 3/2</a:t>
                      </a:r>
                      <a:endParaRPr lang="it-IT" sz="1900" dirty="0" smtClean="0">
                        <a:solidFill>
                          <a:srgbClr val="000090"/>
                        </a:solidFill>
                      </a:endParaRPr>
                    </a:p>
                    <a:p>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dirty="0"/>
                    </a:p>
                  </a:txBody>
                  <a:tcPr/>
                </a:tc>
                <a:tc hMerge="1">
                  <a:txBody>
                    <a:bodyPr/>
                    <a:lstStyle/>
                    <a:p>
                      <a:endParaRPr lang="it-IT" dirty="0"/>
                    </a:p>
                  </a:txBody>
                  <a:tcPr/>
                </a:tc>
              </a:tr>
              <a:tr h="671702">
                <a:tc>
                  <a:txBody>
                    <a:bodyPr/>
                    <a:lstStyle/>
                    <a:p>
                      <a:r>
                        <a:rPr lang="it-IT" sz="1900" dirty="0" smtClean="0"/>
                        <a:t>X 10</a:t>
                      </a:r>
                      <a:r>
                        <a:rPr lang="it-IT" sz="1900" baseline="30000" dirty="0" smtClean="0"/>
                        <a:t>-3 </a:t>
                      </a:r>
                      <a:r>
                        <a:rPr lang="it-IT" sz="1900" baseline="0" dirty="0" smtClean="0"/>
                        <a:t>(GeV</a:t>
                      </a:r>
                      <a:r>
                        <a:rPr lang="it-IT" sz="1900" baseline="30000" dirty="0" smtClean="0"/>
                        <a:t>-1/2</a:t>
                      </a:r>
                      <a:r>
                        <a:rPr lang="it-IT" sz="1900" baseline="0" dirty="0" smtClean="0"/>
                        <a:t>)</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A</a:t>
                      </a:r>
                      <a:r>
                        <a:rPr lang="it-IT" sz="1900" baseline="-25000" dirty="0" smtClean="0"/>
                        <a:t>1/2</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S</a:t>
                      </a:r>
                      <a:r>
                        <a:rPr lang="it-IT" sz="1900" baseline="-25000" dirty="0" smtClean="0"/>
                        <a:t>1/2</a:t>
                      </a:r>
                      <a:endParaRPr lang="it-IT" sz="1900" baseline="-250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66198" rtl="0" eaLnBrk="1" fontAlgn="auto" latinLnBrk="0" hangingPunct="1">
                        <a:lnSpc>
                          <a:spcPct val="100000"/>
                        </a:lnSpc>
                        <a:spcBef>
                          <a:spcPts val="0"/>
                        </a:spcBef>
                        <a:spcAft>
                          <a:spcPts val="0"/>
                        </a:spcAft>
                        <a:buClrTx/>
                        <a:buSzTx/>
                        <a:buFontTx/>
                        <a:buNone/>
                        <a:tabLst/>
                        <a:defRPr/>
                      </a:pPr>
                      <a:r>
                        <a:rPr lang="it-IT" sz="1900" dirty="0" smtClean="0"/>
                        <a:t>A</a:t>
                      </a:r>
                      <a:r>
                        <a:rPr lang="it-IT" sz="1900" baseline="-25000" dirty="0" smtClean="0"/>
                        <a:t>1/2</a:t>
                      </a:r>
                      <a:endParaRPr lang="it-IT" sz="1900" dirty="0" smtClean="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66198" rtl="0" eaLnBrk="1" fontAlgn="auto" latinLnBrk="0" hangingPunct="1">
                        <a:lnSpc>
                          <a:spcPct val="100000"/>
                        </a:lnSpc>
                        <a:spcBef>
                          <a:spcPts val="0"/>
                        </a:spcBef>
                        <a:spcAft>
                          <a:spcPts val="0"/>
                        </a:spcAft>
                        <a:buClrTx/>
                        <a:buSzTx/>
                        <a:buFontTx/>
                        <a:buNone/>
                        <a:tabLst/>
                        <a:defRPr/>
                      </a:pPr>
                      <a:r>
                        <a:rPr lang="it-IT" sz="1900" dirty="0" smtClean="0"/>
                        <a:t>A</a:t>
                      </a:r>
                      <a:r>
                        <a:rPr lang="it-IT" sz="1900" baseline="-25000" dirty="0" smtClean="0"/>
                        <a:t>3/2</a:t>
                      </a:r>
                      <a:endParaRPr lang="it-IT" sz="1900" dirty="0" smtClean="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66198" rtl="0" eaLnBrk="1" fontAlgn="auto" latinLnBrk="0" hangingPunct="1">
                        <a:lnSpc>
                          <a:spcPct val="100000"/>
                        </a:lnSpc>
                        <a:spcBef>
                          <a:spcPts val="0"/>
                        </a:spcBef>
                        <a:spcAft>
                          <a:spcPts val="0"/>
                        </a:spcAft>
                        <a:buClrTx/>
                        <a:buSzTx/>
                        <a:buFontTx/>
                        <a:buNone/>
                        <a:tabLst/>
                        <a:defRPr/>
                      </a:pPr>
                      <a:r>
                        <a:rPr lang="it-IT" sz="1900" dirty="0" smtClean="0"/>
                        <a:t>S</a:t>
                      </a:r>
                      <a:r>
                        <a:rPr lang="it-IT" sz="1900" baseline="-25000" dirty="0" smtClean="0"/>
                        <a:t>1/2</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81571">
                <a:tc>
                  <a:txBody>
                    <a:bodyPr/>
                    <a:lstStyle/>
                    <a:p>
                      <a:pPr algn="ctr"/>
                      <a:r>
                        <a:rPr lang="it-IT" sz="1900" dirty="0" smtClean="0"/>
                        <a:t>0.1</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9.5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9.5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13</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8.5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8.5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81571">
                <a:tc>
                  <a:txBody>
                    <a:bodyPr/>
                    <a:lstStyle/>
                    <a:p>
                      <a:pPr algn="ctr"/>
                      <a:r>
                        <a:rPr lang="it-IT" sz="1900" dirty="0" smtClean="0"/>
                        <a:t>0.5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14</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16</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10</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81571">
                <a:tc>
                  <a:txBody>
                    <a:bodyPr/>
                    <a:lstStyle/>
                    <a:p>
                      <a:pPr algn="ctr"/>
                      <a:r>
                        <a:rPr lang="it-IT" sz="1900" dirty="0" smtClean="0"/>
                        <a:t>1.0</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13</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19</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14</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14</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900" dirty="0" smtClean="0"/>
                        <a:t>7.5</a:t>
                      </a:r>
                      <a:endParaRPr lang="it-IT" sz="19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3" name="Tabella 32"/>
          <p:cNvGraphicFramePr>
            <a:graphicFrameLocks noGrp="1"/>
          </p:cNvGraphicFramePr>
          <p:nvPr>
            <p:extLst>
              <p:ext uri="{D42A27DB-BD31-4B8C-83A1-F6EECF244321}">
                <p14:modId xmlns:p14="http://schemas.microsoft.com/office/powerpoint/2010/main" val="3464077640"/>
              </p:ext>
            </p:extLst>
          </p:nvPr>
        </p:nvGraphicFramePr>
        <p:xfrm>
          <a:off x="150565" y="5786884"/>
          <a:ext cx="5191123" cy="1053273"/>
        </p:xfrm>
        <a:graphic>
          <a:graphicData uri="http://schemas.openxmlformats.org/drawingml/2006/table">
            <a:tbl>
              <a:tblPr firstRow="1" bandRow="1">
                <a:tableStyleId>{5C22544A-7EE6-4342-B048-85BDC9FD1C3A}</a:tableStyleId>
              </a:tblPr>
              <a:tblGrid>
                <a:gridCol w="2094781"/>
                <a:gridCol w="1008111"/>
                <a:gridCol w="1080120"/>
                <a:gridCol w="1008111"/>
              </a:tblGrid>
              <a:tr h="381571">
                <a:tc>
                  <a:txBody>
                    <a:bodyPr/>
                    <a:lstStyle/>
                    <a:p>
                      <a:pPr algn="ctr"/>
                      <a:r>
                        <a:rPr lang="it-IT" sz="1900" dirty="0" smtClean="0">
                          <a:solidFill>
                            <a:srgbClr val="000090"/>
                          </a:solidFill>
                        </a:rPr>
                        <a:t>Q</a:t>
                      </a:r>
                      <a:r>
                        <a:rPr lang="it-IT" sz="1900" baseline="30000" dirty="0" smtClean="0">
                          <a:solidFill>
                            <a:srgbClr val="000090"/>
                          </a:solidFill>
                        </a:rPr>
                        <a:t>2</a:t>
                      </a:r>
                      <a:r>
                        <a:rPr lang="it-IT" sz="1900" baseline="0" dirty="0" smtClean="0">
                          <a:solidFill>
                            <a:srgbClr val="000090"/>
                          </a:solidFill>
                        </a:rPr>
                        <a:t> (GeV</a:t>
                      </a:r>
                      <a:r>
                        <a:rPr lang="it-IT" sz="1900" baseline="30000" dirty="0" smtClean="0">
                          <a:solidFill>
                            <a:srgbClr val="000090"/>
                          </a:solidFill>
                        </a:rPr>
                        <a:t>2</a:t>
                      </a:r>
                      <a:r>
                        <a:rPr lang="it-IT" sz="1900" baseline="0" dirty="0" smtClean="0">
                          <a:solidFill>
                            <a:srgbClr val="000090"/>
                          </a:solidFill>
                        </a:rPr>
                        <a:t>)</a:t>
                      </a:r>
                      <a:endParaRPr lang="it-IT" sz="1900" dirty="0">
                        <a:solidFill>
                          <a:srgbClr val="000090"/>
                        </a:solidFill>
                      </a:endParaRPr>
                    </a:p>
                  </a:txBody>
                  <a:tcPr/>
                </a:tc>
                <a:tc>
                  <a:txBody>
                    <a:bodyPr/>
                    <a:lstStyle/>
                    <a:p>
                      <a:pPr algn="ctr"/>
                      <a:r>
                        <a:rPr lang="it-IT" sz="1900" dirty="0" smtClean="0">
                          <a:solidFill>
                            <a:srgbClr val="000090"/>
                          </a:solidFill>
                        </a:rPr>
                        <a:t>0.</a:t>
                      </a:r>
                      <a:endParaRPr lang="it-IT" sz="1900" dirty="0">
                        <a:solidFill>
                          <a:srgbClr val="000090"/>
                        </a:solidFill>
                      </a:endParaRPr>
                    </a:p>
                  </a:txBody>
                  <a:tcPr/>
                </a:tc>
                <a:tc>
                  <a:txBody>
                    <a:bodyPr/>
                    <a:lstStyle/>
                    <a:p>
                      <a:pPr algn="ctr"/>
                      <a:r>
                        <a:rPr lang="it-IT" sz="1900" dirty="0" smtClean="0">
                          <a:solidFill>
                            <a:srgbClr val="000090"/>
                          </a:solidFill>
                        </a:rPr>
                        <a:t>0.65</a:t>
                      </a:r>
                      <a:endParaRPr lang="it-IT" sz="1900" dirty="0">
                        <a:solidFill>
                          <a:srgbClr val="000090"/>
                        </a:solidFill>
                      </a:endParaRPr>
                    </a:p>
                  </a:txBody>
                  <a:tcPr/>
                </a:tc>
                <a:tc>
                  <a:txBody>
                    <a:bodyPr/>
                    <a:lstStyle/>
                    <a:p>
                      <a:pPr algn="ctr"/>
                      <a:r>
                        <a:rPr lang="it-IT" sz="1900" dirty="0" smtClean="0">
                          <a:solidFill>
                            <a:srgbClr val="000090"/>
                          </a:solidFill>
                        </a:rPr>
                        <a:t>1.3</a:t>
                      </a:r>
                      <a:endParaRPr lang="it-IT" sz="1900" dirty="0">
                        <a:solidFill>
                          <a:srgbClr val="000090"/>
                        </a:solidFill>
                      </a:endParaRPr>
                    </a:p>
                  </a:txBody>
                  <a:tcPr/>
                </a:tc>
              </a:tr>
              <a:tr h="671702">
                <a:tc>
                  <a:txBody>
                    <a:bodyPr/>
                    <a:lstStyle/>
                    <a:p>
                      <a:r>
                        <a:rPr lang="it-IT" sz="1900" dirty="0" smtClean="0"/>
                        <a:t>A</a:t>
                      </a:r>
                      <a:r>
                        <a:rPr lang="it-IT" sz="1900" baseline="-25000" dirty="0" smtClean="0"/>
                        <a:t>1/3</a:t>
                      </a:r>
                      <a:r>
                        <a:rPr lang="it-IT" sz="1900" baseline="0" dirty="0" smtClean="0"/>
                        <a:t> x 10</a:t>
                      </a:r>
                      <a:r>
                        <a:rPr lang="it-IT" sz="1900" baseline="30000" dirty="0" smtClean="0"/>
                        <a:t>-3</a:t>
                      </a:r>
                      <a:r>
                        <a:rPr lang="it-IT" sz="1900" baseline="0" dirty="0" smtClean="0"/>
                        <a:t>(GeV</a:t>
                      </a:r>
                      <a:r>
                        <a:rPr lang="it-IT" sz="1900" baseline="30000" dirty="0" smtClean="0"/>
                        <a:t>-1/2</a:t>
                      </a:r>
                      <a:r>
                        <a:rPr lang="it-IT" sz="1900" baseline="0" dirty="0" smtClean="0"/>
                        <a:t>)</a:t>
                      </a:r>
                      <a:endParaRPr lang="it-IT" sz="1900" dirty="0"/>
                    </a:p>
                  </a:txBody>
                  <a:tcPr/>
                </a:tc>
                <a:tc>
                  <a:txBody>
                    <a:bodyPr/>
                    <a:lstStyle/>
                    <a:p>
                      <a:pPr algn="ctr"/>
                      <a:r>
                        <a:rPr lang="it-IT" sz="1900" dirty="0" smtClean="0"/>
                        <a:t>-70</a:t>
                      </a:r>
                      <a:endParaRPr lang="it-IT" sz="1900" dirty="0"/>
                    </a:p>
                  </a:txBody>
                  <a:tcPr/>
                </a:tc>
                <a:tc>
                  <a:txBody>
                    <a:bodyPr/>
                    <a:lstStyle/>
                    <a:p>
                      <a:pPr algn="ctr"/>
                      <a:r>
                        <a:rPr lang="it-IT" sz="1900" dirty="0" smtClean="0"/>
                        <a:t>10</a:t>
                      </a:r>
                      <a:endParaRPr lang="it-IT" sz="1900" dirty="0"/>
                    </a:p>
                  </a:txBody>
                  <a:tcPr/>
                </a:tc>
                <a:tc>
                  <a:txBody>
                    <a:bodyPr/>
                    <a:lstStyle/>
                    <a:p>
                      <a:pPr algn="ctr"/>
                      <a:r>
                        <a:rPr lang="it-IT" sz="1900" dirty="0" smtClean="0"/>
                        <a:t>30</a:t>
                      </a:r>
                      <a:endParaRPr lang="it-IT" sz="1900" dirty="0"/>
                    </a:p>
                  </a:txBody>
                  <a:tcPr/>
                </a:tc>
              </a:tr>
            </a:tbl>
          </a:graphicData>
        </a:graphic>
      </p:graphicFrame>
      <p:sp>
        <p:nvSpPr>
          <p:cNvPr id="3" name="CasellaDiTesto 2"/>
          <p:cNvSpPr txBox="1"/>
          <p:nvPr/>
        </p:nvSpPr>
        <p:spPr>
          <a:xfrm>
            <a:off x="0" y="1754436"/>
            <a:ext cx="10159677" cy="769411"/>
          </a:xfrm>
          <a:prstGeom prst="rect">
            <a:avLst/>
          </a:prstGeom>
          <a:noFill/>
          <a:ln>
            <a:solidFill>
              <a:srgbClr val="800000"/>
            </a:solidFill>
          </a:ln>
        </p:spPr>
        <p:txBody>
          <a:bodyPr wrap="square" lIns="91412" tIns="45705" rIns="91412" bIns="45705" rtlCol="0">
            <a:spAutoFit/>
          </a:bodyPr>
          <a:lstStyle/>
          <a:p>
            <a:pPr algn="just"/>
            <a:r>
              <a:rPr lang="en-US" sz="2200" dirty="0">
                <a:latin typeface="+mn-lt"/>
              </a:rPr>
              <a:t>Fixing </a:t>
            </a:r>
            <a:r>
              <a:rPr lang="en-US" sz="2200" dirty="0" smtClean="0">
                <a:latin typeface="+mn-lt"/>
              </a:rPr>
              <a:t>the resonance parameters: </a:t>
            </a:r>
            <a:r>
              <a:rPr lang="it-IT" sz="2200" dirty="0" err="1" smtClean="0">
                <a:latin typeface="+mn-lt"/>
              </a:rPr>
              <a:t>M</a:t>
            </a:r>
            <a:r>
              <a:rPr lang="it-IT" sz="2200" baseline="-25000" dirty="0" err="1" smtClean="0">
                <a:latin typeface="+mn-lt"/>
              </a:rPr>
              <a:t>res</a:t>
            </a:r>
            <a:r>
              <a:rPr lang="it-IT" sz="2200" dirty="0" smtClean="0">
                <a:latin typeface="+mn-lt"/>
              </a:rPr>
              <a:t> = 2.2 </a:t>
            </a:r>
            <a:r>
              <a:rPr lang="it-IT" sz="2200" dirty="0">
                <a:latin typeface="+mn-lt"/>
              </a:rPr>
              <a:t>GeV, </a:t>
            </a:r>
            <a:r>
              <a:rPr lang="it-IT" sz="2200" dirty="0" smtClean="0">
                <a:latin typeface="Symbol" charset="2"/>
                <a:cs typeface="Symbol" charset="2"/>
              </a:rPr>
              <a:t>G</a:t>
            </a:r>
            <a:r>
              <a:rPr lang="it-IT" sz="2200" baseline="-25000" dirty="0" smtClean="0">
                <a:latin typeface="+mn-lt"/>
              </a:rPr>
              <a:t>res</a:t>
            </a:r>
            <a:r>
              <a:rPr lang="it-IT" sz="2200" dirty="0" smtClean="0">
                <a:latin typeface="+mn-lt"/>
              </a:rPr>
              <a:t> = 0.25 GeV, </a:t>
            </a:r>
            <a:r>
              <a:rPr lang="it-IT" sz="2200" dirty="0">
                <a:latin typeface="+mn-lt"/>
              </a:rPr>
              <a:t>S</a:t>
            </a:r>
            <a:r>
              <a:rPr lang="it-IT" sz="2200" baseline="-25000" dirty="0">
                <a:latin typeface="+mn-lt"/>
              </a:rPr>
              <a:t>1/2</a:t>
            </a:r>
            <a:r>
              <a:rPr lang="it-IT" sz="2200" dirty="0">
                <a:latin typeface="+mn-lt"/>
              </a:rPr>
              <a:t> =</a:t>
            </a:r>
            <a:r>
              <a:rPr lang="it-IT" sz="2200" dirty="0" smtClean="0">
                <a:latin typeface="+mn-lt"/>
              </a:rPr>
              <a:t> </a:t>
            </a:r>
            <a:r>
              <a:rPr lang="it-IT" sz="2200" dirty="0" err="1" smtClean="0">
                <a:latin typeface="+mn-lt"/>
              </a:rPr>
              <a:t>0</a:t>
            </a:r>
            <a:r>
              <a:rPr lang="it-IT" sz="2200" dirty="0" smtClean="0">
                <a:latin typeface="+mn-lt"/>
              </a:rPr>
              <a:t>  </a:t>
            </a:r>
            <a:r>
              <a:rPr lang="it-IT" sz="2000" dirty="0" smtClean="0">
                <a:latin typeface="+mn-lt"/>
              </a:rPr>
              <a:t> </a:t>
            </a:r>
          </a:p>
          <a:p>
            <a:pPr algn="just"/>
            <a:r>
              <a:rPr lang="it-IT" sz="2200" b="1" dirty="0" smtClean="0">
                <a:latin typeface="+mn-lt"/>
              </a:rPr>
              <a:t>and </a:t>
            </a:r>
            <a:r>
              <a:rPr lang="en-US" sz="2200" b="1" dirty="0">
                <a:latin typeface="+mn-lt"/>
              </a:rPr>
              <a:t>varying </a:t>
            </a:r>
            <a:r>
              <a:rPr lang="it-IT" sz="2200" b="1" dirty="0">
                <a:latin typeface="+mn-lt"/>
              </a:rPr>
              <a:t>A</a:t>
            </a:r>
            <a:r>
              <a:rPr lang="it-IT" sz="2200" b="1" baseline="-25000" dirty="0">
                <a:latin typeface="+mn-lt"/>
              </a:rPr>
              <a:t>1/2, 3/2</a:t>
            </a:r>
            <a:r>
              <a:rPr lang="it-IT" sz="2200" b="1" dirty="0">
                <a:latin typeface="+mn-lt"/>
              </a:rPr>
              <a:t> </a:t>
            </a:r>
            <a:r>
              <a:rPr lang="en-US" sz="2200" b="1" dirty="0">
                <a:latin typeface="+mn-lt"/>
              </a:rPr>
              <a:t>                    </a:t>
            </a:r>
            <a:r>
              <a:rPr lang="en-US" sz="2200" b="1" dirty="0" smtClean="0">
                <a:solidFill>
                  <a:srgbClr val="000090"/>
                </a:solidFill>
                <a:latin typeface="+mn-lt"/>
              </a:rPr>
              <a:t>Minimum </a:t>
            </a:r>
            <a:r>
              <a:rPr lang="en-US" sz="2200" b="1" dirty="0">
                <a:solidFill>
                  <a:srgbClr val="000090"/>
                </a:solidFill>
                <a:latin typeface="+mn-lt"/>
              </a:rPr>
              <a:t>values for hybrid baryons </a:t>
            </a:r>
            <a:r>
              <a:rPr lang="en-US" sz="2200" b="1" dirty="0" smtClean="0">
                <a:solidFill>
                  <a:srgbClr val="000090"/>
                </a:solidFill>
                <a:latin typeface="+mn-lt"/>
              </a:rPr>
              <a:t>electrocouplings</a:t>
            </a:r>
            <a:endParaRPr lang="en-US" sz="2200" b="1" dirty="0">
              <a:solidFill>
                <a:srgbClr val="000090"/>
              </a:solidFill>
              <a:latin typeface="+mn-lt"/>
            </a:endParaRPr>
          </a:p>
        </p:txBody>
      </p:sp>
      <p:graphicFrame>
        <p:nvGraphicFramePr>
          <p:cNvPr id="19" name="Oggetto 18"/>
          <p:cNvGraphicFramePr>
            <a:graphicFrameLocks noChangeAspect="1"/>
          </p:cNvGraphicFramePr>
          <p:nvPr>
            <p:extLst>
              <p:ext uri="{D42A27DB-BD31-4B8C-83A1-F6EECF244321}">
                <p14:modId xmlns:p14="http://schemas.microsoft.com/office/powerpoint/2010/main" val="3591701189"/>
              </p:ext>
            </p:extLst>
          </p:nvPr>
        </p:nvGraphicFramePr>
        <p:xfrm>
          <a:off x="2530475" y="2690813"/>
          <a:ext cx="5518150" cy="1055687"/>
        </p:xfrm>
        <a:graphic>
          <a:graphicData uri="http://schemas.openxmlformats.org/presentationml/2006/ole">
            <mc:AlternateContent xmlns:mc="http://schemas.openxmlformats.org/markup-compatibility/2006">
              <mc:Choice xmlns:v="urn:schemas-microsoft-com:vml" Requires="v">
                <p:oleObj spid="_x0000_s1117" name="Equation" r:id="rId4" imgW="2717800" imgH="520700" progId="Equation.3">
                  <p:embed/>
                </p:oleObj>
              </mc:Choice>
              <mc:Fallback>
                <p:oleObj name="Equation" r:id="rId4" imgW="2717800" imgH="520700" progId="Equation.3">
                  <p:embed/>
                  <p:pic>
                    <p:nvPicPr>
                      <p:cNvPr id="0" name="Picture 29"/>
                      <p:cNvPicPr>
                        <a:picLocks noChangeAspect="1" noChangeArrowheads="1"/>
                      </p:cNvPicPr>
                      <p:nvPr/>
                    </p:nvPicPr>
                    <p:blipFill>
                      <a:blip r:embed="rId5"/>
                      <a:srcRect/>
                      <a:stretch>
                        <a:fillRect/>
                      </a:stretch>
                    </p:blipFill>
                    <p:spPr bwMode="auto">
                      <a:xfrm>
                        <a:off x="2530475" y="2690813"/>
                        <a:ext cx="5518150" cy="1055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595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162549"/>
            <a:ext cx="9344025" cy="1208881"/>
          </a:xfrm>
          <a:ln>
            <a:noFill/>
          </a:ln>
        </p:spPr>
        <p:txBody>
          <a:bodyPr lIns="100735" tIns="50367" rIns="100735" bIns="50367">
            <a:normAutofit/>
          </a:bodyPr>
          <a:lstStyle/>
          <a:p>
            <a:r>
              <a:rPr lang="en-US" sz="4400" b="1" dirty="0">
                <a:solidFill>
                  <a:srgbClr val="800000"/>
                </a:solidFill>
              </a:rPr>
              <a:t>Main Questions to Address</a:t>
            </a:r>
          </a:p>
        </p:txBody>
      </p:sp>
      <p:sp>
        <p:nvSpPr>
          <p:cNvPr id="3" name="Content Placeholder 2"/>
          <p:cNvSpPr>
            <a:spLocks noGrp="1"/>
          </p:cNvSpPr>
          <p:nvPr>
            <p:ph idx="1"/>
          </p:nvPr>
        </p:nvSpPr>
        <p:spPr>
          <a:xfrm>
            <a:off x="510605" y="1394395"/>
            <a:ext cx="9577064" cy="5256584"/>
          </a:xfrm>
        </p:spPr>
        <p:txBody>
          <a:bodyPr lIns="100735" tIns="50367" rIns="100735" bIns="50367">
            <a:noAutofit/>
          </a:bodyPr>
          <a:lstStyle/>
          <a:p>
            <a:r>
              <a:rPr lang="en-US" sz="2400" dirty="0">
                <a:cs typeface="Chalkboard"/>
              </a:rPr>
              <a:t>The N* spectrum: what is </a:t>
            </a:r>
            <a:r>
              <a:rPr lang="en-US" sz="2400" dirty="0">
                <a:solidFill>
                  <a:srgbClr val="000000"/>
                </a:solidFill>
                <a:cs typeface="Chalkboard"/>
              </a:rPr>
              <a:t>the role of glue</a:t>
            </a:r>
            <a:r>
              <a:rPr lang="en-US" sz="2400" dirty="0">
                <a:cs typeface="Chalkboard"/>
              </a:rPr>
              <a:t>?</a:t>
            </a:r>
          </a:p>
          <a:p>
            <a:pPr marL="1790144" indent="0">
              <a:buNone/>
            </a:pPr>
            <a:r>
              <a:rPr lang="en-US" sz="2400" b="1" dirty="0">
                <a:solidFill>
                  <a:srgbClr val="000090"/>
                </a:solidFill>
                <a:cs typeface="Chalkboard"/>
              </a:rPr>
              <a:t>Search for new </a:t>
            </a:r>
            <a:r>
              <a:rPr lang="en-US" sz="2400" b="1" dirty="0" smtClean="0">
                <a:solidFill>
                  <a:srgbClr val="000090"/>
                </a:solidFill>
                <a:cs typeface="Chalkboard"/>
              </a:rPr>
              <a:t>baryon states</a:t>
            </a:r>
          </a:p>
          <a:p>
            <a:pPr marL="361950" indent="0">
              <a:buNone/>
            </a:pPr>
            <a:r>
              <a:rPr lang="en-US" sz="2400" dirty="0" smtClean="0">
                <a:solidFill>
                  <a:srgbClr val="800000"/>
                </a:solidFill>
                <a:cs typeface="Comic Sans MS"/>
              </a:rPr>
              <a:t>PR12</a:t>
            </a:r>
            <a:r>
              <a:rPr lang="en-US" sz="2400" dirty="0">
                <a:solidFill>
                  <a:srgbClr val="800000"/>
                </a:solidFill>
                <a:cs typeface="Comic Sans MS"/>
              </a:rPr>
              <a:t>-16-010</a:t>
            </a:r>
            <a:endParaRPr lang="en-US" sz="2400" b="1" dirty="0">
              <a:solidFill>
                <a:srgbClr val="800000"/>
              </a:solidFill>
              <a:cs typeface="Chalkboard"/>
            </a:endParaRPr>
          </a:p>
          <a:p>
            <a:pPr>
              <a:buNone/>
            </a:pPr>
            <a:endParaRPr lang="en-US" sz="2400" dirty="0">
              <a:latin typeface="Chalkboard"/>
              <a:cs typeface="Chalkboard"/>
            </a:endParaRPr>
          </a:p>
          <a:p>
            <a:r>
              <a:rPr lang="en-US" sz="2400" dirty="0">
                <a:cs typeface="Chalkboard"/>
              </a:rPr>
              <a:t>How do massless </a:t>
            </a:r>
            <a:r>
              <a:rPr lang="en-US" sz="2400" dirty="0">
                <a:solidFill>
                  <a:srgbClr val="000000"/>
                </a:solidFill>
                <a:cs typeface="Chalkboard"/>
              </a:rPr>
              <a:t>quarks acquire mass? 			</a:t>
            </a:r>
          </a:p>
          <a:p>
            <a:pPr marL="1790144" indent="0">
              <a:buNone/>
            </a:pPr>
            <a:r>
              <a:rPr lang="en-US" sz="2400" b="1" dirty="0">
                <a:solidFill>
                  <a:srgbClr val="000090"/>
                </a:solidFill>
                <a:cs typeface="Chalkboard"/>
              </a:rPr>
              <a:t>Measure the Q</a:t>
            </a:r>
            <a:r>
              <a:rPr lang="en-US" sz="2400" b="1" baseline="30000" dirty="0">
                <a:solidFill>
                  <a:srgbClr val="000090"/>
                </a:solidFill>
                <a:cs typeface="Chalkboard"/>
              </a:rPr>
              <a:t>2</a:t>
            </a:r>
            <a:r>
              <a:rPr lang="en-US" sz="2400" b="1" dirty="0">
                <a:solidFill>
                  <a:srgbClr val="000090"/>
                </a:solidFill>
                <a:cs typeface="Chalkboard"/>
              </a:rPr>
              <a:t> dependence of electrocoupling amplitudes </a:t>
            </a:r>
          </a:p>
          <a:p>
            <a:pPr marL="355490" indent="0">
              <a:buNone/>
            </a:pPr>
            <a:r>
              <a:rPr lang="en-US" sz="2400" dirty="0">
                <a:solidFill>
                  <a:srgbClr val="800000"/>
                </a:solidFill>
                <a:cs typeface="Comic Sans MS"/>
              </a:rPr>
              <a:t>PR12-16-010A</a:t>
            </a:r>
          </a:p>
          <a:p>
            <a:pPr marL="0" indent="0">
              <a:buNone/>
            </a:pPr>
            <a:endParaRPr lang="en-US" sz="2400" dirty="0">
              <a:latin typeface="Chalkboard"/>
              <a:cs typeface="Chalkboard"/>
            </a:endParaRPr>
          </a:p>
          <a:p>
            <a:r>
              <a:rPr lang="en-US" sz="2400" dirty="0">
                <a:cs typeface="Chalkboard"/>
              </a:rPr>
              <a:t>How is </a:t>
            </a:r>
            <a:r>
              <a:rPr lang="en-US" sz="2400" dirty="0">
                <a:solidFill>
                  <a:srgbClr val="000000"/>
                </a:solidFill>
                <a:cs typeface="Chalkboard"/>
              </a:rPr>
              <a:t>color confinement </a:t>
            </a:r>
            <a:r>
              <a:rPr lang="en-US" sz="2400" dirty="0">
                <a:cs typeface="Chalkboard"/>
              </a:rPr>
              <a:t>realized in the force and pressure </a:t>
            </a:r>
            <a:r>
              <a:rPr lang="en-US" sz="2400" dirty="0" smtClean="0">
                <a:cs typeface="Chalkboard"/>
              </a:rPr>
              <a:t>distributions </a:t>
            </a:r>
            <a:r>
              <a:rPr lang="en-US" sz="2400" dirty="0">
                <a:cs typeface="Chalkboard"/>
              </a:rPr>
              <a:t>in stable nucleons?</a:t>
            </a:r>
            <a:r>
              <a:rPr lang="en-US" sz="2400" dirty="0">
                <a:solidFill>
                  <a:srgbClr val="800000"/>
                </a:solidFill>
                <a:cs typeface="Chalkboard"/>
              </a:rPr>
              <a:t> </a:t>
            </a:r>
          </a:p>
          <a:p>
            <a:pPr marL="355490" indent="0">
              <a:buNone/>
            </a:pPr>
            <a:r>
              <a:rPr lang="en-US" sz="2400" b="1" dirty="0">
                <a:solidFill>
                  <a:srgbClr val="000090"/>
                </a:solidFill>
                <a:cs typeface="Chalkboard"/>
              </a:rPr>
              <a:t>		Study GPDs and their moments from DVCS</a:t>
            </a:r>
          </a:p>
          <a:p>
            <a:pPr marL="355490" indent="0">
              <a:buNone/>
            </a:pPr>
            <a:r>
              <a:rPr lang="en-US" sz="2400" dirty="0">
                <a:solidFill>
                  <a:srgbClr val="800000"/>
                </a:solidFill>
                <a:cs typeface="Comic Sans MS"/>
              </a:rPr>
              <a:t>PR12-16-010B</a:t>
            </a:r>
          </a:p>
        </p:txBody>
      </p:sp>
      <p:sp>
        <p:nvSpPr>
          <p:cNvPr id="6" name="Slide Number Placeholder 5"/>
          <p:cNvSpPr>
            <a:spLocks noGrp="1"/>
          </p:cNvSpPr>
          <p:nvPr>
            <p:ph type="sldNum" sz="quarter" idx="12"/>
          </p:nvPr>
        </p:nvSpPr>
        <p:spPr/>
        <p:txBody>
          <a:bodyPr/>
          <a:lstStyle/>
          <a:p>
            <a:fld id="{7C838BDD-2A9B-A643-A699-54CA44B406CD}" type="slidenum">
              <a:rPr lang="en-US" smtClean="0"/>
              <a:pPr/>
              <a:t>3</a:t>
            </a:fld>
            <a:endParaRPr lang="en-US"/>
          </a:p>
        </p:txBody>
      </p:sp>
      <p:cxnSp>
        <p:nvCxnSpPr>
          <p:cNvPr id="8" name="Straight Connector 31"/>
          <p:cNvCxnSpPr/>
          <p:nvPr/>
        </p:nvCxnSpPr>
        <p:spPr>
          <a:xfrm>
            <a:off x="0" y="1178372"/>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egnaposto piè di pagina 8"/>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cxnSp>
        <p:nvCxnSpPr>
          <p:cNvPr id="5" name="Connettore 2 4"/>
          <p:cNvCxnSpPr/>
          <p:nvPr/>
        </p:nvCxnSpPr>
        <p:spPr bwMode="auto">
          <a:xfrm>
            <a:off x="1014661" y="204246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1" name="Connettore 2 10"/>
          <p:cNvCxnSpPr/>
          <p:nvPr/>
        </p:nvCxnSpPr>
        <p:spPr bwMode="auto">
          <a:xfrm>
            <a:off x="1014661" y="3914676"/>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cxnSp>
        <p:nvCxnSpPr>
          <p:cNvPr id="12" name="Connettore 2 11"/>
          <p:cNvCxnSpPr/>
          <p:nvPr/>
        </p:nvCxnSpPr>
        <p:spPr bwMode="auto">
          <a:xfrm>
            <a:off x="1014661" y="6002908"/>
            <a:ext cx="936104"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147391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0605" y="1466404"/>
            <a:ext cx="3450618" cy="5360227"/>
          </a:xfrm>
          <a:prstGeom prst="rect">
            <a:avLst/>
          </a:prstGeom>
        </p:spPr>
      </p:pic>
      <p:sp>
        <p:nvSpPr>
          <p:cNvPr id="2" name="Title 1"/>
          <p:cNvSpPr>
            <a:spLocks noGrp="1"/>
          </p:cNvSpPr>
          <p:nvPr>
            <p:ph type="title"/>
          </p:nvPr>
        </p:nvSpPr>
        <p:spPr>
          <a:xfrm>
            <a:off x="150565" y="818332"/>
            <a:ext cx="4248473" cy="576064"/>
          </a:xfrm>
          <a:ln>
            <a:noFill/>
          </a:ln>
        </p:spPr>
        <p:txBody>
          <a:bodyPr lIns="100735" tIns="50367" rIns="100735" bIns="50367">
            <a:normAutofit fontScale="90000"/>
          </a:bodyPr>
          <a:lstStyle/>
          <a:p>
            <a:r>
              <a:rPr lang="en-US" sz="2400" b="1" dirty="0">
                <a:solidFill>
                  <a:srgbClr val="000090"/>
                </a:solidFill>
              </a:rPr>
              <a:t>Bonn-</a:t>
            </a:r>
            <a:r>
              <a:rPr lang="en-US" sz="2400" b="1" dirty="0" err="1">
                <a:solidFill>
                  <a:srgbClr val="000090"/>
                </a:solidFill>
              </a:rPr>
              <a:t>Gatchina</a:t>
            </a:r>
            <a:r>
              <a:rPr lang="en-US" sz="2400" b="1" dirty="0">
                <a:solidFill>
                  <a:srgbClr val="000090"/>
                </a:solidFill>
              </a:rPr>
              <a:t> Analysis </a:t>
            </a:r>
            <a:r>
              <a:rPr lang="en-US" sz="2400" b="1" dirty="0" smtClean="0">
                <a:solidFill>
                  <a:srgbClr val="000090"/>
                </a:solidFill>
              </a:rPr>
              <a:t>Example </a:t>
            </a:r>
            <a:endParaRPr lang="en-US" sz="2400" b="1" dirty="0">
              <a:solidFill>
                <a:srgbClr val="000090"/>
              </a:solidFill>
            </a:endParaRPr>
          </a:p>
        </p:txBody>
      </p:sp>
      <p:sp>
        <p:nvSpPr>
          <p:cNvPr id="6" name="Slide Number Placeholder 5"/>
          <p:cNvSpPr>
            <a:spLocks noGrp="1"/>
          </p:cNvSpPr>
          <p:nvPr>
            <p:ph type="sldNum" sz="quarter" idx="12"/>
          </p:nvPr>
        </p:nvSpPr>
        <p:spPr/>
        <p:txBody>
          <a:bodyPr/>
          <a:lstStyle/>
          <a:p>
            <a:fld id="{7C838BDD-2A9B-A643-A699-54CA44B406CD}" type="slidenum">
              <a:rPr lang="en-US" smtClean="0"/>
              <a:pPr/>
              <a:t>30</a:t>
            </a:fld>
            <a:endParaRPr lang="en-US"/>
          </a:p>
        </p:txBody>
      </p:sp>
      <p:cxnSp>
        <p:nvCxnSpPr>
          <p:cNvPr id="9" name="Straight Connector 31"/>
          <p:cNvCxnSpPr/>
          <p:nvPr/>
        </p:nvCxnSpPr>
        <p:spPr>
          <a:xfrm>
            <a:off x="0" y="818332"/>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dirty="0" smtClean="0"/>
              <a:t>PAC 44 Meeting   -  July 27  2016                         Annalisa </a:t>
            </a:r>
            <a:r>
              <a:rPr lang="en-US" dirty="0" err="1" smtClean="0"/>
              <a:t>D’Angelo</a:t>
            </a:r>
            <a:r>
              <a:rPr lang="en-US" dirty="0" smtClean="0"/>
              <a:t> – A Search for hybrid Baryons  in Hall B with CLAS12</a:t>
            </a:r>
            <a:endParaRPr lang="en-US" dirty="0"/>
          </a:p>
        </p:txBody>
      </p:sp>
      <p:sp>
        <p:nvSpPr>
          <p:cNvPr id="10" name="Title 1"/>
          <p:cNvSpPr txBox="1">
            <a:spLocks/>
          </p:cNvSpPr>
          <p:nvPr/>
        </p:nvSpPr>
        <p:spPr>
          <a:xfrm>
            <a:off x="150566" y="3"/>
            <a:ext cx="10081120" cy="763102"/>
          </a:xfrm>
          <a:prstGeom prst="rect">
            <a:avLst/>
          </a:prstGeom>
        </p:spPr>
        <p:txBody>
          <a:bodyPr lIns="91412" tIns="45705" rIns="91412" bIns="45705">
            <a:normAutofit/>
          </a:bodyPr>
          <a:lst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3600" b="1" dirty="0" smtClean="0">
                <a:solidFill>
                  <a:srgbClr val="000090"/>
                </a:solidFill>
              </a:rPr>
              <a:t>Resonance Parameters Extraction: Resonance Mass </a:t>
            </a:r>
            <a:endParaRPr lang="en-US" sz="3200" b="1" dirty="0">
              <a:solidFill>
                <a:srgbClr val="000090"/>
              </a:solidFill>
            </a:endParaRPr>
          </a:p>
        </p:txBody>
      </p:sp>
      <p:sp>
        <p:nvSpPr>
          <p:cNvPr id="4" name="CasellaDiTesto 3"/>
          <p:cNvSpPr txBox="1"/>
          <p:nvPr/>
        </p:nvSpPr>
        <p:spPr>
          <a:xfrm>
            <a:off x="294581" y="1178372"/>
            <a:ext cx="1584176" cy="369332"/>
          </a:xfrm>
          <a:prstGeom prst="rect">
            <a:avLst/>
          </a:prstGeom>
          <a:noFill/>
        </p:spPr>
        <p:txBody>
          <a:bodyPr wrap="square" rtlCol="0">
            <a:spAutoFit/>
          </a:bodyPr>
          <a:lstStyle/>
          <a:p>
            <a:r>
              <a:rPr lang="it-IT" sz="1800" dirty="0" err="1" smtClean="0">
                <a:solidFill>
                  <a:srgbClr val="800000"/>
                </a:solidFill>
                <a:latin typeface="+mn-lt"/>
              </a:rPr>
              <a:t>Δ</a:t>
            </a:r>
            <a:r>
              <a:rPr lang="it-IT" sz="1800" dirty="0" smtClean="0">
                <a:solidFill>
                  <a:srgbClr val="800000"/>
                </a:solidFill>
                <a:latin typeface="+mn-lt"/>
              </a:rPr>
              <a:t>(1950)7/2</a:t>
            </a:r>
            <a:r>
              <a:rPr lang="it-IT" sz="1800" baseline="30000" dirty="0" smtClean="0">
                <a:solidFill>
                  <a:srgbClr val="800000"/>
                </a:solidFill>
                <a:latin typeface="+mn-lt"/>
              </a:rPr>
              <a:t>+</a:t>
            </a:r>
            <a:endParaRPr lang="it-IT" sz="1800" dirty="0">
              <a:solidFill>
                <a:srgbClr val="800000"/>
              </a:solidFill>
              <a:latin typeface="+mn-lt"/>
            </a:endParaRPr>
          </a:p>
        </p:txBody>
      </p:sp>
      <p:sp>
        <p:nvSpPr>
          <p:cNvPr id="5" name="Rettangolo 4"/>
          <p:cNvSpPr/>
          <p:nvPr/>
        </p:nvSpPr>
        <p:spPr>
          <a:xfrm>
            <a:off x="2598837" y="1178372"/>
            <a:ext cx="1293180" cy="369332"/>
          </a:xfrm>
          <a:prstGeom prst="rect">
            <a:avLst/>
          </a:prstGeom>
        </p:spPr>
        <p:txBody>
          <a:bodyPr wrap="none">
            <a:spAutoFit/>
          </a:bodyPr>
          <a:lstStyle/>
          <a:p>
            <a:r>
              <a:rPr lang="it-IT" sz="1800" dirty="0" err="1">
                <a:solidFill>
                  <a:srgbClr val="800000"/>
                </a:solidFill>
                <a:latin typeface="+mn-lt"/>
              </a:rPr>
              <a:t>Δ</a:t>
            </a:r>
            <a:r>
              <a:rPr lang="it-IT" sz="1800" dirty="0" smtClean="0">
                <a:solidFill>
                  <a:srgbClr val="800000"/>
                </a:solidFill>
                <a:latin typeface="+mn-lt"/>
              </a:rPr>
              <a:t>(2200)</a:t>
            </a:r>
            <a:r>
              <a:rPr lang="it-IT" sz="1800" dirty="0">
                <a:solidFill>
                  <a:srgbClr val="800000"/>
                </a:solidFill>
                <a:latin typeface="+mn-lt"/>
              </a:rPr>
              <a:t>7/</a:t>
            </a:r>
            <a:r>
              <a:rPr lang="it-IT" sz="1800" dirty="0" smtClean="0">
                <a:solidFill>
                  <a:srgbClr val="800000"/>
                </a:solidFill>
                <a:latin typeface="+mn-lt"/>
              </a:rPr>
              <a:t>2</a:t>
            </a:r>
            <a:r>
              <a:rPr lang="it-IT" sz="1800" baseline="30000" dirty="0">
                <a:solidFill>
                  <a:srgbClr val="800000"/>
                </a:solidFill>
                <a:latin typeface="+mn-lt"/>
              </a:rPr>
              <a:t>-</a:t>
            </a:r>
            <a:endParaRPr lang="it-IT" sz="1800" dirty="0">
              <a:solidFill>
                <a:srgbClr val="800000"/>
              </a:solidFill>
              <a:latin typeface="+mn-lt"/>
            </a:endParaRPr>
          </a:p>
        </p:txBody>
      </p:sp>
      <p:sp>
        <p:nvSpPr>
          <p:cNvPr id="11" name="Rettangolo 10"/>
          <p:cNvSpPr/>
          <p:nvPr/>
        </p:nvSpPr>
        <p:spPr>
          <a:xfrm>
            <a:off x="8581791" y="3178994"/>
            <a:ext cx="851459" cy="461635"/>
          </a:xfrm>
          <a:prstGeom prst="rect">
            <a:avLst/>
          </a:prstGeom>
        </p:spPr>
        <p:txBody>
          <a:bodyPr wrap="none" lIns="91412" tIns="45705" rIns="91412" bIns="45705">
            <a:spAutoFit/>
          </a:bodyPr>
          <a:lstStyle/>
          <a:p>
            <a:r>
              <a:rPr lang="en-US" sz="2400" b="1" dirty="0" err="1">
                <a:solidFill>
                  <a:srgbClr val="800000"/>
                </a:solidFill>
                <a:cs typeface="Arial Black"/>
              </a:rPr>
              <a:t>p</a:t>
            </a:r>
            <a:r>
              <a:rPr lang="en-US" sz="2400" b="1" dirty="0" err="1">
                <a:solidFill>
                  <a:srgbClr val="800000"/>
                </a:solidFill>
                <a:latin typeface="Symbol" charset="2"/>
                <a:cs typeface="Symbol" charset="2"/>
              </a:rPr>
              <a:t>p</a:t>
            </a:r>
            <a:r>
              <a:rPr lang="en-US" sz="2400" b="1" baseline="30000" dirty="0" err="1">
                <a:solidFill>
                  <a:srgbClr val="800000"/>
                </a:solidFill>
                <a:cs typeface="Arial Black"/>
              </a:rPr>
              <a:t>+</a:t>
            </a:r>
            <a:r>
              <a:rPr lang="en-US" sz="2400" b="1" dirty="0" err="1">
                <a:solidFill>
                  <a:srgbClr val="800000"/>
                </a:solidFill>
                <a:latin typeface="Symbol" charset="2"/>
                <a:cs typeface="Symbol" charset="2"/>
              </a:rPr>
              <a:t>p</a:t>
            </a:r>
            <a:r>
              <a:rPr lang="en-US" sz="2400" b="1" baseline="30000">
                <a:solidFill>
                  <a:srgbClr val="800000"/>
                </a:solidFill>
                <a:cs typeface="Arial Black"/>
              </a:rPr>
              <a:t>-</a:t>
            </a:r>
            <a:endParaRPr lang="en-US" sz="2400" b="1" baseline="30000" dirty="0">
              <a:solidFill>
                <a:srgbClr val="800000"/>
              </a:solidFill>
              <a:latin typeface="Symbol" charset="2"/>
              <a:cs typeface="Symbol" charset="2"/>
            </a:endParaRPr>
          </a:p>
        </p:txBody>
      </p:sp>
      <p:pic>
        <p:nvPicPr>
          <p:cNvPr id="12" name="Immagine 11" descr="Schermata 2016-06-16 alle 23.48.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997" y="2258492"/>
            <a:ext cx="5954117" cy="3999301"/>
          </a:xfrm>
          <a:prstGeom prst="rect">
            <a:avLst/>
          </a:prstGeom>
          <a:ln>
            <a:noFill/>
          </a:ln>
          <a:effectLst/>
        </p:spPr>
      </p:pic>
      <p:sp>
        <p:nvSpPr>
          <p:cNvPr id="13" name="Rettangolo 12"/>
          <p:cNvSpPr/>
          <p:nvPr/>
        </p:nvSpPr>
        <p:spPr>
          <a:xfrm>
            <a:off x="8071445" y="2906564"/>
            <a:ext cx="1591870" cy="400079"/>
          </a:xfrm>
          <a:prstGeom prst="rect">
            <a:avLst/>
          </a:prstGeom>
        </p:spPr>
        <p:txBody>
          <a:bodyPr wrap="none" lIns="91412" tIns="45705" rIns="91412" bIns="45705">
            <a:spAutoFit/>
          </a:bodyPr>
          <a:lstStyle/>
          <a:p>
            <a:r>
              <a:rPr lang="en-US" sz="2000" dirty="0">
                <a:latin typeface="Calibri" charset="0"/>
                <a:ea typeface="Calibri" charset="0"/>
                <a:cs typeface="Calibri" charset="0"/>
              </a:rPr>
              <a:t>Q</a:t>
            </a:r>
            <a:r>
              <a:rPr lang="en-US" sz="2000" baseline="30000" dirty="0">
                <a:latin typeface="Calibri" charset="0"/>
                <a:ea typeface="Calibri" charset="0"/>
                <a:cs typeface="Calibri" charset="0"/>
              </a:rPr>
              <a:t>2</a:t>
            </a:r>
            <a:r>
              <a:rPr lang="en-US" sz="2000" dirty="0">
                <a:latin typeface="Calibri" charset="0"/>
                <a:ea typeface="Calibri" charset="0"/>
                <a:cs typeface="Calibri" charset="0"/>
              </a:rPr>
              <a:t> = 0.0 GeV</a:t>
            </a:r>
            <a:r>
              <a:rPr lang="en-US" sz="2000" baseline="30000" dirty="0">
                <a:latin typeface="Calibri" charset="0"/>
                <a:ea typeface="Calibri" charset="0"/>
                <a:cs typeface="Calibri" charset="0"/>
              </a:rPr>
              <a:t>2</a:t>
            </a:r>
          </a:p>
        </p:txBody>
      </p:sp>
      <p:sp>
        <p:nvSpPr>
          <p:cNvPr id="14" name="Rettangolo 13"/>
          <p:cNvSpPr/>
          <p:nvPr/>
        </p:nvSpPr>
        <p:spPr>
          <a:xfrm>
            <a:off x="8071445" y="4202708"/>
            <a:ext cx="1721864" cy="400079"/>
          </a:xfrm>
          <a:prstGeom prst="rect">
            <a:avLst/>
          </a:prstGeom>
        </p:spPr>
        <p:txBody>
          <a:bodyPr wrap="none" lIns="91412" tIns="45705" rIns="91412" bIns="45705">
            <a:spAutoFit/>
          </a:bodyPr>
          <a:lstStyle/>
          <a:p>
            <a:r>
              <a:rPr lang="en-US" sz="2000" dirty="0">
                <a:solidFill>
                  <a:srgbClr val="622000"/>
                </a:solidFill>
                <a:latin typeface="Calibri" charset="0"/>
                <a:ea typeface="Calibri" charset="0"/>
                <a:cs typeface="Calibri" charset="0"/>
              </a:rPr>
              <a:t>Q</a:t>
            </a:r>
            <a:r>
              <a:rPr lang="en-US" sz="2000" baseline="30000" dirty="0">
                <a:solidFill>
                  <a:srgbClr val="622000"/>
                </a:solidFill>
                <a:latin typeface="Calibri" charset="0"/>
                <a:ea typeface="Calibri" charset="0"/>
                <a:cs typeface="Calibri" charset="0"/>
              </a:rPr>
              <a:t>2</a:t>
            </a:r>
            <a:r>
              <a:rPr lang="en-US" sz="2000" dirty="0">
                <a:solidFill>
                  <a:srgbClr val="622000"/>
                </a:solidFill>
                <a:latin typeface="Calibri" charset="0"/>
                <a:ea typeface="Calibri" charset="0"/>
                <a:cs typeface="Calibri" charset="0"/>
              </a:rPr>
              <a:t> = 0.65 GeV</a:t>
            </a:r>
            <a:r>
              <a:rPr lang="en-US" sz="2000" baseline="30000" dirty="0">
                <a:solidFill>
                  <a:srgbClr val="622000"/>
                </a:solidFill>
                <a:latin typeface="Calibri" charset="0"/>
                <a:ea typeface="Calibri" charset="0"/>
                <a:cs typeface="Calibri" charset="0"/>
              </a:rPr>
              <a:t>2</a:t>
            </a:r>
          </a:p>
        </p:txBody>
      </p:sp>
      <p:sp>
        <p:nvSpPr>
          <p:cNvPr id="15" name="Rettangolo 14"/>
          <p:cNvSpPr/>
          <p:nvPr/>
        </p:nvSpPr>
        <p:spPr>
          <a:xfrm>
            <a:off x="8071445" y="5426844"/>
            <a:ext cx="1591870" cy="400079"/>
          </a:xfrm>
          <a:prstGeom prst="rect">
            <a:avLst/>
          </a:prstGeom>
        </p:spPr>
        <p:txBody>
          <a:bodyPr wrap="none" lIns="91412" tIns="45705" rIns="91412" bIns="45705">
            <a:spAutoFit/>
          </a:bodyPr>
          <a:lstStyle/>
          <a:p>
            <a:r>
              <a:rPr lang="en-US" sz="2000" dirty="0">
                <a:solidFill>
                  <a:srgbClr val="FF0000"/>
                </a:solidFill>
                <a:latin typeface="Calibri" charset="0"/>
                <a:ea typeface="Calibri" charset="0"/>
                <a:cs typeface="Calibri" charset="0"/>
              </a:rPr>
              <a:t>Q</a:t>
            </a:r>
            <a:r>
              <a:rPr lang="en-US" sz="2000" baseline="30000" dirty="0">
                <a:solidFill>
                  <a:srgbClr val="FF0000"/>
                </a:solidFill>
                <a:latin typeface="Calibri" charset="0"/>
                <a:ea typeface="Calibri" charset="0"/>
                <a:cs typeface="Calibri" charset="0"/>
              </a:rPr>
              <a:t>2</a:t>
            </a:r>
            <a:r>
              <a:rPr lang="en-US" sz="2000" dirty="0">
                <a:solidFill>
                  <a:srgbClr val="FF0000"/>
                </a:solidFill>
                <a:latin typeface="Calibri" charset="0"/>
                <a:ea typeface="Calibri" charset="0"/>
                <a:cs typeface="Calibri" charset="0"/>
              </a:rPr>
              <a:t> = 1.0 GeV</a:t>
            </a:r>
            <a:r>
              <a:rPr lang="en-US" sz="2000" baseline="30000" dirty="0">
                <a:solidFill>
                  <a:srgbClr val="FF0000"/>
                </a:solidFill>
                <a:latin typeface="Calibri" charset="0"/>
                <a:ea typeface="Calibri" charset="0"/>
                <a:cs typeface="Calibri" charset="0"/>
              </a:rPr>
              <a:t>2</a:t>
            </a:r>
          </a:p>
        </p:txBody>
      </p:sp>
      <p:sp>
        <p:nvSpPr>
          <p:cNvPr id="16" name="CasellaDiTesto 15"/>
          <p:cNvSpPr txBox="1"/>
          <p:nvPr/>
        </p:nvSpPr>
        <p:spPr>
          <a:xfrm>
            <a:off x="4975101" y="1250380"/>
            <a:ext cx="5112568" cy="1200298"/>
          </a:xfrm>
          <a:prstGeom prst="rect">
            <a:avLst/>
          </a:prstGeom>
          <a:noFill/>
          <a:ln>
            <a:noFill/>
          </a:ln>
        </p:spPr>
        <p:txBody>
          <a:bodyPr wrap="square" lIns="91412" tIns="45705" rIns="91412" bIns="45705" rtlCol="0">
            <a:spAutoFit/>
          </a:bodyPr>
          <a:lstStyle/>
          <a:p>
            <a:r>
              <a:rPr lang="it-IT" sz="1800" dirty="0" err="1" smtClean="0">
                <a:solidFill>
                  <a:srgbClr val="000090"/>
                </a:solidFill>
                <a:latin typeface="Calibri" charset="0"/>
                <a:ea typeface="Calibri" charset="0"/>
                <a:cs typeface="Calibri" charset="0"/>
              </a:rPr>
              <a:t>dσ</a:t>
            </a:r>
            <a:r>
              <a:rPr lang="it-IT" sz="1800" baseline="-25000" dirty="0" err="1" smtClean="0">
                <a:solidFill>
                  <a:srgbClr val="000090"/>
                </a:solidFill>
                <a:latin typeface="Calibri" charset="0"/>
                <a:ea typeface="Calibri" charset="0"/>
                <a:cs typeface="Calibri" charset="0"/>
              </a:rPr>
              <a:t>q.d</a:t>
            </a:r>
            <a:r>
              <a:rPr lang="it-IT" sz="1800" baseline="-25000" dirty="0" smtClean="0">
                <a:solidFill>
                  <a:srgbClr val="000090"/>
                </a:solidFill>
                <a:latin typeface="Calibri" charset="0"/>
                <a:ea typeface="Calibri" charset="0"/>
                <a:cs typeface="Calibri" charset="0"/>
              </a:rPr>
              <a:t>.</a:t>
            </a:r>
            <a:r>
              <a:rPr lang="it-IT" sz="1800" dirty="0" smtClean="0">
                <a:solidFill>
                  <a:srgbClr val="000090"/>
                </a:solidFill>
                <a:latin typeface="Calibri" charset="0"/>
                <a:ea typeface="Calibri" charset="0"/>
                <a:cs typeface="Calibri" charset="0"/>
              </a:rPr>
              <a:t> = JM model + “</a:t>
            </a:r>
            <a:r>
              <a:rPr lang="it-IT" sz="1800" dirty="0" err="1" smtClean="0">
                <a:solidFill>
                  <a:srgbClr val="000090"/>
                </a:solidFill>
                <a:latin typeface="Calibri" charset="0"/>
                <a:ea typeface="Calibri" charset="0"/>
                <a:cs typeface="Calibri" charset="0"/>
              </a:rPr>
              <a:t>hybrid</a:t>
            </a:r>
            <a:r>
              <a:rPr lang="it-IT" sz="1800" dirty="0" smtClean="0">
                <a:solidFill>
                  <a:srgbClr val="000090"/>
                </a:solidFill>
                <a:latin typeface="Calibri" charset="0"/>
                <a:ea typeface="Calibri" charset="0"/>
                <a:cs typeface="Calibri" charset="0"/>
              </a:rPr>
              <a:t> </a:t>
            </a:r>
            <a:r>
              <a:rPr lang="it-IT" sz="1800" dirty="0" err="1" smtClean="0">
                <a:solidFill>
                  <a:srgbClr val="000090"/>
                </a:solidFill>
                <a:latin typeface="Calibri" charset="0"/>
                <a:ea typeface="Calibri" charset="0"/>
                <a:cs typeface="Calibri" charset="0"/>
              </a:rPr>
              <a:t>resonance</a:t>
            </a:r>
            <a:r>
              <a:rPr lang="it-IT" sz="1800" dirty="0" smtClean="0">
                <a:solidFill>
                  <a:srgbClr val="000090"/>
                </a:solidFill>
                <a:latin typeface="Calibri" charset="0"/>
                <a:ea typeface="Calibri" charset="0"/>
                <a:cs typeface="Calibri" charset="0"/>
              </a:rPr>
              <a:t>” </a:t>
            </a:r>
          </a:p>
          <a:p>
            <a:r>
              <a:rPr lang="it-IT" sz="1800" dirty="0" err="1" smtClean="0">
                <a:solidFill>
                  <a:srgbClr val="000090"/>
                </a:solidFill>
                <a:latin typeface="Calibri" charset="0"/>
                <a:ea typeface="Calibri" charset="0"/>
                <a:cs typeface="Calibri" charset="0"/>
              </a:rPr>
              <a:t>dσ</a:t>
            </a:r>
            <a:r>
              <a:rPr lang="it-IT" sz="1800" baseline="-25000" dirty="0" err="1" smtClean="0">
                <a:solidFill>
                  <a:srgbClr val="000090"/>
                </a:solidFill>
                <a:latin typeface="Calibri" charset="0"/>
                <a:ea typeface="Calibri" charset="0"/>
                <a:cs typeface="Calibri" charset="0"/>
              </a:rPr>
              <a:t>th</a:t>
            </a:r>
            <a:r>
              <a:rPr lang="it-IT" sz="1800" dirty="0" smtClean="0">
                <a:solidFill>
                  <a:srgbClr val="000090"/>
                </a:solidFill>
                <a:latin typeface="Calibri" charset="0"/>
                <a:ea typeface="Calibri" charset="0"/>
                <a:cs typeface="Calibri" charset="0"/>
              </a:rPr>
              <a:t>  = JM model + </a:t>
            </a:r>
            <a:r>
              <a:rPr lang="it-IT" sz="1800" dirty="0" err="1" smtClean="0">
                <a:solidFill>
                  <a:srgbClr val="000090"/>
                </a:solidFill>
                <a:latin typeface="Calibri" charset="0"/>
                <a:ea typeface="Calibri" charset="0"/>
                <a:cs typeface="Calibri" charset="0"/>
              </a:rPr>
              <a:t>variable</a:t>
            </a:r>
            <a:r>
              <a:rPr lang="it-IT" sz="1800" dirty="0" smtClean="0">
                <a:solidFill>
                  <a:srgbClr val="000090"/>
                </a:solidFill>
                <a:latin typeface="Calibri" charset="0"/>
                <a:ea typeface="Calibri" charset="0"/>
                <a:cs typeface="Calibri" charset="0"/>
              </a:rPr>
              <a:t> mass </a:t>
            </a:r>
            <a:r>
              <a:rPr lang="it-IT" sz="1800" dirty="0" err="1" smtClean="0">
                <a:solidFill>
                  <a:srgbClr val="000090"/>
                </a:solidFill>
                <a:latin typeface="Calibri" charset="0"/>
                <a:ea typeface="Calibri" charset="0"/>
                <a:cs typeface="Calibri" charset="0"/>
              </a:rPr>
              <a:t>resonance</a:t>
            </a:r>
            <a:r>
              <a:rPr lang="it-IT" sz="1800" dirty="0" smtClean="0">
                <a:solidFill>
                  <a:srgbClr val="000090"/>
                </a:solidFill>
                <a:latin typeface="Calibri" charset="0"/>
                <a:ea typeface="Calibri" charset="0"/>
                <a:cs typeface="Calibri" charset="0"/>
              </a:rPr>
              <a:t> </a:t>
            </a:r>
          </a:p>
          <a:p>
            <a:r>
              <a:rPr lang="it-IT" sz="1800" dirty="0" err="1" smtClean="0">
                <a:latin typeface="Calibri" charset="0"/>
                <a:ea typeface="Calibri" charset="0"/>
                <a:cs typeface="Calibri" charset="0"/>
              </a:rPr>
              <a:t>J</a:t>
            </a:r>
            <a:r>
              <a:rPr lang="it-IT" sz="1800" baseline="30000" dirty="0">
                <a:latin typeface="Calibri" charset="0"/>
                <a:ea typeface="Calibri" charset="0"/>
                <a:cs typeface="Calibri" charset="0"/>
              </a:rPr>
              <a:t>+</a:t>
            </a:r>
            <a:r>
              <a:rPr lang="it-IT" sz="1800" dirty="0">
                <a:latin typeface="Calibri" charset="0"/>
                <a:ea typeface="Calibri" charset="0"/>
                <a:cs typeface="Calibri" charset="0"/>
              </a:rPr>
              <a:t> = ½</a:t>
            </a:r>
            <a:r>
              <a:rPr lang="it-IT" sz="1800" baseline="30000" dirty="0" smtClean="0">
                <a:latin typeface="Calibri" charset="0"/>
                <a:ea typeface="Calibri" charset="0"/>
                <a:cs typeface="Calibri" charset="0"/>
              </a:rPr>
              <a:t>+</a:t>
            </a:r>
            <a:r>
              <a:rPr lang="it-IT" sz="1800" baseline="30000" dirty="0">
                <a:latin typeface="Calibri" charset="0"/>
                <a:ea typeface="Calibri" charset="0"/>
                <a:cs typeface="Calibri" charset="0"/>
              </a:rPr>
              <a:t> </a:t>
            </a:r>
            <a:r>
              <a:rPr lang="it-IT" sz="1800" dirty="0" smtClean="0">
                <a:latin typeface="Calibri" charset="0"/>
                <a:ea typeface="Calibri" charset="0"/>
                <a:cs typeface="Calibri" charset="0"/>
              </a:rPr>
              <a:t>   </a:t>
            </a:r>
            <a:r>
              <a:rPr lang="it-IT" sz="1800" dirty="0" err="1" smtClean="0">
                <a:solidFill>
                  <a:srgbClr val="800000"/>
                </a:solidFill>
                <a:latin typeface="Calibri" charset="0"/>
                <a:ea typeface="Calibri" charset="0"/>
                <a:cs typeface="Calibri" charset="0"/>
              </a:rPr>
              <a:t>M</a:t>
            </a:r>
            <a:r>
              <a:rPr lang="it-IT" sz="1800" baseline="-25000" dirty="0" err="1" smtClean="0">
                <a:solidFill>
                  <a:srgbClr val="800000"/>
                </a:solidFill>
                <a:latin typeface="Calibri" charset="0"/>
                <a:ea typeface="Calibri" charset="0"/>
                <a:cs typeface="Calibri" charset="0"/>
              </a:rPr>
              <a:t>res</a:t>
            </a:r>
            <a:r>
              <a:rPr lang="it-IT" sz="1800" dirty="0" smtClean="0">
                <a:solidFill>
                  <a:srgbClr val="800000"/>
                </a:solidFill>
                <a:latin typeface="Calibri" charset="0"/>
                <a:ea typeface="Calibri" charset="0"/>
                <a:cs typeface="Calibri" charset="0"/>
              </a:rPr>
              <a:t> </a:t>
            </a:r>
            <a:r>
              <a:rPr lang="it-IT" sz="1800" dirty="0">
                <a:solidFill>
                  <a:srgbClr val="800000"/>
                </a:solidFill>
                <a:latin typeface="Calibri" charset="0"/>
                <a:ea typeface="Calibri" charset="0"/>
                <a:cs typeface="Calibri" charset="0"/>
              </a:rPr>
              <a:t>= 2.2 </a:t>
            </a:r>
            <a:r>
              <a:rPr lang="it-IT" sz="1800" dirty="0" err="1" smtClean="0">
                <a:solidFill>
                  <a:srgbClr val="800000"/>
                </a:solidFill>
                <a:latin typeface="Calibri" charset="0"/>
                <a:ea typeface="Calibri" charset="0"/>
                <a:cs typeface="Calibri" charset="0"/>
              </a:rPr>
              <a:t>GeV</a:t>
            </a:r>
            <a:r>
              <a:rPr lang="it-IT" sz="1800" dirty="0" smtClean="0">
                <a:solidFill>
                  <a:srgbClr val="800000"/>
                </a:solidFill>
                <a:latin typeface="Calibri" charset="0"/>
                <a:ea typeface="Calibri" charset="0"/>
                <a:cs typeface="Calibri" charset="0"/>
              </a:rPr>
              <a:t>   </a:t>
            </a:r>
            <a:r>
              <a:rPr lang="it-IT" sz="1800" dirty="0" smtClean="0">
                <a:latin typeface="Symbol" charset="2"/>
                <a:ea typeface="Calibri" charset="0"/>
                <a:cs typeface="Symbol" charset="2"/>
              </a:rPr>
              <a:t>G</a:t>
            </a:r>
            <a:r>
              <a:rPr lang="it-IT" sz="1800" baseline="-25000" dirty="0" smtClean="0">
                <a:latin typeface="Calibri" charset="0"/>
                <a:ea typeface="Calibri" charset="0"/>
                <a:cs typeface="Calibri" charset="0"/>
              </a:rPr>
              <a:t>res</a:t>
            </a:r>
            <a:r>
              <a:rPr lang="it-IT" sz="1800" dirty="0" smtClean="0">
                <a:latin typeface="Calibri" charset="0"/>
                <a:ea typeface="Calibri" charset="0"/>
                <a:cs typeface="Calibri" charset="0"/>
              </a:rPr>
              <a:t> </a:t>
            </a:r>
            <a:r>
              <a:rPr lang="it-IT" sz="1800" dirty="0">
                <a:latin typeface="Calibri" charset="0"/>
                <a:ea typeface="Calibri" charset="0"/>
                <a:cs typeface="Calibri" charset="0"/>
              </a:rPr>
              <a:t>=  0.25 </a:t>
            </a:r>
            <a:r>
              <a:rPr lang="it-IT" sz="1800" dirty="0" err="1" smtClean="0">
                <a:latin typeface="Calibri" charset="0"/>
                <a:ea typeface="Calibri" charset="0"/>
                <a:cs typeface="Calibri" charset="0"/>
              </a:rPr>
              <a:t>GeV</a:t>
            </a:r>
            <a:r>
              <a:rPr lang="it-IT" sz="1800" dirty="0" smtClean="0">
                <a:latin typeface="Calibri" charset="0"/>
                <a:ea typeface="Calibri" charset="0"/>
                <a:cs typeface="Calibri" charset="0"/>
              </a:rPr>
              <a:t>    </a:t>
            </a:r>
          </a:p>
          <a:p>
            <a:r>
              <a:rPr lang="it-IT" sz="1800" dirty="0" smtClean="0">
                <a:latin typeface="Calibri" charset="0"/>
                <a:ea typeface="Calibri" charset="0"/>
                <a:cs typeface="Calibri" charset="0"/>
              </a:rPr>
              <a:t>S</a:t>
            </a:r>
            <a:r>
              <a:rPr lang="it-IT" sz="1800" baseline="-25000" dirty="0" smtClean="0">
                <a:latin typeface="Calibri" charset="0"/>
                <a:ea typeface="Calibri" charset="0"/>
                <a:cs typeface="Calibri" charset="0"/>
              </a:rPr>
              <a:t>1</a:t>
            </a:r>
            <a:r>
              <a:rPr lang="it-IT" sz="1800" baseline="-25000" dirty="0">
                <a:latin typeface="Calibri" charset="0"/>
                <a:ea typeface="Calibri" charset="0"/>
                <a:cs typeface="Calibri" charset="0"/>
              </a:rPr>
              <a:t>/2</a:t>
            </a:r>
            <a:r>
              <a:rPr lang="it-IT" sz="1800" dirty="0">
                <a:latin typeface="Calibri" charset="0"/>
                <a:ea typeface="Calibri" charset="0"/>
                <a:cs typeface="Calibri" charset="0"/>
              </a:rPr>
              <a:t> = </a:t>
            </a:r>
            <a:r>
              <a:rPr lang="it-IT" sz="1800" dirty="0" err="1" smtClean="0">
                <a:latin typeface="Calibri" charset="0"/>
                <a:ea typeface="Calibri" charset="0"/>
                <a:cs typeface="Calibri" charset="0"/>
              </a:rPr>
              <a:t>0</a:t>
            </a:r>
            <a:r>
              <a:rPr lang="it-IT" sz="1800" dirty="0" smtClean="0">
                <a:latin typeface="Calibri" charset="0"/>
                <a:ea typeface="Calibri" charset="0"/>
                <a:cs typeface="Calibri" charset="0"/>
              </a:rPr>
              <a:t>,</a:t>
            </a:r>
            <a:r>
              <a:rPr lang="it-IT" sz="1800" baseline="30000" dirty="0" smtClean="0">
                <a:latin typeface="Calibri" charset="0"/>
                <a:ea typeface="Calibri" charset="0"/>
                <a:cs typeface="Calibri" charset="0"/>
              </a:rPr>
              <a:t>  </a:t>
            </a:r>
            <a:r>
              <a:rPr lang="it-IT" sz="1800" dirty="0">
                <a:latin typeface="Calibri" charset="0"/>
                <a:ea typeface="Calibri" charset="0"/>
                <a:cs typeface="Calibri" charset="0"/>
              </a:rPr>
              <a:t>A</a:t>
            </a:r>
            <a:r>
              <a:rPr lang="it-IT" sz="1800" baseline="-25000" dirty="0">
                <a:latin typeface="Calibri" charset="0"/>
                <a:ea typeface="Calibri" charset="0"/>
                <a:cs typeface="Calibri" charset="0"/>
              </a:rPr>
              <a:t>1/2</a:t>
            </a:r>
            <a:r>
              <a:rPr lang="it-IT" sz="1800" dirty="0">
                <a:latin typeface="Calibri" charset="0"/>
                <a:ea typeface="Calibri" charset="0"/>
                <a:cs typeface="Calibri" charset="0"/>
              </a:rPr>
              <a:t> = </a:t>
            </a:r>
            <a:r>
              <a:rPr lang="en-US" sz="1800" dirty="0">
                <a:latin typeface="Calibri" charset="0"/>
                <a:ea typeface="Calibri" charset="0"/>
                <a:cs typeface="Calibri" charset="0"/>
              </a:rPr>
              <a:t>statistical threshold </a:t>
            </a:r>
            <a:r>
              <a:rPr lang="en-US" sz="1800" dirty="0" smtClean="0">
                <a:latin typeface="Calibri" charset="0"/>
                <a:ea typeface="Calibri" charset="0"/>
                <a:cs typeface="Calibri" charset="0"/>
              </a:rPr>
              <a:t>value</a:t>
            </a:r>
            <a:endParaRPr lang="en-US" sz="1800" dirty="0">
              <a:latin typeface="Calibri" charset="0"/>
              <a:ea typeface="Calibri" charset="0"/>
              <a:cs typeface="Calibri" charset="0"/>
            </a:endParaRPr>
          </a:p>
        </p:txBody>
      </p:sp>
      <p:sp>
        <p:nvSpPr>
          <p:cNvPr id="17" name="Rettangolo 16"/>
          <p:cNvSpPr/>
          <p:nvPr/>
        </p:nvSpPr>
        <p:spPr>
          <a:xfrm>
            <a:off x="5839197" y="818332"/>
            <a:ext cx="3976117" cy="461635"/>
          </a:xfrm>
          <a:prstGeom prst="rect">
            <a:avLst/>
          </a:prstGeom>
        </p:spPr>
        <p:txBody>
          <a:bodyPr wrap="square" lIns="91412" tIns="45705" rIns="91412" bIns="45705">
            <a:spAutoFit/>
          </a:bodyPr>
          <a:lstStyle/>
          <a:p>
            <a:r>
              <a:rPr lang="en-US" sz="2400" b="1" dirty="0" err="1">
                <a:solidFill>
                  <a:srgbClr val="800000"/>
                </a:solidFill>
                <a:latin typeface="+mn-lt"/>
                <a:cs typeface="Arial Black"/>
              </a:rPr>
              <a:t>ep</a:t>
            </a:r>
            <a:r>
              <a:rPr lang="en-US" sz="2400" b="1" dirty="0">
                <a:solidFill>
                  <a:srgbClr val="800000"/>
                </a:solidFill>
                <a:latin typeface="+mn-lt"/>
                <a:cs typeface="Arial Black"/>
              </a:rPr>
              <a:t>       </a:t>
            </a:r>
            <a:r>
              <a:rPr lang="en-US" sz="2400" b="1" dirty="0" smtClean="0">
                <a:solidFill>
                  <a:srgbClr val="800000"/>
                </a:solidFill>
                <a:latin typeface="+mn-lt"/>
                <a:cs typeface="Arial Black"/>
              </a:rPr>
              <a:t>	     e p </a:t>
            </a:r>
            <a:r>
              <a:rPr lang="en-US" sz="2400" b="1" dirty="0" err="1">
                <a:solidFill>
                  <a:srgbClr val="800000"/>
                </a:solidFill>
                <a:latin typeface="Symbol" charset="2"/>
                <a:cs typeface="Symbol" charset="2"/>
              </a:rPr>
              <a:t>p</a:t>
            </a:r>
            <a:r>
              <a:rPr lang="en-US" sz="2400" b="1" baseline="30000" dirty="0" err="1">
                <a:solidFill>
                  <a:srgbClr val="800000"/>
                </a:solidFill>
                <a:cs typeface="Arial Black"/>
              </a:rPr>
              <a:t>+</a:t>
            </a:r>
            <a:r>
              <a:rPr lang="en-US" sz="2400" b="1" dirty="0" err="1">
                <a:solidFill>
                  <a:srgbClr val="800000"/>
                </a:solidFill>
                <a:latin typeface="Symbol" charset="2"/>
                <a:cs typeface="Symbol" charset="2"/>
              </a:rPr>
              <a:t>p</a:t>
            </a:r>
            <a:r>
              <a:rPr lang="en-US" sz="2400" b="1" baseline="30000" dirty="0">
                <a:solidFill>
                  <a:srgbClr val="800000"/>
                </a:solidFill>
                <a:cs typeface="Arial Black"/>
              </a:rPr>
              <a:t>-</a:t>
            </a:r>
            <a:endParaRPr lang="en-US" sz="2400" b="1" baseline="30000" dirty="0">
              <a:solidFill>
                <a:srgbClr val="800000"/>
              </a:solidFill>
              <a:latin typeface="Symbol" charset="2"/>
              <a:cs typeface="Symbol" charset="2"/>
            </a:endParaRPr>
          </a:p>
        </p:txBody>
      </p:sp>
      <p:cxnSp>
        <p:nvCxnSpPr>
          <p:cNvPr id="19" name="Connettore 2 18"/>
          <p:cNvCxnSpPr/>
          <p:nvPr/>
        </p:nvCxnSpPr>
        <p:spPr bwMode="auto">
          <a:xfrm>
            <a:off x="6487269" y="1106364"/>
            <a:ext cx="58858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itle 1"/>
          <p:cNvSpPr txBox="1">
            <a:spLocks/>
          </p:cNvSpPr>
          <p:nvPr/>
        </p:nvSpPr>
        <p:spPr>
          <a:xfrm>
            <a:off x="5047109" y="6146924"/>
            <a:ext cx="4248473" cy="576064"/>
          </a:xfrm>
          <a:prstGeom prst="rect">
            <a:avLst/>
          </a:prstGeom>
          <a:ln>
            <a:noFill/>
          </a:ln>
        </p:spPr>
        <p:txBody>
          <a:bodyPr lIns="100735" tIns="50367" rIns="100735" bIns="50367">
            <a:normAutofit fontScale="97500"/>
          </a:bodyPr>
          <a:lstStyle>
            <a:lvl1pPr algn="ctr" defTabSz="888413" rtl="0" fontAlgn="base">
              <a:spcBef>
                <a:spcPct val="0"/>
              </a:spcBef>
              <a:spcAft>
                <a:spcPct val="0"/>
              </a:spcAft>
              <a:defRPr sz="4300">
                <a:solidFill>
                  <a:schemeClr val="tx2"/>
                </a:solidFill>
                <a:latin typeface="+mj-lt"/>
                <a:ea typeface="+mj-ea"/>
                <a:cs typeface="+mj-cs"/>
              </a:defRPr>
            </a:lvl1pPr>
            <a:lvl2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052"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106"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158"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213" algn="ctr" defTabSz="888413"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2400" b="1" dirty="0" smtClean="0">
                <a:solidFill>
                  <a:srgbClr val="000090"/>
                </a:solidFill>
              </a:rPr>
              <a:t>χ</a:t>
            </a:r>
            <a:r>
              <a:rPr lang="en-US" sz="2400" b="1" baseline="30000" dirty="0" smtClean="0">
                <a:solidFill>
                  <a:srgbClr val="000090"/>
                </a:solidFill>
              </a:rPr>
              <a:t>2</a:t>
            </a:r>
            <a:r>
              <a:rPr lang="en-US" sz="2400" b="1" dirty="0" smtClean="0">
                <a:solidFill>
                  <a:srgbClr val="000090"/>
                </a:solidFill>
              </a:rPr>
              <a:t> scan over the resonance mass</a:t>
            </a:r>
          </a:p>
          <a:p>
            <a:endParaRPr lang="en-US" sz="2400" b="1" dirty="0">
              <a:solidFill>
                <a:srgbClr val="000090"/>
              </a:solidFill>
            </a:endParaRPr>
          </a:p>
        </p:txBody>
      </p:sp>
    </p:spTree>
    <p:extLst>
      <p:ext uri="{BB962C8B-B14F-4D97-AF65-F5344CB8AC3E}">
        <p14:creationId xmlns:p14="http://schemas.microsoft.com/office/powerpoint/2010/main" val="17101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bwMode="auto">
          <a:xfrm>
            <a:off x="2382813" y="5138812"/>
            <a:ext cx="3312368" cy="1584176"/>
          </a:xfrm>
          <a:prstGeom prst="rect">
            <a:avLst/>
          </a:prstGeom>
          <a:solidFill>
            <a:srgbClr val="FFFFFF"/>
          </a:solidFill>
          <a:ln w="9525" cap="flat" cmpd="sng" algn="ctr">
            <a:solidFill>
              <a:srgbClr val="8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2" name="Title 1"/>
          <p:cNvSpPr>
            <a:spLocks noGrp="1"/>
          </p:cNvSpPr>
          <p:nvPr>
            <p:ph type="title"/>
          </p:nvPr>
        </p:nvSpPr>
        <p:spPr>
          <a:xfrm>
            <a:off x="1" y="5532"/>
            <a:ext cx="10231685" cy="763102"/>
          </a:xfrm>
        </p:spPr>
        <p:txBody>
          <a:bodyPr>
            <a:normAutofit/>
          </a:bodyPr>
          <a:lstStyle/>
          <a:p>
            <a:pPr>
              <a:lnSpc>
                <a:spcPct val="100000"/>
              </a:lnSpc>
            </a:pPr>
            <a:r>
              <a:rPr lang="en-US" sz="3600" b="1">
                <a:solidFill>
                  <a:srgbClr val="000090"/>
                </a:solidFill>
              </a:rPr>
              <a:t>Blind Extraction: J</a:t>
            </a:r>
            <a:r>
              <a:rPr lang="en-US" sz="3600" b="1" baseline="30000">
                <a:solidFill>
                  <a:srgbClr val="000090"/>
                </a:solidFill>
              </a:rPr>
              <a:t>P</a:t>
            </a:r>
            <a:r>
              <a:rPr lang="en-US" sz="3600" b="1">
                <a:solidFill>
                  <a:srgbClr val="000090"/>
                </a:solidFill>
              </a:rPr>
              <a:t>=1/2</a:t>
            </a:r>
            <a:r>
              <a:rPr lang="en-US" sz="3600" b="1" baseline="30000">
                <a:solidFill>
                  <a:srgbClr val="000090"/>
                </a:solidFill>
              </a:rPr>
              <a:t>+</a:t>
            </a:r>
            <a:r>
              <a:rPr lang="en-US" sz="3600" b="1">
                <a:solidFill>
                  <a:srgbClr val="000090"/>
                </a:solidFill>
              </a:rPr>
              <a:t> + J</a:t>
            </a:r>
            <a:r>
              <a:rPr lang="en-US" sz="3600" b="1" baseline="30000">
                <a:solidFill>
                  <a:srgbClr val="000090"/>
                </a:solidFill>
              </a:rPr>
              <a:t>P</a:t>
            </a:r>
            <a:r>
              <a:rPr lang="en-US" sz="3600" b="1">
                <a:solidFill>
                  <a:srgbClr val="000090"/>
                </a:solidFill>
              </a:rPr>
              <a:t>=3/2</a:t>
            </a:r>
            <a:r>
              <a:rPr lang="en-US" sz="3600" b="1" baseline="30000">
                <a:solidFill>
                  <a:srgbClr val="000090"/>
                </a:solidFill>
              </a:rPr>
              <a:t>+</a:t>
            </a:r>
            <a:r>
              <a:rPr lang="en-US" sz="3600" b="1">
                <a:solidFill>
                  <a:srgbClr val="000090"/>
                </a:solidFill>
              </a:rPr>
              <a:t> </a:t>
            </a:r>
            <a:endParaRPr lang="en-US" sz="3200" b="1">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bwMode="auto">
          <a:xfrm>
            <a:off x="9001125" y="959644"/>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Rettangolo 2"/>
          <p:cNvSpPr/>
          <p:nvPr/>
        </p:nvSpPr>
        <p:spPr>
          <a:xfrm>
            <a:off x="222573" y="746324"/>
            <a:ext cx="9865095" cy="5037246"/>
          </a:xfrm>
          <a:prstGeom prst="rect">
            <a:avLst/>
          </a:prstGeom>
        </p:spPr>
        <p:txBody>
          <a:bodyPr wrap="square" lIns="91412" tIns="45705" rIns="91412" bIns="45705">
            <a:spAutoFit/>
          </a:bodyPr>
          <a:lstStyle/>
          <a:p>
            <a:pPr algn="just"/>
            <a:r>
              <a:rPr lang="en-US" sz="2000" dirty="0">
                <a:solidFill>
                  <a:srgbClr val="800000"/>
                </a:solidFill>
                <a:latin typeface="+mn-lt"/>
              </a:rPr>
              <a:t>Two hybrid baryon </a:t>
            </a:r>
            <a:r>
              <a:rPr lang="en-US" sz="2000" dirty="0">
                <a:latin typeface="+mn-lt"/>
              </a:rPr>
              <a:t>resonances with </a:t>
            </a:r>
            <a:r>
              <a:rPr lang="en-US" sz="2000" dirty="0" err="1">
                <a:solidFill>
                  <a:srgbClr val="800000"/>
                </a:solidFill>
                <a:latin typeface="+mn-lt"/>
              </a:rPr>
              <a:t>J</a:t>
            </a:r>
            <a:r>
              <a:rPr lang="en-US" sz="2000" baseline="30000" dirty="0" err="1">
                <a:solidFill>
                  <a:srgbClr val="800000"/>
                </a:solidFill>
                <a:latin typeface="+mn-lt"/>
              </a:rPr>
              <a:t>p</a:t>
            </a:r>
            <a:r>
              <a:rPr lang="en-US" sz="2000" baseline="30000" dirty="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smtClean="0">
                <a:solidFill>
                  <a:srgbClr val="800000"/>
                </a:solidFill>
                <a:latin typeface="+mn-lt"/>
              </a:rPr>
              <a:t>1/2</a:t>
            </a:r>
            <a:r>
              <a:rPr lang="en-US" sz="2000" baseline="30000" dirty="0" smtClean="0">
                <a:solidFill>
                  <a:srgbClr val="800000"/>
                </a:solidFill>
                <a:latin typeface="+mn-lt"/>
              </a:rPr>
              <a:t>+  </a:t>
            </a:r>
            <a:r>
              <a:rPr lang="en-US" sz="2000" dirty="0" smtClean="0">
                <a:latin typeface="+mn-lt"/>
              </a:rPr>
              <a:t>and </a:t>
            </a:r>
            <a:r>
              <a:rPr lang="en-US" sz="2000" dirty="0" err="1" smtClean="0">
                <a:solidFill>
                  <a:srgbClr val="800000"/>
                </a:solidFill>
                <a:latin typeface="+mn-lt"/>
              </a:rPr>
              <a:t>J</a:t>
            </a:r>
            <a:r>
              <a:rPr lang="en-US" sz="2000" baseline="30000" dirty="0" err="1" smtClean="0">
                <a:solidFill>
                  <a:srgbClr val="800000"/>
                </a:solidFill>
                <a:latin typeface="+mn-lt"/>
              </a:rPr>
              <a:t>p</a:t>
            </a:r>
            <a:r>
              <a:rPr lang="en-US" sz="2000" baseline="30000" dirty="0" smtClean="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3/2</a:t>
            </a:r>
            <a:r>
              <a:rPr lang="en-US" sz="2000" baseline="30000" dirty="0">
                <a:solidFill>
                  <a:srgbClr val="800000"/>
                </a:solidFill>
                <a:latin typeface="+mn-lt"/>
              </a:rPr>
              <a:t>+  </a:t>
            </a:r>
            <a:r>
              <a:rPr lang="en-US" sz="2000" dirty="0">
                <a:latin typeface="+mn-lt"/>
              </a:rPr>
              <a:t>were inserted in the </a:t>
            </a:r>
            <a:r>
              <a:rPr lang="en-US" sz="2000" dirty="0" err="1">
                <a:solidFill>
                  <a:srgbClr val="800000"/>
                </a:solidFill>
                <a:latin typeface="+mn-lt"/>
              </a:rPr>
              <a:t>ep</a:t>
            </a:r>
            <a:r>
              <a:rPr lang="en-US" sz="2000" dirty="0">
                <a:solidFill>
                  <a:srgbClr val="800000"/>
                </a:solidFill>
                <a:latin typeface="+mn-lt"/>
              </a:rPr>
              <a:t>  </a:t>
            </a:r>
            <a:r>
              <a:rPr lang="en-US" sz="2000" dirty="0" smtClean="0">
                <a:solidFill>
                  <a:srgbClr val="800000"/>
                </a:solidFill>
                <a:latin typeface="+mn-lt"/>
              </a:rPr>
              <a:t>    e K</a:t>
            </a:r>
            <a:r>
              <a:rPr lang="en-US" sz="2000" baseline="30000" dirty="0">
                <a:solidFill>
                  <a:srgbClr val="800000"/>
                </a:solidFill>
                <a:latin typeface="+mn-lt"/>
              </a:rPr>
              <a:t>+</a:t>
            </a:r>
            <a:r>
              <a:rPr lang="en-US" sz="2000" dirty="0">
                <a:solidFill>
                  <a:srgbClr val="800000"/>
                </a:solidFill>
                <a:latin typeface="+mn-lt"/>
              </a:rPr>
              <a:t>Λ </a:t>
            </a:r>
            <a:r>
              <a:rPr lang="en-US" sz="2000" dirty="0" smtClean="0">
                <a:latin typeface="+mn-lt"/>
              </a:rPr>
              <a:t> Gent RPR2011 reaction </a:t>
            </a:r>
            <a:r>
              <a:rPr lang="en-US" sz="2000" dirty="0">
                <a:latin typeface="+mn-lt"/>
              </a:rPr>
              <a:t>amplitude </a:t>
            </a:r>
            <a:r>
              <a:rPr lang="en-US" sz="2000" dirty="0" smtClean="0">
                <a:latin typeface="+mn-lt"/>
              </a:rPr>
              <a:t>and </a:t>
            </a:r>
            <a:r>
              <a:rPr lang="en-US" sz="2000" b="1" dirty="0" smtClean="0">
                <a:solidFill>
                  <a:srgbClr val="000090"/>
                </a:solidFill>
                <a:latin typeface="+mn-lt"/>
              </a:rPr>
              <a:t>quasi</a:t>
            </a:r>
            <a:r>
              <a:rPr lang="en-US" sz="2000" b="1" dirty="0">
                <a:solidFill>
                  <a:srgbClr val="000090"/>
                </a:solidFill>
                <a:latin typeface="+mn-lt"/>
              </a:rPr>
              <a:t>-</a:t>
            </a:r>
            <a:r>
              <a:rPr lang="en-US" sz="2000" b="1" dirty="0" smtClean="0">
                <a:solidFill>
                  <a:srgbClr val="000090"/>
                </a:solidFill>
                <a:latin typeface="+mn-lt"/>
              </a:rPr>
              <a:t>data </a:t>
            </a:r>
            <a:r>
              <a:rPr lang="en-US" sz="2000" dirty="0" smtClean="0">
                <a:latin typeface="+mn-lt"/>
              </a:rPr>
              <a:t>were generated                </a:t>
            </a:r>
            <a:r>
              <a:rPr lang="en-US" sz="2400" b="1" dirty="0" err="1" smtClean="0">
                <a:solidFill>
                  <a:srgbClr val="000090"/>
                </a:solidFill>
                <a:latin typeface="+mn-lt"/>
              </a:rPr>
              <a:t>dσ</a:t>
            </a:r>
            <a:r>
              <a:rPr lang="en-US" sz="2400" b="1" baseline="-25000" dirty="0" err="1" smtClean="0">
                <a:solidFill>
                  <a:srgbClr val="000090"/>
                </a:solidFill>
                <a:latin typeface="+mn-lt"/>
              </a:rPr>
              <a:t>q.d</a:t>
            </a:r>
            <a:r>
              <a:rPr lang="en-US" sz="2400" baseline="-25000" dirty="0" smtClean="0">
                <a:latin typeface="+mn-lt"/>
              </a:rPr>
              <a:t>.</a:t>
            </a:r>
          </a:p>
          <a:p>
            <a:pPr algn="just"/>
            <a:endParaRPr lang="en-US" sz="2000" baseline="-25000" dirty="0">
              <a:latin typeface="+mn-lt"/>
            </a:endParaRPr>
          </a:p>
          <a:p>
            <a:r>
              <a:rPr lang="en-US" sz="2000" b="1" dirty="0" smtClean="0">
                <a:solidFill>
                  <a:srgbClr val="000090"/>
                </a:solidFill>
                <a:latin typeface="+mn-lt"/>
              </a:rPr>
              <a:t>A blind analysis has been then attempted trying to extract </a:t>
            </a:r>
          </a:p>
          <a:p>
            <a:endParaRPr lang="en-US" sz="2000" b="1" dirty="0">
              <a:solidFill>
                <a:srgbClr val="000090"/>
              </a:solidFill>
            </a:endParaRPr>
          </a:p>
          <a:p>
            <a:r>
              <a:rPr lang="en-US" sz="2000" b="1" dirty="0" smtClean="0">
                <a:solidFill>
                  <a:srgbClr val="000090"/>
                </a:solidFill>
              </a:rPr>
              <a:t>	</a:t>
            </a:r>
            <a:r>
              <a:rPr lang="en-US" sz="2000" b="1" dirty="0" smtClean="0">
                <a:solidFill>
                  <a:srgbClr val="000090"/>
                </a:solidFill>
                <a:latin typeface="+mn-lt"/>
              </a:rPr>
              <a:t>7 </a:t>
            </a:r>
            <a:r>
              <a:rPr lang="en-US" sz="2000" b="1" dirty="0">
                <a:solidFill>
                  <a:srgbClr val="000090"/>
                </a:solidFill>
                <a:latin typeface="+mn-lt"/>
              </a:rPr>
              <a:t>unknown parameters:   </a:t>
            </a:r>
            <a:r>
              <a:rPr lang="en-US" sz="2000" b="1" dirty="0" smtClean="0">
                <a:solidFill>
                  <a:srgbClr val="000090"/>
                </a:solidFill>
                <a:latin typeface="+mn-lt"/>
              </a:rPr>
              <a:t>	</a:t>
            </a:r>
            <a:r>
              <a:rPr lang="it-IT" sz="2000" b="1" dirty="0" smtClean="0">
                <a:solidFill>
                  <a:srgbClr val="000090"/>
                </a:solidFill>
                <a:latin typeface="+mn-lt"/>
              </a:rPr>
              <a:t>M</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smtClean="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1</a:t>
            </a:r>
          </a:p>
          <a:p>
            <a:r>
              <a:rPr lang="it-IT" sz="2000" b="1" baseline="30000" dirty="0">
                <a:solidFill>
                  <a:srgbClr val="000090"/>
                </a:solidFill>
                <a:latin typeface="+mn-lt"/>
              </a:rPr>
              <a:t> 		 </a:t>
            </a:r>
            <a:r>
              <a:rPr lang="it-IT" sz="2000" b="1" dirty="0">
                <a:solidFill>
                  <a:srgbClr val="000090"/>
                </a:solidFill>
                <a:latin typeface="+mn-lt"/>
              </a:rPr>
              <a:t>                    </a:t>
            </a:r>
            <a:r>
              <a:rPr lang="it-IT" sz="2000" b="1" dirty="0" smtClean="0">
                <a:solidFill>
                  <a:srgbClr val="000090"/>
                </a:solidFill>
                <a:latin typeface="+mn-lt"/>
              </a:rPr>
              <a:t>     		M</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3/2</a:t>
            </a:r>
            <a:r>
              <a:rPr lang="it-IT" sz="2000" b="1" baseline="30000" dirty="0">
                <a:solidFill>
                  <a:srgbClr val="000090"/>
                </a:solidFill>
                <a:latin typeface="+mn-lt"/>
              </a:rPr>
              <a:t>2</a:t>
            </a:r>
            <a:endParaRPr lang="it-IT" sz="2000" b="1" dirty="0">
              <a:solidFill>
                <a:srgbClr val="000090"/>
              </a:solidFill>
              <a:latin typeface="+mn-lt"/>
            </a:endParaRPr>
          </a:p>
          <a:p>
            <a:pPr algn="just"/>
            <a:endParaRPr lang="en-US" sz="2000" dirty="0">
              <a:latin typeface="+mn-lt"/>
            </a:endParaRPr>
          </a:p>
          <a:p>
            <a:pPr algn="just"/>
            <a:r>
              <a:rPr lang="en-US" sz="2000" dirty="0" smtClean="0">
                <a:latin typeface="+mn-lt"/>
              </a:rPr>
              <a:t> </a:t>
            </a:r>
          </a:p>
          <a:p>
            <a:pPr algn="just"/>
            <a:r>
              <a:rPr lang="en-US" sz="2000" dirty="0">
                <a:latin typeface="+mn-lt"/>
              </a:rPr>
              <a:t>S</a:t>
            </a:r>
            <a:r>
              <a:rPr lang="en-US" sz="2000" dirty="0" smtClean="0">
                <a:latin typeface="+mn-lt"/>
              </a:rPr>
              <a:t>earching the minimum of the quantity:</a:t>
            </a:r>
          </a:p>
          <a:p>
            <a:pPr algn="just"/>
            <a:endParaRPr lang="en-US" sz="2000" dirty="0">
              <a:latin typeface="+mn-lt"/>
            </a:endParaRPr>
          </a:p>
          <a:p>
            <a:pPr algn="just"/>
            <a:endParaRPr lang="en-US" sz="2000" dirty="0" smtClean="0">
              <a:latin typeface="+mn-lt"/>
            </a:endParaRPr>
          </a:p>
          <a:p>
            <a:pPr algn="ctr"/>
            <a:r>
              <a:rPr lang="en-US" sz="2400" b="1" dirty="0" err="1" smtClean="0">
                <a:solidFill>
                  <a:srgbClr val="000090"/>
                </a:solidFill>
                <a:latin typeface="+mn-lt"/>
              </a:rPr>
              <a:t>dσ</a:t>
            </a:r>
            <a:r>
              <a:rPr lang="en-US" sz="2400" b="1" baseline="-25000" dirty="0" err="1" smtClean="0">
                <a:solidFill>
                  <a:srgbClr val="000090"/>
                </a:solidFill>
                <a:latin typeface="+mn-lt"/>
              </a:rPr>
              <a:t>th</a:t>
            </a:r>
            <a:r>
              <a:rPr lang="en-US" sz="2400" baseline="-25000" dirty="0" smtClean="0">
                <a:latin typeface="+mn-lt"/>
              </a:rPr>
              <a:t> </a:t>
            </a:r>
            <a:r>
              <a:rPr lang="en-US" sz="2000" dirty="0" smtClean="0">
                <a:latin typeface="+mn-lt"/>
              </a:rPr>
              <a:t>were calculated using the </a:t>
            </a:r>
            <a:r>
              <a:rPr lang="en-US" sz="2000" b="1" dirty="0" smtClean="0">
                <a:latin typeface="+mn-lt"/>
              </a:rPr>
              <a:t>Gent </a:t>
            </a:r>
            <a:r>
              <a:rPr lang="en-US" sz="2000" b="1" dirty="0">
                <a:latin typeface="+mn-lt"/>
              </a:rPr>
              <a:t>RPR2011 </a:t>
            </a:r>
            <a:r>
              <a:rPr lang="en-US" sz="2000" dirty="0" smtClean="0">
                <a:latin typeface="+mn-lt"/>
              </a:rPr>
              <a:t>amplitudes including two resonances</a:t>
            </a:r>
          </a:p>
          <a:p>
            <a:pPr algn="ctr"/>
            <a:r>
              <a:rPr lang="en-US" sz="2000" dirty="0" smtClean="0">
                <a:latin typeface="+mn-lt"/>
              </a:rPr>
              <a:t>  </a:t>
            </a:r>
            <a:r>
              <a:rPr lang="en-US" sz="2000" dirty="0" err="1" smtClean="0">
                <a:solidFill>
                  <a:srgbClr val="800000"/>
                </a:solidFill>
                <a:latin typeface="+mn-lt"/>
              </a:rPr>
              <a:t>J</a:t>
            </a:r>
            <a:r>
              <a:rPr lang="en-US" sz="2000" baseline="30000" dirty="0" err="1" smtClean="0">
                <a:solidFill>
                  <a:srgbClr val="800000"/>
                </a:solidFill>
                <a:latin typeface="+mn-lt"/>
              </a:rPr>
              <a:t>p</a:t>
            </a:r>
            <a:r>
              <a:rPr lang="en-US" sz="2000" baseline="30000" dirty="0" smtClean="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1/2</a:t>
            </a:r>
            <a:r>
              <a:rPr lang="en-US" sz="2000" baseline="30000" dirty="0">
                <a:solidFill>
                  <a:srgbClr val="800000"/>
                </a:solidFill>
                <a:latin typeface="+mn-lt"/>
              </a:rPr>
              <a:t>+ </a:t>
            </a:r>
            <a:r>
              <a:rPr lang="en-US" sz="2000" dirty="0" smtClean="0">
                <a:latin typeface="+mn-lt"/>
              </a:rPr>
              <a:t>and </a:t>
            </a:r>
            <a:r>
              <a:rPr lang="en-US" sz="2000" dirty="0" err="1">
                <a:solidFill>
                  <a:srgbClr val="800000"/>
                </a:solidFill>
                <a:latin typeface="+mn-lt"/>
              </a:rPr>
              <a:t>J</a:t>
            </a:r>
            <a:r>
              <a:rPr lang="en-US" sz="2000" baseline="30000" dirty="0" err="1">
                <a:solidFill>
                  <a:srgbClr val="800000"/>
                </a:solidFill>
                <a:latin typeface="+mn-lt"/>
              </a:rPr>
              <a:t>p</a:t>
            </a:r>
            <a:r>
              <a:rPr lang="en-US" sz="2000" baseline="30000" dirty="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3/2</a:t>
            </a:r>
            <a:r>
              <a:rPr lang="en-US" sz="2000" baseline="30000" dirty="0" smtClean="0">
                <a:solidFill>
                  <a:srgbClr val="800000"/>
                </a:solidFill>
                <a:latin typeface="+mn-lt"/>
              </a:rPr>
              <a:t>+</a:t>
            </a:r>
            <a:r>
              <a:rPr lang="en-US" sz="2000" dirty="0" smtClean="0">
                <a:latin typeface="+mn-lt"/>
              </a:rPr>
              <a:t>, whose parameters values were scanned in the range:</a:t>
            </a:r>
            <a:endParaRPr lang="en-US" sz="2000" baseline="-25000" dirty="0">
              <a:latin typeface="+mn-lt"/>
            </a:endParaRPr>
          </a:p>
          <a:p>
            <a:pPr algn="just"/>
            <a:endParaRPr lang="en-US" sz="2000" dirty="0" smtClean="0">
              <a:latin typeface="+mn-lt"/>
            </a:endParaRPr>
          </a:p>
          <a:p>
            <a:pPr algn="just"/>
            <a:endParaRPr lang="en-US" sz="2000" dirty="0">
              <a:latin typeface="+mn-lt"/>
            </a:endParaRPr>
          </a:p>
        </p:txBody>
      </p:sp>
      <p:sp>
        <p:nvSpPr>
          <p:cNvPr id="5" name="Segnaposto numero diapositiva 4"/>
          <p:cNvSpPr>
            <a:spLocks noGrp="1"/>
          </p:cNvSpPr>
          <p:nvPr>
            <p:ph type="sldNum" sz="quarter" idx="12"/>
          </p:nvPr>
        </p:nvSpPr>
        <p:spPr>
          <a:xfrm>
            <a:off x="8575501" y="6972176"/>
            <a:ext cx="504332" cy="297880"/>
          </a:xfrm>
        </p:spPr>
        <p:txBody>
          <a:bodyPr/>
          <a:lstStyle/>
          <a:p>
            <a:fld id="{B2E123A2-8C0A-B24D-ABFA-7CF5F3B53C08}" type="slidenum">
              <a:rPr lang="en-US" smtClean="0"/>
              <a:pPr/>
              <a:t>31</a:t>
            </a:fld>
            <a:endParaRPr lang="en-US"/>
          </a:p>
        </p:txBody>
      </p:sp>
      <p:cxnSp>
        <p:nvCxnSpPr>
          <p:cNvPr id="10" name="Connettore 2 9"/>
          <p:cNvCxnSpPr/>
          <p:nvPr/>
        </p:nvCxnSpPr>
        <p:spPr bwMode="auto">
          <a:xfrm>
            <a:off x="7279357" y="1322388"/>
            <a:ext cx="57606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CasellaDiTesto 14"/>
          <p:cNvSpPr txBox="1"/>
          <p:nvPr/>
        </p:nvSpPr>
        <p:spPr>
          <a:xfrm>
            <a:off x="6271245" y="5210820"/>
            <a:ext cx="2718149" cy="1061799"/>
          </a:xfrm>
          <a:prstGeom prst="rect">
            <a:avLst/>
          </a:prstGeom>
          <a:noFill/>
        </p:spPr>
        <p:txBody>
          <a:bodyPr wrap="none" lIns="91412" tIns="45705" rIns="91412" bIns="45705" rtlCol="0">
            <a:spAutoFit/>
          </a:bodyPr>
          <a:lstStyle/>
          <a:p>
            <a:r>
              <a:rPr lang="en-US" dirty="0">
                <a:latin typeface="+mn-lt"/>
              </a:rPr>
              <a:t>a</a:t>
            </a:r>
            <a:r>
              <a:rPr lang="en-US" dirty="0" smtClean="0">
                <a:latin typeface="+mn-lt"/>
              </a:rPr>
              <a:t>t a fixed Q</a:t>
            </a:r>
            <a:r>
              <a:rPr lang="en-US" baseline="30000" dirty="0" smtClean="0">
                <a:latin typeface="+mn-lt"/>
              </a:rPr>
              <a:t>2</a:t>
            </a:r>
            <a:r>
              <a:rPr lang="en-US" dirty="0" smtClean="0">
                <a:latin typeface="+mn-lt"/>
              </a:rPr>
              <a:t> = 0.5 GeV</a:t>
            </a:r>
            <a:r>
              <a:rPr lang="en-US" baseline="30000" dirty="0" smtClean="0">
                <a:latin typeface="+mn-lt"/>
              </a:rPr>
              <a:t>2</a:t>
            </a:r>
          </a:p>
          <a:p>
            <a:endParaRPr lang="en-US" dirty="0" smtClean="0">
              <a:latin typeface="+mn-lt"/>
            </a:endParaRPr>
          </a:p>
          <a:p>
            <a:r>
              <a:rPr lang="en-US" dirty="0" smtClean="0">
                <a:latin typeface="+mn-lt"/>
              </a:rPr>
              <a:t>S</a:t>
            </a:r>
            <a:r>
              <a:rPr lang="en-US" baseline="-25000" dirty="0" smtClean="0">
                <a:latin typeface="+mn-lt"/>
              </a:rPr>
              <a:t>1/2</a:t>
            </a:r>
            <a:r>
              <a:rPr lang="en-US" dirty="0" smtClean="0">
                <a:latin typeface="+mn-lt"/>
              </a:rPr>
              <a:t> = 0</a:t>
            </a:r>
            <a:endParaRPr lang="en-US" dirty="0">
              <a:latin typeface="+mn-lt"/>
            </a:endParaRPr>
          </a:p>
        </p:txBody>
      </p:sp>
      <p:graphicFrame>
        <p:nvGraphicFramePr>
          <p:cNvPr id="21" name="Oggetto 20"/>
          <p:cNvGraphicFramePr>
            <a:graphicFrameLocks noChangeAspect="1"/>
          </p:cNvGraphicFramePr>
          <p:nvPr>
            <p:extLst>
              <p:ext uri="{D42A27DB-BD31-4B8C-83A1-F6EECF244321}">
                <p14:modId xmlns:p14="http://schemas.microsoft.com/office/powerpoint/2010/main" val="3327884055"/>
              </p:ext>
            </p:extLst>
          </p:nvPr>
        </p:nvGraphicFramePr>
        <p:xfrm>
          <a:off x="4818063" y="3051175"/>
          <a:ext cx="4587875" cy="1082675"/>
        </p:xfrm>
        <a:graphic>
          <a:graphicData uri="http://schemas.openxmlformats.org/presentationml/2006/ole">
            <mc:AlternateContent xmlns:mc="http://schemas.openxmlformats.org/markup-compatibility/2006">
              <mc:Choice xmlns:v="urn:schemas-microsoft-com:vml" Requires="v">
                <p:oleObj spid="_x0000_s12362" name="Equation" r:id="rId4" imgW="2260600" imgH="533400" progId="Equation.3">
                  <p:embed/>
                </p:oleObj>
              </mc:Choice>
              <mc:Fallback>
                <p:oleObj name="Equation" r:id="rId4" imgW="2260600" imgH="533400" progId="Equation.3">
                  <p:embed/>
                  <p:pic>
                    <p:nvPicPr>
                      <p:cNvPr id="0" name="Picture 10"/>
                      <p:cNvPicPr>
                        <a:picLocks noChangeAspect="1" noChangeArrowheads="1"/>
                      </p:cNvPicPr>
                      <p:nvPr/>
                    </p:nvPicPr>
                    <p:blipFill>
                      <a:blip r:embed="rId5"/>
                      <a:srcRect/>
                      <a:stretch>
                        <a:fillRect/>
                      </a:stretch>
                    </p:blipFill>
                    <p:spPr bwMode="auto">
                      <a:xfrm>
                        <a:off x="4818063" y="3051175"/>
                        <a:ext cx="4587875"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asellaDiTesto 3"/>
          <p:cNvSpPr txBox="1"/>
          <p:nvPr/>
        </p:nvSpPr>
        <p:spPr>
          <a:xfrm>
            <a:off x="1996247" y="5210820"/>
            <a:ext cx="3667215" cy="1384995"/>
          </a:xfrm>
          <a:prstGeom prst="rect">
            <a:avLst/>
          </a:prstGeom>
          <a:noFill/>
        </p:spPr>
        <p:txBody>
          <a:bodyPr wrap="none" rtlCol="0">
            <a:spAutoFit/>
          </a:bodyPr>
          <a:lstStyle/>
          <a:p>
            <a:pPr algn="ctr"/>
            <a:r>
              <a:rPr lang="it-IT" dirty="0" smtClean="0">
                <a:solidFill>
                  <a:srgbClr val="000090"/>
                </a:solidFill>
                <a:latin typeface="+mn-lt"/>
              </a:rPr>
              <a:t>  2.0  &lt;  </a:t>
            </a:r>
            <a:r>
              <a:rPr lang="it-IT" dirty="0" err="1" smtClean="0">
                <a:solidFill>
                  <a:srgbClr val="000090"/>
                </a:solidFill>
                <a:latin typeface="+mn-lt"/>
              </a:rPr>
              <a:t>W</a:t>
            </a:r>
            <a:r>
              <a:rPr lang="it-IT" dirty="0" smtClean="0">
                <a:solidFill>
                  <a:srgbClr val="000090"/>
                </a:solidFill>
                <a:latin typeface="+mn-lt"/>
              </a:rPr>
              <a:t>  &lt; 2.5 </a:t>
            </a:r>
            <a:r>
              <a:rPr lang="it-IT" dirty="0" err="1" smtClean="0">
                <a:solidFill>
                  <a:srgbClr val="000090"/>
                </a:solidFill>
                <a:latin typeface="+mn-lt"/>
              </a:rPr>
              <a:t>GeV</a:t>
            </a:r>
            <a:endParaRPr lang="it-IT" dirty="0" smtClean="0">
              <a:solidFill>
                <a:srgbClr val="000090"/>
              </a:solidFill>
              <a:latin typeface="+mn-lt"/>
            </a:endParaRPr>
          </a:p>
          <a:p>
            <a:pPr algn="ctr"/>
            <a:r>
              <a:rPr lang="it-IT" dirty="0" smtClean="0">
                <a:solidFill>
                  <a:srgbClr val="000090"/>
                </a:solidFill>
                <a:latin typeface="+mn-lt"/>
              </a:rPr>
              <a:t>  0.1  &lt;  </a:t>
            </a:r>
            <a:r>
              <a:rPr lang="it-IT" dirty="0" err="1" smtClean="0">
                <a:solidFill>
                  <a:srgbClr val="000090"/>
                </a:solidFill>
                <a:latin typeface="+mn-lt"/>
              </a:rPr>
              <a:t>Γ</a:t>
            </a:r>
            <a:r>
              <a:rPr lang="it-IT" dirty="0" smtClean="0">
                <a:solidFill>
                  <a:srgbClr val="000090"/>
                </a:solidFill>
                <a:latin typeface="+mn-lt"/>
              </a:rPr>
              <a:t>    &lt; 0.4 </a:t>
            </a:r>
            <a:r>
              <a:rPr lang="it-IT" dirty="0" err="1" smtClean="0">
                <a:solidFill>
                  <a:srgbClr val="000090"/>
                </a:solidFill>
                <a:latin typeface="+mn-lt"/>
              </a:rPr>
              <a:t>GeV</a:t>
            </a:r>
            <a:endParaRPr lang="it-IT" dirty="0" smtClean="0">
              <a:solidFill>
                <a:srgbClr val="000090"/>
              </a:solidFill>
              <a:latin typeface="+mn-lt"/>
            </a:endParaRPr>
          </a:p>
          <a:p>
            <a:pPr algn="ctr"/>
            <a:r>
              <a:rPr lang="it-IT" dirty="0" smtClean="0">
                <a:solidFill>
                  <a:srgbClr val="000090"/>
                </a:solidFill>
                <a:latin typeface="+mn-lt"/>
              </a:rPr>
              <a:t>         -0.05 &lt; A</a:t>
            </a:r>
            <a:r>
              <a:rPr lang="it-IT" baseline="-25000" dirty="0" smtClean="0">
                <a:solidFill>
                  <a:srgbClr val="000090"/>
                </a:solidFill>
                <a:latin typeface="+mn-lt"/>
              </a:rPr>
              <a:t>1/2</a:t>
            </a:r>
            <a:r>
              <a:rPr lang="it-IT" dirty="0" smtClean="0">
                <a:solidFill>
                  <a:srgbClr val="000090"/>
                </a:solidFill>
                <a:latin typeface="+mn-lt"/>
              </a:rPr>
              <a:t>&lt; +0.05 GeV</a:t>
            </a:r>
            <a:r>
              <a:rPr lang="it-IT" baseline="30000" dirty="0" smtClean="0">
                <a:solidFill>
                  <a:srgbClr val="000090"/>
                </a:solidFill>
                <a:latin typeface="+mn-lt"/>
              </a:rPr>
              <a:t>-1/2</a:t>
            </a:r>
          </a:p>
          <a:p>
            <a:pPr algn="ctr"/>
            <a:r>
              <a:rPr lang="it-IT" dirty="0" smtClean="0">
                <a:solidFill>
                  <a:srgbClr val="000090"/>
                </a:solidFill>
                <a:latin typeface="+mn-lt"/>
              </a:rPr>
              <a:t>         -0.05 &lt; A</a:t>
            </a:r>
            <a:r>
              <a:rPr lang="it-IT" baseline="-25000" dirty="0" smtClean="0">
                <a:solidFill>
                  <a:srgbClr val="000090"/>
                </a:solidFill>
                <a:latin typeface="+mn-lt"/>
              </a:rPr>
              <a:t>3/2 </a:t>
            </a:r>
            <a:r>
              <a:rPr lang="it-IT" dirty="0" smtClean="0">
                <a:solidFill>
                  <a:srgbClr val="000090"/>
                </a:solidFill>
                <a:latin typeface="+mn-lt"/>
              </a:rPr>
              <a:t>&lt; +0.05 GeV</a:t>
            </a:r>
            <a:r>
              <a:rPr lang="it-IT" baseline="30000" dirty="0" smtClean="0">
                <a:solidFill>
                  <a:srgbClr val="000090"/>
                </a:solidFill>
                <a:latin typeface="+mn-lt"/>
              </a:rPr>
              <a:t>-1/2</a:t>
            </a:r>
            <a:endParaRPr lang="it-IT" dirty="0" smtClean="0">
              <a:solidFill>
                <a:srgbClr val="000090"/>
              </a:solidFill>
              <a:latin typeface="+mn-lt"/>
            </a:endParaRPr>
          </a:p>
        </p:txBody>
      </p:sp>
    </p:spTree>
    <p:extLst>
      <p:ext uri="{BB962C8B-B14F-4D97-AF65-F5344CB8AC3E}">
        <p14:creationId xmlns:p14="http://schemas.microsoft.com/office/powerpoint/2010/main" val="22181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22573" y="746324"/>
            <a:ext cx="9865095" cy="2205702"/>
          </a:xfrm>
          <a:prstGeom prst="rect">
            <a:avLst/>
          </a:prstGeom>
        </p:spPr>
        <p:txBody>
          <a:bodyPr wrap="square" lIns="91412" tIns="45705" rIns="91412" bIns="45705">
            <a:spAutoFit/>
          </a:bodyPr>
          <a:lstStyle/>
          <a:p>
            <a:pPr algn="just"/>
            <a:r>
              <a:rPr lang="en-US" sz="2000" dirty="0">
                <a:solidFill>
                  <a:srgbClr val="800000"/>
                </a:solidFill>
                <a:latin typeface="+mn-lt"/>
              </a:rPr>
              <a:t>Two hybrid baryon </a:t>
            </a:r>
            <a:r>
              <a:rPr lang="en-US" sz="2000" dirty="0">
                <a:latin typeface="+mn-lt"/>
              </a:rPr>
              <a:t>resonances with </a:t>
            </a:r>
            <a:r>
              <a:rPr lang="en-US" sz="2000" dirty="0" err="1">
                <a:solidFill>
                  <a:srgbClr val="800000"/>
                </a:solidFill>
                <a:latin typeface="+mn-lt"/>
              </a:rPr>
              <a:t>J</a:t>
            </a:r>
            <a:r>
              <a:rPr lang="en-US" sz="2000" baseline="30000" dirty="0" err="1">
                <a:solidFill>
                  <a:srgbClr val="800000"/>
                </a:solidFill>
                <a:latin typeface="+mn-lt"/>
              </a:rPr>
              <a:t>p</a:t>
            </a:r>
            <a:r>
              <a:rPr lang="en-US" sz="2000" baseline="30000" dirty="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smtClean="0">
                <a:solidFill>
                  <a:srgbClr val="800000"/>
                </a:solidFill>
                <a:latin typeface="+mn-lt"/>
              </a:rPr>
              <a:t>1/2</a:t>
            </a:r>
            <a:r>
              <a:rPr lang="en-US" sz="2000" baseline="30000" dirty="0" smtClean="0">
                <a:solidFill>
                  <a:srgbClr val="800000"/>
                </a:solidFill>
                <a:latin typeface="+mn-lt"/>
              </a:rPr>
              <a:t>+  </a:t>
            </a:r>
            <a:r>
              <a:rPr lang="en-US" sz="2000" dirty="0" smtClean="0">
                <a:latin typeface="+mn-lt"/>
              </a:rPr>
              <a:t>and </a:t>
            </a:r>
            <a:r>
              <a:rPr lang="en-US" sz="2000" dirty="0" err="1" smtClean="0">
                <a:solidFill>
                  <a:srgbClr val="800000"/>
                </a:solidFill>
                <a:latin typeface="+mn-lt"/>
              </a:rPr>
              <a:t>J</a:t>
            </a:r>
            <a:r>
              <a:rPr lang="en-US" sz="2000" baseline="30000" dirty="0" err="1" smtClean="0">
                <a:solidFill>
                  <a:srgbClr val="800000"/>
                </a:solidFill>
                <a:latin typeface="+mn-lt"/>
              </a:rPr>
              <a:t>p</a:t>
            </a:r>
            <a:r>
              <a:rPr lang="en-US" sz="2000" baseline="30000" dirty="0" smtClean="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3/2</a:t>
            </a:r>
            <a:r>
              <a:rPr lang="en-US" sz="2000" baseline="30000" dirty="0">
                <a:solidFill>
                  <a:srgbClr val="800000"/>
                </a:solidFill>
                <a:latin typeface="+mn-lt"/>
              </a:rPr>
              <a:t>+  </a:t>
            </a:r>
            <a:r>
              <a:rPr lang="en-US" sz="2000" dirty="0">
                <a:latin typeface="+mn-lt"/>
              </a:rPr>
              <a:t>were inserted in the </a:t>
            </a:r>
            <a:r>
              <a:rPr lang="en-US" sz="2000" dirty="0" err="1">
                <a:solidFill>
                  <a:srgbClr val="800000"/>
                </a:solidFill>
                <a:latin typeface="+mn-lt"/>
              </a:rPr>
              <a:t>ep</a:t>
            </a:r>
            <a:r>
              <a:rPr lang="en-US" sz="2000" dirty="0">
                <a:solidFill>
                  <a:srgbClr val="800000"/>
                </a:solidFill>
                <a:latin typeface="+mn-lt"/>
              </a:rPr>
              <a:t>  </a:t>
            </a:r>
            <a:r>
              <a:rPr lang="en-US" sz="2000" dirty="0" smtClean="0">
                <a:solidFill>
                  <a:srgbClr val="800000"/>
                </a:solidFill>
                <a:latin typeface="+mn-lt"/>
              </a:rPr>
              <a:t>    e K</a:t>
            </a:r>
            <a:r>
              <a:rPr lang="en-US" sz="2000" baseline="30000" dirty="0">
                <a:solidFill>
                  <a:srgbClr val="800000"/>
                </a:solidFill>
                <a:latin typeface="+mn-lt"/>
              </a:rPr>
              <a:t>+</a:t>
            </a:r>
            <a:r>
              <a:rPr lang="en-US" sz="2000" dirty="0">
                <a:solidFill>
                  <a:srgbClr val="800000"/>
                </a:solidFill>
                <a:latin typeface="+mn-lt"/>
              </a:rPr>
              <a:t>Λ </a:t>
            </a:r>
            <a:r>
              <a:rPr lang="en-US" sz="2000" dirty="0" smtClean="0">
                <a:latin typeface="+mn-lt"/>
              </a:rPr>
              <a:t> Gent RPR2011 reaction </a:t>
            </a:r>
            <a:r>
              <a:rPr lang="en-US" sz="2000" dirty="0">
                <a:latin typeface="+mn-lt"/>
              </a:rPr>
              <a:t>amplitude </a:t>
            </a:r>
            <a:r>
              <a:rPr lang="en-US" sz="2000" dirty="0" smtClean="0">
                <a:latin typeface="+mn-lt"/>
              </a:rPr>
              <a:t>and </a:t>
            </a:r>
            <a:r>
              <a:rPr lang="en-US" sz="2000" b="1" dirty="0" smtClean="0">
                <a:solidFill>
                  <a:srgbClr val="000090"/>
                </a:solidFill>
                <a:latin typeface="+mn-lt"/>
              </a:rPr>
              <a:t>quasi</a:t>
            </a:r>
            <a:r>
              <a:rPr lang="en-US" sz="2000" b="1" dirty="0">
                <a:solidFill>
                  <a:srgbClr val="000090"/>
                </a:solidFill>
                <a:latin typeface="+mn-lt"/>
              </a:rPr>
              <a:t>-</a:t>
            </a:r>
            <a:r>
              <a:rPr lang="en-US" sz="2000" b="1" dirty="0" smtClean="0">
                <a:solidFill>
                  <a:srgbClr val="000090"/>
                </a:solidFill>
                <a:latin typeface="+mn-lt"/>
              </a:rPr>
              <a:t>data </a:t>
            </a:r>
            <a:r>
              <a:rPr lang="en-US" sz="2000" dirty="0" smtClean="0">
                <a:latin typeface="+mn-lt"/>
              </a:rPr>
              <a:t>were generated                </a:t>
            </a:r>
            <a:r>
              <a:rPr lang="en-US" sz="2400" b="1" dirty="0" err="1" smtClean="0">
                <a:solidFill>
                  <a:srgbClr val="000090"/>
                </a:solidFill>
                <a:latin typeface="+mn-lt"/>
              </a:rPr>
              <a:t>dσ</a:t>
            </a:r>
            <a:r>
              <a:rPr lang="en-US" sz="2400" b="1" baseline="-25000" dirty="0" err="1" smtClean="0">
                <a:solidFill>
                  <a:srgbClr val="000090"/>
                </a:solidFill>
                <a:latin typeface="+mn-lt"/>
              </a:rPr>
              <a:t>q.d</a:t>
            </a:r>
            <a:r>
              <a:rPr lang="en-US" sz="2400" baseline="-25000" dirty="0" smtClean="0">
                <a:latin typeface="+mn-lt"/>
              </a:rPr>
              <a:t>.</a:t>
            </a:r>
          </a:p>
          <a:p>
            <a:pPr algn="just"/>
            <a:endParaRPr lang="en-US" sz="2000" baseline="-25000" dirty="0">
              <a:latin typeface="+mn-lt"/>
            </a:endParaRPr>
          </a:p>
          <a:p>
            <a:r>
              <a:rPr lang="en-US" sz="2000" b="1" dirty="0" smtClean="0">
                <a:solidFill>
                  <a:srgbClr val="000090"/>
                </a:solidFill>
                <a:latin typeface="+mn-lt"/>
              </a:rPr>
              <a:t>A blind analysis has been then attempted trying to extract </a:t>
            </a:r>
          </a:p>
          <a:p>
            <a:endParaRPr lang="en-US" sz="2000" b="1" dirty="0">
              <a:solidFill>
                <a:srgbClr val="000090"/>
              </a:solidFill>
            </a:endParaRPr>
          </a:p>
          <a:p>
            <a:r>
              <a:rPr lang="en-US" sz="2000" b="1" dirty="0" smtClean="0">
                <a:solidFill>
                  <a:srgbClr val="000090"/>
                </a:solidFill>
              </a:rPr>
              <a:t>	</a:t>
            </a:r>
            <a:r>
              <a:rPr lang="en-US" sz="2000" b="1" dirty="0" smtClean="0">
                <a:solidFill>
                  <a:srgbClr val="000090"/>
                </a:solidFill>
                <a:latin typeface="+mn-lt"/>
              </a:rPr>
              <a:t>7 </a:t>
            </a:r>
            <a:r>
              <a:rPr lang="en-US" sz="2000" b="1" dirty="0">
                <a:solidFill>
                  <a:srgbClr val="000090"/>
                </a:solidFill>
                <a:latin typeface="+mn-lt"/>
              </a:rPr>
              <a:t>unknown parameters:   </a:t>
            </a:r>
            <a:r>
              <a:rPr lang="en-US" sz="2000" b="1" dirty="0" smtClean="0">
                <a:solidFill>
                  <a:srgbClr val="000090"/>
                </a:solidFill>
                <a:latin typeface="+mn-lt"/>
              </a:rPr>
              <a:t>	</a:t>
            </a:r>
            <a:r>
              <a:rPr lang="it-IT" sz="2000" b="1" dirty="0" smtClean="0">
                <a:solidFill>
                  <a:srgbClr val="000090"/>
                </a:solidFill>
                <a:latin typeface="+mn-lt"/>
              </a:rPr>
              <a:t>M</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smtClean="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1</a:t>
            </a:r>
          </a:p>
          <a:p>
            <a:r>
              <a:rPr lang="it-IT" sz="2000" b="1" baseline="30000" dirty="0">
                <a:solidFill>
                  <a:srgbClr val="000090"/>
                </a:solidFill>
                <a:latin typeface="+mn-lt"/>
              </a:rPr>
              <a:t> 		 </a:t>
            </a:r>
            <a:r>
              <a:rPr lang="it-IT" sz="2000" b="1" dirty="0">
                <a:solidFill>
                  <a:srgbClr val="000090"/>
                </a:solidFill>
                <a:latin typeface="+mn-lt"/>
              </a:rPr>
              <a:t>                    </a:t>
            </a:r>
            <a:r>
              <a:rPr lang="it-IT" sz="2000" b="1" dirty="0" smtClean="0">
                <a:solidFill>
                  <a:srgbClr val="000090"/>
                </a:solidFill>
                <a:latin typeface="+mn-lt"/>
              </a:rPr>
              <a:t>     		M</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3/</a:t>
            </a:r>
            <a:r>
              <a:rPr lang="it-IT" sz="2000" b="1" baseline="-25000" dirty="0" smtClean="0">
                <a:solidFill>
                  <a:srgbClr val="000090"/>
                </a:solidFill>
                <a:latin typeface="+mn-lt"/>
              </a:rPr>
              <a:t>2</a:t>
            </a:r>
            <a:r>
              <a:rPr lang="it-IT" sz="2000" b="1" baseline="30000" dirty="0" smtClean="0">
                <a:solidFill>
                  <a:srgbClr val="000090"/>
                </a:solidFill>
                <a:latin typeface="+mn-lt"/>
              </a:rPr>
              <a:t>2</a:t>
            </a:r>
            <a:endParaRPr lang="it-IT" sz="2000" b="1" dirty="0">
              <a:solidFill>
                <a:srgbClr val="000090"/>
              </a:solidFill>
              <a:latin typeface="+mn-lt"/>
            </a:endParaRPr>
          </a:p>
        </p:txBody>
      </p:sp>
      <p:sp>
        <p:nvSpPr>
          <p:cNvPr id="2" name="Title 1"/>
          <p:cNvSpPr>
            <a:spLocks noGrp="1"/>
          </p:cNvSpPr>
          <p:nvPr>
            <p:ph type="title"/>
          </p:nvPr>
        </p:nvSpPr>
        <p:spPr>
          <a:xfrm>
            <a:off x="1" y="5532"/>
            <a:ext cx="10231685" cy="763102"/>
          </a:xfrm>
        </p:spPr>
        <p:txBody>
          <a:bodyPr>
            <a:normAutofit/>
          </a:bodyPr>
          <a:lstStyle/>
          <a:p>
            <a:pPr>
              <a:lnSpc>
                <a:spcPct val="100000"/>
              </a:lnSpc>
            </a:pPr>
            <a:r>
              <a:rPr lang="en-US" sz="3600" b="1">
                <a:solidFill>
                  <a:srgbClr val="000090"/>
                </a:solidFill>
              </a:rPr>
              <a:t>Blind Extraction: J</a:t>
            </a:r>
            <a:r>
              <a:rPr lang="en-US" sz="3600" b="1" baseline="30000">
                <a:solidFill>
                  <a:srgbClr val="000090"/>
                </a:solidFill>
              </a:rPr>
              <a:t>P</a:t>
            </a:r>
            <a:r>
              <a:rPr lang="en-US" sz="3600" b="1">
                <a:solidFill>
                  <a:srgbClr val="000090"/>
                </a:solidFill>
              </a:rPr>
              <a:t>=1/2</a:t>
            </a:r>
            <a:r>
              <a:rPr lang="en-US" sz="3600" b="1" baseline="30000">
                <a:solidFill>
                  <a:srgbClr val="000090"/>
                </a:solidFill>
              </a:rPr>
              <a:t>+</a:t>
            </a:r>
            <a:r>
              <a:rPr lang="en-US" sz="3600" b="1">
                <a:solidFill>
                  <a:srgbClr val="000090"/>
                </a:solidFill>
              </a:rPr>
              <a:t> + J</a:t>
            </a:r>
            <a:r>
              <a:rPr lang="en-US" sz="3600" b="1" baseline="30000">
                <a:solidFill>
                  <a:srgbClr val="000090"/>
                </a:solidFill>
              </a:rPr>
              <a:t>P</a:t>
            </a:r>
            <a:r>
              <a:rPr lang="en-US" sz="3600" b="1">
                <a:solidFill>
                  <a:srgbClr val="000090"/>
                </a:solidFill>
              </a:rPr>
              <a:t>=3/2</a:t>
            </a:r>
            <a:r>
              <a:rPr lang="en-US" sz="3600" b="1" baseline="30000">
                <a:solidFill>
                  <a:srgbClr val="000090"/>
                </a:solidFill>
              </a:rPr>
              <a:t>+</a:t>
            </a:r>
            <a:r>
              <a:rPr lang="en-US" sz="3600" b="1">
                <a:solidFill>
                  <a:srgbClr val="000090"/>
                </a:solidFill>
              </a:rPr>
              <a:t> </a:t>
            </a:r>
            <a:endParaRPr lang="en-US" sz="3200" b="1">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bwMode="auto">
          <a:xfrm>
            <a:off x="9022086" y="9623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Segnaposto numero diapositiva 4"/>
          <p:cNvSpPr>
            <a:spLocks noGrp="1"/>
          </p:cNvSpPr>
          <p:nvPr>
            <p:ph type="sldNum" sz="quarter" idx="12"/>
          </p:nvPr>
        </p:nvSpPr>
        <p:spPr>
          <a:xfrm>
            <a:off x="8575501" y="6972176"/>
            <a:ext cx="504332" cy="297880"/>
          </a:xfrm>
        </p:spPr>
        <p:txBody>
          <a:bodyPr/>
          <a:lstStyle/>
          <a:p>
            <a:fld id="{B2E123A2-8C0A-B24D-ABFA-7CF5F3B53C08}" type="slidenum">
              <a:rPr lang="en-US" smtClean="0"/>
              <a:pPr/>
              <a:t>32</a:t>
            </a:fld>
            <a:endParaRPr lang="en-US"/>
          </a:p>
        </p:txBody>
      </p:sp>
      <p:cxnSp>
        <p:nvCxnSpPr>
          <p:cNvPr id="10" name="Connettore 2 9"/>
          <p:cNvCxnSpPr/>
          <p:nvPr/>
        </p:nvCxnSpPr>
        <p:spPr bwMode="auto">
          <a:xfrm>
            <a:off x="7279357" y="1322388"/>
            <a:ext cx="57606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CasellaDiTesto 16"/>
          <p:cNvSpPr txBox="1"/>
          <p:nvPr/>
        </p:nvSpPr>
        <p:spPr>
          <a:xfrm>
            <a:off x="1" y="3122589"/>
            <a:ext cx="10663731" cy="3354734"/>
          </a:xfrm>
          <a:prstGeom prst="rect">
            <a:avLst/>
          </a:prstGeom>
          <a:noFill/>
          <a:ln>
            <a:noFill/>
          </a:ln>
        </p:spPr>
        <p:txBody>
          <a:bodyPr wrap="square" lIns="91412" tIns="45705" rIns="91412" bIns="45705" rtlCol="0">
            <a:spAutoFit/>
          </a:bodyPr>
          <a:lstStyle/>
          <a:p>
            <a:endParaRPr lang="en-US" sz="2400" b="1" dirty="0" smtClean="0">
              <a:solidFill>
                <a:srgbClr val="800000"/>
              </a:solidFill>
              <a:latin typeface="+mn-lt"/>
            </a:endParaRPr>
          </a:p>
          <a:p>
            <a:r>
              <a:rPr lang="en-US" sz="2400" b="1" dirty="0" smtClean="0">
                <a:solidFill>
                  <a:srgbClr val="800000"/>
                </a:solidFill>
                <a:latin typeface="+mn-lt"/>
              </a:rPr>
              <a:t>Iterative </a:t>
            </a:r>
            <a:r>
              <a:rPr lang="en-US" sz="2400" b="1" dirty="0">
                <a:solidFill>
                  <a:srgbClr val="800000"/>
                </a:solidFill>
                <a:latin typeface="+mn-lt"/>
              </a:rPr>
              <a:t>procedure</a:t>
            </a:r>
            <a:r>
              <a:rPr lang="en-US" sz="2400" b="1" dirty="0" smtClean="0">
                <a:solidFill>
                  <a:srgbClr val="800000"/>
                </a:solidFill>
                <a:latin typeface="+mn-lt"/>
              </a:rPr>
              <a:t>:</a:t>
            </a:r>
          </a:p>
          <a:p>
            <a:endParaRPr lang="en-US" sz="2400" b="1" dirty="0">
              <a:solidFill>
                <a:srgbClr val="800000"/>
              </a:solidFill>
              <a:latin typeface="+mn-lt"/>
            </a:endParaRPr>
          </a:p>
          <a:p>
            <a:pPr marL="265113" indent="-265113">
              <a:buClr>
                <a:srgbClr val="FF6600"/>
              </a:buClr>
              <a:buSzPct val="100000"/>
              <a:buFont typeface="Arial"/>
              <a:buChar char="•"/>
            </a:pPr>
            <a:r>
              <a:rPr lang="en-US" sz="2000" dirty="0" smtClean="0">
                <a:latin typeface="+mn-lt"/>
              </a:rPr>
              <a:t>The </a:t>
            </a:r>
            <a:r>
              <a:rPr lang="en-US" sz="2000" dirty="0">
                <a:latin typeface="+mn-lt"/>
              </a:rPr>
              <a:t>algorithm calculates the </a:t>
            </a:r>
            <a:r>
              <a:rPr lang="en-US" sz="2000" dirty="0" smtClean="0">
                <a:latin typeface="+mn-lt"/>
              </a:rPr>
              <a:t>χ</a:t>
            </a:r>
            <a:r>
              <a:rPr lang="en-US" sz="2000" baseline="30000" dirty="0" smtClean="0">
                <a:latin typeface="+mn-lt"/>
              </a:rPr>
              <a:t>2</a:t>
            </a:r>
            <a:r>
              <a:rPr lang="en-US" sz="2000" dirty="0" smtClean="0">
                <a:latin typeface="+mn-lt"/>
              </a:rPr>
              <a:t> </a:t>
            </a:r>
            <a:r>
              <a:rPr lang="en-US" sz="2000" dirty="0">
                <a:latin typeface="+mn-lt"/>
              </a:rPr>
              <a:t>value over a 7-dim parameters coarse grid, covering the full </a:t>
            </a:r>
            <a:r>
              <a:rPr lang="en-US" sz="2000" dirty="0" smtClean="0">
                <a:latin typeface="+mn-lt"/>
              </a:rPr>
              <a:t>range</a:t>
            </a:r>
          </a:p>
          <a:p>
            <a:pPr>
              <a:buClr>
                <a:srgbClr val="FF6600"/>
              </a:buClr>
              <a:buSzPct val="100000"/>
            </a:pPr>
            <a:endParaRPr lang="en-US" sz="2000" dirty="0">
              <a:latin typeface="+mn-lt"/>
            </a:endParaRPr>
          </a:p>
          <a:p>
            <a:pPr marL="265113" indent="-265113">
              <a:buClr>
                <a:srgbClr val="FF6600"/>
              </a:buClr>
              <a:buSzPct val="100000"/>
              <a:buFont typeface="Arial"/>
              <a:buChar char="•"/>
            </a:pPr>
            <a:r>
              <a:rPr lang="en-US" sz="2000" dirty="0" smtClean="0">
                <a:latin typeface="+mn-lt"/>
              </a:rPr>
              <a:t>The </a:t>
            </a:r>
            <a:r>
              <a:rPr lang="en-US" sz="2000" dirty="0">
                <a:latin typeface="+mn-lt"/>
              </a:rPr>
              <a:t>combination of parameters corresponding to the minimum χ</a:t>
            </a:r>
            <a:r>
              <a:rPr lang="en-US" sz="2000" baseline="30000" dirty="0" smtClean="0">
                <a:latin typeface="+mn-lt"/>
              </a:rPr>
              <a:t>2</a:t>
            </a:r>
            <a:r>
              <a:rPr lang="en-US" sz="2000" dirty="0" smtClean="0">
                <a:latin typeface="+mn-lt"/>
              </a:rPr>
              <a:t> </a:t>
            </a:r>
            <a:r>
              <a:rPr lang="en-US" sz="2000" dirty="0">
                <a:latin typeface="+mn-lt"/>
              </a:rPr>
              <a:t>value is </a:t>
            </a:r>
            <a:r>
              <a:rPr lang="en-US" sz="2000" dirty="0" smtClean="0">
                <a:latin typeface="+mn-lt"/>
              </a:rPr>
              <a:t>found</a:t>
            </a:r>
          </a:p>
          <a:p>
            <a:pPr>
              <a:buClr>
                <a:srgbClr val="FF6600"/>
              </a:buClr>
              <a:buSzPct val="100000"/>
            </a:pPr>
            <a:endParaRPr lang="en-US" sz="2000" dirty="0">
              <a:latin typeface="+mn-lt"/>
            </a:endParaRPr>
          </a:p>
          <a:p>
            <a:pPr marL="265113" indent="-265113">
              <a:buClr>
                <a:srgbClr val="FF6600"/>
              </a:buClr>
              <a:buSzPct val="100000"/>
              <a:buFont typeface="Arial"/>
              <a:buChar char="•"/>
            </a:pPr>
            <a:r>
              <a:rPr lang="en-US" sz="2000" dirty="0">
                <a:latin typeface="+mn-lt"/>
                <a:cs typeface="Symbol" charset="2"/>
              </a:rPr>
              <a:t> </a:t>
            </a:r>
            <a:r>
              <a:rPr lang="en-US" sz="2000" dirty="0">
                <a:latin typeface="+mn-lt"/>
              </a:rPr>
              <a:t>χ</a:t>
            </a:r>
            <a:r>
              <a:rPr lang="en-US" sz="2000" baseline="30000" dirty="0" smtClean="0">
                <a:latin typeface="+mn-lt"/>
              </a:rPr>
              <a:t>2</a:t>
            </a:r>
            <a:r>
              <a:rPr lang="en-US" sz="2000" dirty="0" smtClean="0">
                <a:latin typeface="+mn-lt"/>
              </a:rPr>
              <a:t> </a:t>
            </a:r>
            <a:r>
              <a:rPr lang="en-US" sz="2000" dirty="0">
                <a:latin typeface="+mn-lt"/>
              </a:rPr>
              <a:t>value is calculated over  a finer 7-dim parameters grid, around the </a:t>
            </a:r>
            <a:r>
              <a:rPr lang="en-US" sz="2000" dirty="0" smtClean="0">
                <a:latin typeface="+mn-lt"/>
              </a:rPr>
              <a:t>minimum</a:t>
            </a:r>
          </a:p>
          <a:p>
            <a:pPr>
              <a:buClr>
                <a:srgbClr val="FF6600"/>
              </a:buClr>
              <a:buSzPct val="100000"/>
            </a:pPr>
            <a:endParaRPr lang="en-US" sz="2000" dirty="0">
              <a:latin typeface="+mn-lt"/>
            </a:endParaRPr>
          </a:p>
          <a:p>
            <a:pPr marL="265113" indent="-265113">
              <a:buClr>
                <a:srgbClr val="FF6600"/>
              </a:buClr>
              <a:buSzPct val="100000"/>
              <a:buFont typeface="Arial"/>
              <a:buChar char="•"/>
            </a:pPr>
            <a:r>
              <a:rPr lang="en-US" sz="2000" dirty="0">
                <a:latin typeface="+mn-lt"/>
              </a:rPr>
              <a:t> The procedure is repeated three times. </a:t>
            </a:r>
          </a:p>
        </p:txBody>
      </p:sp>
    </p:spTree>
    <p:extLst>
      <p:ext uri="{BB962C8B-B14F-4D97-AF65-F5344CB8AC3E}">
        <p14:creationId xmlns:p14="http://schemas.microsoft.com/office/powerpoint/2010/main" val="106821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222573" y="746324"/>
            <a:ext cx="9865095" cy="769411"/>
          </a:xfrm>
          <a:prstGeom prst="rect">
            <a:avLst/>
          </a:prstGeom>
        </p:spPr>
        <p:txBody>
          <a:bodyPr wrap="square" lIns="91412" tIns="45705" rIns="91412" bIns="45705">
            <a:spAutoFit/>
          </a:bodyPr>
          <a:lstStyle/>
          <a:p>
            <a:pPr algn="just"/>
            <a:r>
              <a:rPr lang="en-US" sz="2000" dirty="0">
                <a:solidFill>
                  <a:srgbClr val="800000"/>
                </a:solidFill>
                <a:latin typeface="+mn-lt"/>
              </a:rPr>
              <a:t>Two hybrid baryon </a:t>
            </a:r>
            <a:r>
              <a:rPr lang="en-US" sz="2000" dirty="0">
                <a:latin typeface="+mn-lt"/>
              </a:rPr>
              <a:t>resonances with </a:t>
            </a:r>
            <a:r>
              <a:rPr lang="en-US" sz="2000" dirty="0" err="1">
                <a:solidFill>
                  <a:srgbClr val="800000"/>
                </a:solidFill>
                <a:latin typeface="+mn-lt"/>
              </a:rPr>
              <a:t>J</a:t>
            </a:r>
            <a:r>
              <a:rPr lang="en-US" sz="2000" baseline="30000" dirty="0" err="1">
                <a:solidFill>
                  <a:srgbClr val="800000"/>
                </a:solidFill>
                <a:latin typeface="+mn-lt"/>
              </a:rPr>
              <a:t>p</a:t>
            </a:r>
            <a:r>
              <a:rPr lang="en-US" sz="2000" baseline="30000" dirty="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smtClean="0">
                <a:solidFill>
                  <a:srgbClr val="800000"/>
                </a:solidFill>
                <a:latin typeface="+mn-lt"/>
              </a:rPr>
              <a:t>1/2</a:t>
            </a:r>
            <a:r>
              <a:rPr lang="en-US" sz="2000" baseline="30000" dirty="0" smtClean="0">
                <a:solidFill>
                  <a:srgbClr val="800000"/>
                </a:solidFill>
                <a:latin typeface="+mn-lt"/>
              </a:rPr>
              <a:t>+  </a:t>
            </a:r>
            <a:r>
              <a:rPr lang="en-US" sz="2000" dirty="0" smtClean="0">
                <a:latin typeface="+mn-lt"/>
              </a:rPr>
              <a:t>and </a:t>
            </a:r>
            <a:r>
              <a:rPr lang="en-US" sz="2000" dirty="0" err="1" smtClean="0">
                <a:solidFill>
                  <a:srgbClr val="800000"/>
                </a:solidFill>
                <a:latin typeface="+mn-lt"/>
              </a:rPr>
              <a:t>J</a:t>
            </a:r>
            <a:r>
              <a:rPr lang="en-US" sz="2000" baseline="30000" dirty="0" err="1" smtClean="0">
                <a:solidFill>
                  <a:srgbClr val="800000"/>
                </a:solidFill>
                <a:latin typeface="+mn-lt"/>
              </a:rPr>
              <a:t>p</a:t>
            </a:r>
            <a:r>
              <a:rPr lang="en-US" sz="2000" baseline="30000" dirty="0" smtClean="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3/2</a:t>
            </a:r>
            <a:r>
              <a:rPr lang="en-US" sz="2000" baseline="30000" dirty="0">
                <a:solidFill>
                  <a:srgbClr val="800000"/>
                </a:solidFill>
                <a:latin typeface="+mn-lt"/>
              </a:rPr>
              <a:t>+  </a:t>
            </a:r>
            <a:r>
              <a:rPr lang="en-US" sz="2000" dirty="0">
                <a:latin typeface="+mn-lt"/>
              </a:rPr>
              <a:t>were inserted in the </a:t>
            </a:r>
            <a:r>
              <a:rPr lang="en-US" sz="2000" dirty="0" err="1">
                <a:solidFill>
                  <a:srgbClr val="800000"/>
                </a:solidFill>
                <a:latin typeface="+mn-lt"/>
              </a:rPr>
              <a:t>ep</a:t>
            </a:r>
            <a:r>
              <a:rPr lang="en-US" sz="2000" dirty="0">
                <a:solidFill>
                  <a:srgbClr val="800000"/>
                </a:solidFill>
                <a:latin typeface="+mn-lt"/>
              </a:rPr>
              <a:t>  </a:t>
            </a:r>
            <a:r>
              <a:rPr lang="en-US" sz="2000" dirty="0" smtClean="0">
                <a:solidFill>
                  <a:srgbClr val="800000"/>
                </a:solidFill>
                <a:latin typeface="+mn-lt"/>
              </a:rPr>
              <a:t>    e K</a:t>
            </a:r>
            <a:r>
              <a:rPr lang="en-US" sz="2000" baseline="30000" dirty="0">
                <a:solidFill>
                  <a:srgbClr val="800000"/>
                </a:solidFill>
                <a:latin typeface="+mn-lt"/>
              </a:rPr>
              <a:t>+</a:t>
            </a:r>
            <a:r>
              <a:rPr lang="en-US" sz="2000" dirty="0">
                <a:solidFill>
                  <a:srgbClr val="800000"/>
                </a:solidFill>
                <a:latin typeface="+mn-lt"/>
              </a:rPr>
              <a:t>Λ </a:t>
            </a:r>
            <a:r>
              <a:rPr lang="en-US" sz="2000" dirty="0" smtClean="0">
                <a:latin typeface="+mn-lt"/>
              </a:rPr>
              <a:t> Gent RPR2011 reaction </a:t>
            </a:r>
            <a:r>
              <a:rPr lang="en-US" sz="2000" dirty="0">
                <a:latin typeface="+mn-lt"/>
              </a:rPr>
              <a:t>amplitude </a:t>
            </a:r>
            <a:r>
              <a:rPr lang="en-US" sz="2000" dirty="0" smtClean="0">
                <a:latin typeface="+mn-lt"/>
              </a:rPr>
              <a:t>and </a:t>
            </a:r>
            <a:r>
              <a:rPr lang="en-US" sz="2000" b="1" dirty="0" smtClean="0">
                <a:solidFill>
                  <a:srgbClr val="000090"/>
                </a:solidFill>
                <a:latin typeface="+mn-lt"/>
              </a:rPr>
              <a:t>quasi</a:t>
            </a:r>
            <a:r>
              <a:rPr lang="en-US" sz="2000" b="1" dirty="0">
                <a:solidFill>
                  <a:srgbClr val="000090"/>
                </a:solidFill>
                <a:latin typeface="+mn-lt"/>
              </a:rPr>
              <a:t>-</a:t>
            </a:r>
            <a:r>
              <a:rPr lang="en-US" sz="2000" b="1" dirty="0" smtClean="0">
                <a:solidFill>
                  <a:srgbClr val="000090"/>
                </a:solidFill>
                <a:latin typeface="+mn-lt"/>
              </a:rPr>
              <a:t>data </a:t>
            </a:r>
            <a:r>
              <a:rPr lang="en-US" sz="2000" dirty="0" smtClean="0">
                <a:latin typeface="+mn-lt"/>
              </a:rPr>
              <a:t>were generated                </a:t>
            </a:r>
            <a:r>
              <a:rPr lang="en-US" sz="2400" b="1" dirty="0" err="1" smtClean="0">
                <a:solidFill>
                  <a:srgbClr val="000090"/>
                </a:solidFill>
                <a:latin typeface="+mn-lt"/>
              </a:rPr>
              <a:t>dσ</a:t>
            </a:r>
            <a:r>
              <a:rPr lang="en-US" sz="2400" b="1" baseline="-25000" dirty="0" err="1" smtClean="0">
                <a:solidFill>
                  <a:srgbClr val="000090"/>
                </a:solidFill>
                <a:latin typeface="+mn-lt"/>
              </a:rPr>
              <a:t>q.d</a:t>
            </a:r>
            <a:r>
              <a:rPr lang="en-US" sz="2400" baseline="-25000" dirty="0" smtClean="0">
                <a:latin typeface="+mn-lt"/>
              </a:rPr>
              <a:t>.</a:t>
            </a:r>
          </a:p>
        </p:txBody>
      </p:sp>
      <p:pic>
        <p:nvPicPr>
          <p:cNvPr id="12" name="Immagine 11" descr="output_y62j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773" y="2474516"/>
            <a:ext cx="5481190" cy="4248472"/>
          </a:xfrm>
          <a:prstGeom prst="rect">
            <a:avLst/>
          </a:prstGeom>
        </p:spPr>
      </p:pic>
      <p:sp>
        <p:nvSpPr>
          <p:cNvPr id="2" name="Title 1"/>
          <p:cNvSpPr>
            <a:spLocks noGrp="1"/>
          </p:cNvSpPr>
          <p:nvPr>
            <p:ph type="title"/>
          </p:nvPr>
        </p:nvSpPr>
        <p:spPr>
          <a:xfrm>
            <a:off x="1" y="5532"/>
            <a:ext cx="10231685" cy="763102"/>
          </a:xfrm>
        </p:spPr>
        <p:txBody>
          <a:bodyPr>
            <a:normAutofit/>
          </a:bodyPr>
          <a:lstStyle/>
          <a:p>
            <a:pPr>
              <a:lnSpc>
                <a:spcPct val="100000"/>
              </a:lnSpc>
            </a:pPr>
            <a:r>
              <a:rPr lang="en-US" sz="3600" b="1">
                <a:solidFill>
                  <a:srgbClr val="000090"/>
                </a:solidFill>
              </a:rPr>
              <a:t>Blind Extraction: J</a:t>
            </a:r>
            <a:r>
              <a:rPr lang="en-US" sz="3600" b="1" baseline="30000">
                <a:solidFill>
                  <a:srgbClr val="000090"/>
                </a:solidFill>
              </a:rPr>
              <a:t>P</a:t>
            </a:r>
            <a:r>
              <a:rPr lang="en-US" sz="3600" b="1">
                <a:solidFill>
                  <a:srgbClr val="000090"/>
                </a:solidFill>
              </a:rPr>
              <a:t>=1/2</a:t>
            </a:r>
            <a:r>
              <a:rPr lang="en-US" sz="3600" b="1" baseline="30000">
                <a:solidFill>
                  <a:srgbClr val="000090"/>
                </a:solidFill>
              </a:rPr>
              <a:t>+</a:t>
            </a:r>
            <a:r>
              <a:rPr lang="en-US" sz="3600" b="1">
                <a:solidFill>
                  <a:srgbClr val="000090"/>
                </a:solidFill>
              </a:rPr>
              <a:t> + J</a:t>
            </a:r>
            <a:r>
              <a:rPr lang="en-US" sz="3600" b="1" baseline="30000">
                <a:solidFill>
                  <a:srgbClr val="000090"/>
                </a:solidFill>
              </a:rPr>
              <a:t>P</a:t>
            </a:r>
            <a:r>
              <a:rPr lang="en-US" sz="3600" b="1">
                <a:solidFill>
                  <a:srgbClr val="000090"/>
                </a:solidFill>
              </a:rPr>
              <a:t>=3/2</a:t>
            </a:r>
            <a:r>
              <a:rPr lang="en-US" sz="3600" b="1" baseline="30000">
                <a:solidFill>
                  <a:srgbClr val="000090"/>
                </a:solidFill>
              </a:rPr>
              <a:t>+</a:t>
            </a:r>
            <a:r>
              <a:rPr lang="en-US" sz="3600" b="1">
                <a:solidFill>
                  <a:srgbClr val="000090"/>
                </a:solidFill>
              </a:rPr>
              <a:t> </a:t>
            </a:r>
            <a:endParaRPr lang="en-US" sz="3200" b="1">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bwMode="auto">
          <a:xfrm>
            <a:off x="9022086" y="9623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Segnaposto numero diapositiva 4"/>
          <p:cNvSpPr>
            <a:spLocks noGrp="1"/>
          </p:cNvSpPr>
          <p:nvPr>
            <p:ph type="sldNum" sz="quarter" idx="12"/>
          </p:nvPr>
        </p:nvSpPr>
        <p:spPr>
          <a:xfrm>
            <a:off x="8575501" y="6972176"/>
            <a:ext cx="504332" cy="297880"/>
          </a:xfrm>
        </p:spPr>
        <p:txBody>
          <a:bodyPr/>
          <a:lstStyle/>
          <a:p>
            <a:fld id="{B2E123A2-8C0A-B24D-ABFA-7CF5F3B53C08}" type="slidenum">
              <a:rPr lang="en-US" smtClean="0"/>
              <a:pPr/>
              <a:t>33</a:t>
            </a:fld>
            <a:endParaRPr lang="en-US"/>
          </a:p>
        </p:txBody>
      </p:sp>
      <p:cxnSp>
        <p:nvCxnSpPr>
          <p:cNvPr id="10" name="Connettore 2 9"/>
          <p:cNvCxnSpPr/>
          <p:nvPr/>
        </p:nvCxnSpPr>
        <p:spPr bwMode="auto">
          <a:xfrm>
            <a:off x="7279357" y="1322388"/>
            <a:ext cx="57606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Immagine 10" descr="chi_M_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773" y="2402508"/>
            <a:ext cx="5707732" cy="4424065"/>
          </a:xfrm>
          <a:prstGeom prst="rect">
            <a:avLst/>
          </a:prstGeom>
        </p:spPr>
      </p:pic>
      <p:cxnSp>
        <p:nvCxnSpPr>
          <p:cNvPr id="13" name="Connettore 2 12"/>
          <p:cNvCxnSpPr/>
          <p:nvPr/>
        </p:nvCxnSpPr>
        <p:spPr bwMode="auto">
          <a:xfrm flipV="1">
            <a:off x="1086669" y="4418732"/>
            <a:ext cx="3384376" cy="720080"/>
          </a:xfrm>
          <a:prstGeom prst="straightConnector1">
            <a:avLst/>
          </a:prstGeom>
          <a:solidFill>
            <a:schemeClr val="accent1"/>
          </a:solidFill>
          <a:ln w="2857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CasellaDiTesto 6"/>
          <p:cNvSpPr txBox="1"/>
          <p:nvPr/>
        </p:nvSpPr>
        <p:spPr>
          <a:xfrm>
            <a:off x="294581" y="5282828"/>
            <a:ext cx="1584488" cy="415498"/>
          </a:xfrm>
          <a:prstGeom prst="rect">
            <a:avLst/>
          </a:prstGeom>
          <a:noFill/>
        </p:spPr>
        <p:txBody>
          <a:bodyPr wrap="none" rtlCol="0">
            <a:spAutoFit/>
          </a:bodyPr>
          <a:lstStyle/>
          <a:p>
            <a:r>
              <a:rPr lang="it-IT" dirty="0" err="1" smtClean="0">
                <a:solidFill>
                  <a:srgbClr val="800000"/>
                </a:solidFill>
                <a:latin typeface="+mn-lt"/>
              </a:rPr>
              <a:t>χ</a:t>
            </a:r>
            <a:r>
              <a:rPr lang="it-IT" dirty="0" smtClean="0">
                <a:solidFill>
                  <a:srgbClr val="800000"/>
                </a:solidFill>
                <a:latin typeface="+mn-lt"/>
              </a:rPr>
              <a:t> </a:t>
            </a:r>
            <a:r>
              <a:rPr lang="it-IT" baseline="30000" dirty="0" smtClean="0">
                <a:solidFill>
                  <a:srgbClr val="800000"/>
                </a:solidFill>
                <a:latin typeface="+mn-lt"/>
              </a:rPr>
              <a:t>2  </a:t>
            </a:r>
            <a:r>
              <a:rPr lang="it-IT" dirty="0">
                <a:solidFill>
                  <a:srgbClr val="800000"/>
                </a:solidFill>
                <a:latin typeface="+mn-lt"/>
              </a:rPr>
              <a:t>m</a:t>
            </a:r>
            <a:r>
              <a:rPr lang="it-IT" dirty="0" smtClean="0">
                <a:solidFill>
                  <a:srgbClr val="800000"/>
                </a:solidFill>
                <a:latin typeface="+mn-lt"/>
              </a:rPr>
              <a:t>inimum</a:t>
            </a:r>
            <a:endParaRPr lang="it-IT" dirty="0">
              <a:solidFill>
                <a:srgbClr val="800000"/>
              </a:solidFill>
              <a:latin typeface="+mn-lt"/>
            </a:endParaRPr>
          </a:p>
        </p:txBody>
      </p:sp>
      <p:sp>
        <p:nvSpPr>
          <p:cNvPr id="8" name="CasellaDiTesto 7"/>
          <p:cNvSpPr txBox="1"/>
          <p:nvPr/>
        </p:nvSpPr>
        <p:spPr>
          <a:xfrm>
            <a:off x="1158677" y="1682428"/>
            <a:ext cx="8136904" cy="769441"/>
          </a:xfrm>
          <a:prstGeom prst="rect">
            <a:avLst/>
          </a:prstGeom>
          <a:noFill/>
        </p:spPr>
        <p:txBody>
          <a:bodyPr wrap="square" rtlCol="0">
            <a:spAutoFit/>
          </a:bodyPr>
          <a:lstStyle/>
          <a:p>
            <a:r>
              <a:rPr lang="en-US" sz="2200" b="1" dirty="0" smtClean="0">
                <a:solidFill>
                  <a:srgbClr val="000090"/>
                </a:solidFill>
                <a:latin typeface="+mn-lt"/>
              </a:rPr>
              <a:t>Typical 3-dim map of </a:t>
            </a:r>
            <a:r>
              <a:rPr lang="en-US" sz="2200" b="1" dirty="0" smtClean="0">
                <a:solidFill>
                  <a:srgbClr val="000090"/>
                </a:solidFill>
                <a:latin typeface="+mn-lt"/>
                <a:ea typeface="Lucida Grande"/>
                <a:cs typeface="Lucida Grande"/>
              </a:rPr>
              <a:t>χ</a:t>
            </a:r>
            <a:r>
              <a:rPr lang="en-US" sz="2200" b="1" baseline="30000" dirty="0" smtClean="0">
                <a:solidFill>
                  <a:srgbClr val="000090"/>
                </a:solidFill>
                <a:latin typeface="+mn-lt"/>
                <a:ea typeface="Lucida Grande"/>
                <a:cs typeface="Lucida Grande"/>
              </a:rPr>
              <a:t>2 </a:t>
            </a:r>
            <a:r>
              <a:rPr lang="en-US" sz="2200" b="1" dirty="0" smtClean="0">
                <a:solidFill>
                  <a:srgbClr val="000090"/>
                </a:solidFill>
                <a:latin typeface="+mn-lt"/>
                <a:ea typeface="Lucida Grande"/>
                <a:cs typeface="Lucida Grande"/>
              </a:rPr>
              <a:t>as a function of the two resonance masses, evolving in time for increasing A</a:t>
            </a:r>
            <a:r>
              <a:rPr lang="en-US" sz="2200" b="1" baseline="-25000" dirty="0" smtClean="0">
                <a:solidFill>
                  <a:srgbClr val="000090"/>
                </a:solidFill>
                <a:latin typeface="+mn-lt"/>
                <a:ea typeface="Lucida Grande"/>
                <a:cs typeface="Lucida Grande"/>
              </a:rPr>
              <a:t>1/2</a:t>
            </a:r>
            <a:r>
              <a:rPr lang="en-US" sz="2200" b="1" dirty="0" smtClean="0">
                <a:solidFill>
                  <a:srgbClr val="000090"/>
                </a:solidFill>
                <a:latin typeface="+mn-lt"/>
                <a:ea typeface="Lucida Grande"/>
                <a:cs typeface="Lucida Grande"/>
              </a:rPr>
              <a:t> (A</a:t>
            </a:r>
            <a:r>
              <a:rPr lang="en-US" sz="2200" b="1" baseline="-25000" dirty="0" smtClean="0">
                <a:solidFill>
                  <a:srgbClr val="000090"/>
                </a:solidFill>
                <a:latin typeface="+mn-lt"/>
                <a:ea typeface="Lucida Grande"/>
                <a:cs typeface="Lucida Grande"/>
              </a:rPr>
              <a:t>3/2</a:t>
            </a:r>
            <a:r>
              <a:rPr lang="en-US" sz="2200" b="1" dirty="0" smtClean="0">
                <a:solidFill>
                  <a:srgbClr val="000090"/>
                </a:solidFill>
                <a:latin typeface="+mn-lt"/>
                <a:ea typeface="Lucida Grande"/>
                <a:cs typeface="Lucida Grande"/>
              </a:rPr>
              <a:t>) strength.</a:t>
            </a:r>
            <a:endParaRPr lang="en-US" sz="2200" b="1" baseline="30000" dirty="0">
              <a:solidFill>
                <a:srgbClr val="000090"/>
              </a:solidFill>
              <a:latin typeface="+mn-lt"/>
            </a:endParaRPr>
          </a:p>
        </p:txBody>
      </p:sp>
    </p:spTree>
    <p:extLst>
      <p:ext uri="{BB962C8B-B14F-4D97-AF65-F5344CB8AC3E}">
        <p14:creationId xmlns:p14="http://schemas.microsoft.com/office/powerpoint/2010/main" val="346120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222573" y="746324"/>
            <a:ext cx="9865095" cy="2205702"/>
          </a:xfrm>
          <a:prstGeom prst="rect">
            <a:avLst/>
          </a:prstGeom>
        </p:spPr>
        <p:txBody>
          <a:bodyPr wrap="square" lIns="91412" tIns="45705" rIns="91412" bIns="45705">
            <a:spAutoFit/>
          </a:bodyPr>
          <a:lstStyle/>
          <a:p>
            <a:pPr algn="just"/>
            <a:r>
              <a:rPr lang="en-US" sz="2000" dirty="0">
                <a:solidFill>
                  <a:srgbClr val="800000"/>
                </a:solidFill>
                <a:latin typeface="+mn-lt"/>
              </a:rPr>
              <a:t>Two hybrid baryon </a:t>
            </a:r>
            <a:r>
              <a:rPr lang="en-US" sz="2000" dirty="0">
                <a:latin typeface="+mn-lt"/>
              </a:rPr>
              <a:t>resonances with </a:t>
            </a:r>
            <a:r>
              <a:rPr lang="en-US" sz="2000" dirty="0" err="1">
                <a:solidFill>
                  <a:srgbClr val="800000"/>
                </a:solidFill>
                <a:latin typeface="+mn-lt"/>
              </a:rPr>
              <a:t>J</a:t>
            </a:r>
            <a:r>
              <a:rPr lang="en-US" sz="2000" baseline="30000" dirty="0" err="1">
                <a:solidFill>
                  <a:srgbClr val="800000"/>
                </a:solidFill>
                <a:latin typeface="+mn-lt"/>
              </a:rPr>
              <a:t>p</a:t>
            </a:r>
            <a:r>
              <a:rPr lang="en-US" sz="2000" baseline="30000" dirty="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smtClean="0">
                <a:solidFill>
                  <a:srgbClr val="800000"/>
                </a:solidFill>
                <a:latin typeface="+mn-lt"/>
              </a:rPr>
              <a:t>1/2</a:t>
            </a:r>
            <a:r>
              <a:rPr lang="en-US" sz="2000" baseline="30000" dirty="0" smtClean="0">
                <a:solidFill>
                  <a:srgbClr val="800000"/>
                </a:solidFill>
                <a:latin typeface="+mn-lt"/>
              </a:rPr>
              <a:t>+  </a:t>
            </a:r>
            <a:r>
              <a:rPr lang="en-US" sz="2000" dirty="0" smtClean="0">
                <a:latin typeface="+mn-lt"/>
              </a:rPr>
              <a:t>and </a:t>
            </a:r>
            <a:r>
              <a:rPr lang="en-US" sz="2000" dirty="0" err="1" smtClean="0">
                <a:solidFill>
                  <a:srgbClr val="800000"/>
                </a:solidFill>
                <a:latin typeface="+mn-lt"/>
              </a:rPr>
              <a:t>J</a:t>
            </a:r>
            <a:r>
              <a:rPr lang="en-US" sz="2000" baseline="30000" dirty="0" err="1" smtClean="0">
                <a:solidFill>
                  <a:srgbClr val="800000"/>
                </a:solidFill>
                <a:latin typeface="+mn-lt"/>
              </a:rPr>
              <a:t>p</a:t>
            </a:r>
            <a:r>
              <a:rPr lang="en-US" sz="2000" baseline="30000" dirty="0" smtClean="0">
                <a:solidFill>
                  <a:srgbClr val="800000"/>
                </a:solidFill>
                <a:latin typeface="+mn-lt"/>
              </a:rPr>
              <a:t> </a:t>
            </a:r>
            <a:r>
              <a:rPr lang="en-US" sz="2000" dirty="0">
                <a:solidFill>
                  <a:srgbClr val="800000"/>
                </a:solidFill>
                <a:latin typeface="+mn-lt"/>
              </a:rPr>
              <a:t>=</a:t>
            </a:r>
            <a:r>
              <a:rPr lang="en-US" sz="2000" baseline="30000" dirty="0">
                <a:solidFill>
                  <a:srgbClr val="800000"/>
                </a:solidFill>
                <a:latin typeface="+mn-lt"/>
              </a:rPr>
              <a:t> </a:t>
            </a:r>
            <a:r>
              <a:rPr lang="en-US" sz="2000" dirty="0">
                <a:solidFill>
                  <a:srgbClr val="800000"/>
                </a:solidFill>
                <a:latin typeface="+mn-lt"/>
              </a:rPr>
              <a:t>3/2</a:t>
            </a:r>
            <a:r>
              <a:rPr lang="en-US" sz="2000" baseline="30000" dirty="0">
                <a:solidFill>
                  <a:srgbClr val="800000"/>
                </a:solidFill>
                <a:latin typeface="+mn-lt"/>
              </a:rPr>
              <a:t>+  </a:t>
            </a:r>
            <a:r>
              <a:rPr lang="en-US" sz="2000" dirty="0">
                <a:latin typeface="+mn-lt"/>
              </a:rPr>
              <a:t>were inserted in the </a:t>
            </a:r>
            <a:r>
              <a:rPr lang="en-US" sz="2000" dirty="0" err="1">
                <a:solidFill>
                  <a:srgbClr val="800000"/>
                </a:solidFill>
                <a:latin typeface="+mn-lt"/>
              </a:rPr>
              <a:t>ep</a:t>
            </a:r>
            <a:r>
              <a:rPr lang="en-US" sz="2000" dirty="0">
                <a:solidFill>
                  <a:srgbClr val="800000"/>
                </a:solidFill>
                <a:latin typeface="+mn-lt"/>
              </a:rPr>
              <a:t>  </a:t>
            </a:r>
            <a:r>
              <a:rPr lang="en-US" sz="2000" dirty="0" smtClean="0">
                <a:solidFill>
                  <a:srgbClr val="800000"/>
                </a:solidFill>
                <a:latin typeface="+mn-lt"/>
              </a:rPr>
              <a:t>    e K</a:t>
            </a:r>
            <a:r>
              <a:rPr lang="en-US" sz="2000" baseline="30000" dirty="0">
                <a:solidFill>
                  <a:srgbClr val="800000"/>
                </a:solidFill>
                <a:latin typeface="+mn-lt"/>
              </a:rPr>
              <a:t>+</a:t>
            </a:r>
            <a:r>
              <a:rPr lang="en-US" sz="2000" dirty="0">
                <a:solidFill>
                  <a:srgbClr val="800000"/>
                </a:solidFill>
                <a:latin typeface="+mn-lt"/>
              </a:rPr>
              <a:t>Λ </a:t>
            </a:r>
            <a:r>
              <a:rPr lang="en-US" sz="2000" dirty="0" smtClean="0">
                <a:latin typeface="+mn-lt"/>
              </a:rPr>
              <a:t> Gent RPR2011 reaction </a:t>
            </a:r>
            <a:r>
              <a:rPr lang="en-US" sz="2000" dirty="0">
                <a:latin typeface="+mn-lt"/>
              </a:rPr>
              <a:t>amplitude </a:t>
            </a:r>
            <a:r>
              <a:rPr lang="en-US" sz="2000" dirty="0" smtClean="0">
                <a:latin typeface="+mn-lt"/>
              </a:rPr>
              <a:t>and </a:t>
            </a:r>
            <a:r>
              <a:rPr lang="en-US" sz="2000" b="1" dirty="0" smtClean="0">
                <a:solidFill>
                  <a:srgbClr val="000090"/>
                </a:solidFill>
                <a:latin typeface="+mn-lt"/>
              </a:rPr>
              <a:t>quasi</a:t>
            </a:r>
            <a:r>
              <a:rPr lang="en-US" sz="2000" b="1" dirty="0">
                <a:solidFill>
                  <a:srgbClr val="000090"/>
                </a:solidFill>
                <a:latin typeface="+mn-lt"/>
              </a:rPr>
              <a:t>-</a:t>
            </a:r>
            <a:r>
              <a:rPr lang="en-US" sz="2000" b="1" dirty="0" smtClean="0">
                <a:solidFill>
                  <a:srgbClr val="000090"/>
                </a:solidFill>
                <a:latin typeface="+mn-lt"/>
              </a:rPr>
              <a:t>data </a:t>
            </a:r>
            <a:r>
              <a:rPr lang="en-US" sz="2000" dirty="0" smtClean="0">
                <a:latin typeface="+mn-lt"/>
              </a:rPr>
              <a:t>were generated                </a:t>
            </a:r>
            <a:r>
              <a:rPr lang="en-US" sz="2400" b="1" dirty="0" err="1" smtClean="0">
                <a:solidFill>
                  <a:srgbClr val="000090"/>
                </a:solidFill>
                <a:latin typeface="+mn-lt"/>
              </a:rPr>
              <a:t>dσ</a:t>
            </a:r>
            <a:r>
              <a:rPr lang="en-US" sz="2400" b="1" baseline="-25000" dirty="0" err="1" smtClean="0">
                <a:solidFill>
                  <a:srgbClr val="000090"/>
                </a:solidFill>
                <a:latin typeface="+mn-lt"/>
              </a:rPr>
              <a:t>q.d</a:t>
            </a:r>
            <a:r>
              <a:rPr lang="en-US" sz="2400" baseline="-25000" dirty="0" smtClean="0">
                <a:latin typeface="+mn-lt"/>
              </a:rPr>
              <a:t>.</a:t>
            </a:r>
          </a:p>
          <a:p>
            <a:pPr algn="just"/>
            <a:endParaRPr lang="en-US" sz="2000" baseline="-25000" dirty="0">
              <a:latin typeface="+mn-lt"/>
            </a:endParaRPr>
          </a:p>
          <a:p>
            <a:r>
              <a:rPr lang="en-US" sz="2000" b="1" dirty="0" smtClean="0">
                <a:solidFill>
                  <a:srgbClr val="000090"/>
                </a:solidFill>
                <a:latin typeface="+mn-lt"/>
              </a:rPr>
              <a:t>A blind analysis has been then attempted trying to extract </a:t>
            </a:r>
          </a:p>
          <a:p>
            <a:endParaRPr lang="en-US" sz="2000" b="1" dirty="0">
              <a:solidFill>
                <a:srgbClr val="000090"/>
              </a:solidFill>
            </a:endParaRPr>
          </a:p>
          <a:p>
            <a:r>
              <a:rPr lang="en-US" sz="2000" b="1" dirty="0" smtClean="0">
                <a:solidFill>
                  <a:srgbClr val="000090"/>
                </a:solidFill>
              </a:rPr>
              <a:t>	</a:t>
            </a:r>
            <a:r>
              <a:rPr lang="en-US" sz="2000" b="1" dirty="0" smtClean="0">
                <a:solidFill>
                  <a:srgbClr val="000090"/>
                </a:solidFill>
                <a:latin typeface="+mn-lt"/>
              </a:rPr>
              <a:t>7 </a:t>
            </a:r>
            <a:r>
              <a:rPr lang="en-US" sz="2000" b="1" dirty="0">
                <a:solidFill>
                  <a:srgbClr val="000090"/>
                </a:solidFill>
                <a:latin typeface="+mn-lt"/>
              </a:rPr>
              <a:t>unknown parameters:   </a:t>
            </a:r>
            <a:r>
              <a:rPr lang="en-US" sz="2000" b="1" dirty="0" smtClean="0">
                <a:solidFill>
                  <a:srgbClr val="000090"/>
                </a:solidFill>
                <a:latin typeface="+mn-lt"/>
              </a:rPr>
              <a:t>	</a:t>
            </a:r>
            <a:r>
              <a:rPr lang="it-IT" sz="2000" b="1" dirty="0" smtClean="0">
                <a:solidFill>
                  <a:srgbClr val="000090"/>
                </a:solidFill>
                <a:latin typeface="+mn-lt"/>
              </a:rPr>
              <a:t>M</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smtClean="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1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1</a:t>
            </a:r>
          </a:p>
          <a:p>
            <a:r>
              <a:rPr lang="it-IT" sz="2000" b="1" baseline="30000" dirty="0">
                <a:solidFill>
                  <a:srgbClr val="000090"/>
                </a:solidFill>
                <a:latin typeface="+mn-lt"/>
              </a:rPr>
              <a:t> 		 </a:t>
            </a:r>
            <a:r>
              <a:rPr lang="it-IT" sz="2000" b="1" dirty="0">
                <a:solidFill>
                  <a:srgbClr val="000090"/>
                </a:solidFill>
                <a:latin typeface="+mn-lt"/>
              </a:rPr>
              <a:t>                    </a:t>
            </a:r>
            <a:r>
              <a:rPr lang="it-IT" sz="2000" b="1" dirty="0" smtClean="0">
                <a:solidFill>
                  <a:srgbClr val="000090"/>
                </a:solidFill>
                <a:latin typeface="+mn-lt"/>
              </a:rPr>
              <a:t>     		M</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Γ</a:t>
            </a:r>
            <a:r>
              <a:rPr lang="it-IT" sz="2000" b="1" baseline="-25000" dirty="0" smtClean="0">
                <a:solidFill>
                  <a:srgbClr val="000090"/>
                </a:solidFill>
                <a:latin typeface="+mn-lt"/>
              </a:rPr>
              <a:t>res</a:t>
            </a:r>
            <a:r>
              <a:rPr lang="it-IT" sz="2000" b="1" baseline="30000" dirty="0" smtClean="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1/2</a:t>
            </a:r>
            <a:r>
              <a:rPr lang="it-IT" sz="2000" b="1" baseline="30000" dirty="0">
                <a:solidFill>
                  <a:srgbClr val="000090"/>
                </a:solidFill>
                <a:latin typeface="+mn-lt"/>
              </a:rPr>
              <a:t>2  </a:t>
            </a:r>
            <a:r>
              <a:rPr lang="it-IT" sz="2000" b="1" dirty="0">
                <a:solidFill>
                  <a:srgbClr val="000090"/>
                </a:solidFill>
                <a:latin typeface="+mn-lt"/>
              </a:rPr>
              <a:t>A</a:t>
            </a:r>
            <a:r>
              <a:rPr lang="it-IT" sz="2000" b="1" baseline="-25000" dirty="0">
                <a:solidFill>
                  <a:srgbClr val="000090"/>
                </a:solidFill>
                <a:latin typeface="+mn-lt"/>
              </a:rPr>
              <a:t>3/</a:t>
            </a:r>
            <a:r>
              <a:rPr lang="it-IT" sz="2000" b="1" baseline="-25000" dirty="0" smtClean="0">
                <a:solidFill>
                  <a:srgbClr val="000090"/>
                </a:solidFill>
                <a:latin typeface="+mn-lt"/>
              </a:rPr>
              <a:t>2</a:t>
            </a:r>
            <a:r>
              <a:rPr lang="it-IT" sz="2000" b="1" baseline="30000" dirty="0" smtClean="0">
                <a:solidFill>
                  <a:srgbClr val="000090"/>
                </a:solidFill>
                <a:latin typeface="+mn-lt"/>
              </a:rPr>
              <a:t>2</a:t>
            </a:r>
            <a:endParaRPr lang="it-IT" sz="2000" b="1" dirty="0">
              <a:solidFill>
                <a:srgbClr val="000090"/>
              </a:solidFill>
              <a:latin typeface="+mn-lt"/>
            </a:endParaRPr>
          </a:p>
        </p:txBody>
      </p:sp>
      <p:sp>
        <p:nvSpPr>
          <p:cNvPr id="2" name="Title 1"/>
          <p:cNvSpPr>
            <a:spLocks noGrp="1"/>
          </p:cNvSpPr>
          <p:nvPr>
            <p:ph type="title"/>
          </p:nvPr>
        </p:nvSpPr>
        <p:spPr>
          <a:xfrm>
            <a:off x="1" y="5532"/>
            <a:ext cx="10231685" cy="763102"/>
          </a:xfrm>
        </p:spPr>
        <p:txBody>
          <a:bodyPr>
            <a:normAutofit/>
          </a:bodyPr>
          <a:lstStyle/>
          <a:p>
            <a:pPr>
              <a:lnSpc>
                <a:spcPct val="100000"/>
              </a:lnSpc>
            </a:pPr>
            <a:r>
              <a:rPr lang="en-US" sz="3600" b="1">
                <a:solidFill>
                  <a:srgbClr val="000090"/>
                </a:solidFill>
              </a:rPr>
              <a:t>Blind Extraction: J</a:t>
            </a:r>
            <a:r>
              <a:rPr lang="en-US" sz="3600" b="1" baseline="30000">
                <a:solidFill>
                  <a:srgbClr val="000090"/>
                </a:solidFill>
              </a:rPr>
              <a:t>P</a:t>
            </a:r>
            <a:r>
              <a:rPr lang="en-US" sz="3600" b="1">
                <a:solidFill>
                  <a:srgbClr val="000090"/>
                </a:solidFill>
              </a:rPr>
              <a:t>=1/2</a:t>
            </a:r>
            <a:r>
              <a:rPr lang="en-US" sz="3600" b="1" baseline="30000">
                <a:solidFill>
                  <a:srgbClr val="000090"/>
                </a:solidFill>
              </a:rPr>
              <a:t>+</a:t>
            </a:r>
            <a:r>
              <a:rPr lang="en-US" sz="3600" b="1">
                <a:solidFill>
                  <a:srgbClr val="000090"/>
                </a:solidFill>
              </a:rPr>
              <a:t> + J</a:t>
            </a:r>
            <a:r>
              <a:rPr lang="en-US" sz="3600" b="1" baseline="30000">
                <a:solidFill>
                  <a:srgbClr val="000090"/>
                </a:solidFill>
              </a:rPr>
              <a:t>P</a:t>
            </a:r>
            <a:r>
              <a:rPr lang="en-US" sz="3600" b="1">
                <a:solidFill>
                  <a:srgbClr val="000090"/>
                </a:solidFill>
              </a:rPr>
              <a:t>=3/2</a:t>
            </a:r>
            <a:r>
              <a:rPr lang="en-US" sz="3600" b="1" baseline="30000">
                <a:solidFill>
                  <a:srgbClr val="000090"/>
                </a:solidFill>
              </a:rPr>
              <a:t>+</a:t>
            </a:r>
            <a:r>
              <a:rPr lang="en-US" sz="3600" b="1">
                <a:solidFill>
                  <a:srgbClr val="000090"/>
                </a:solidFill>
              </a:rPr>
              <a:t> </a:t>
            </a:r>
            <a:endParaRPr lang="en-US" sz="3200" b="1">
              <a:solidFill>
                <a:srgbClr val="000090"/>
              </a:solidFill>
            </a:endParaRPr>
          </a:p>
        </p:txBody>
      </p:sp>
      <p:sp>
        <p:nvSpPr>
          <p:cNvPr id="51" name="Footer Placeholder 50"/>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cxnSp>
        <p:nvCxnSpPr>
          <p:cNvPr id="18" name="Straight Connector 31"/>
          <p:cNvCxnSpPr/>
          <p:nvPr/>
        </p:nvCxnSpPr>
        <p:spPr>
          <a:xfrm>
            <a:off x="0" y="674316"/>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bwMode="auto">
          <a:xfrm>
            <a:off x="9022086" y="962348"/>
            <a:ext cx="360039" cy="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Segnaposto numero diapositiva 4"/>
          <p:cNvSpPr>
            <a:spLocks noGrp="1"/>
          </p:cNvSpPr>
          <p:nvPr>
            <p:ph type="sldNum" sz="quarter" idx="12"/>
          </p:nvPr>
        </p:nvSpPr>
        <p:spPr>
          <a:xfrm>
            <a:off x="8575501" y="6972176"/>
            <a:ext cx="504332" cy="297880"/>
          </a:xfrm>
        </p:spPr>
        <p:txBody>
          <a:bodyPr/>
          <a:lstStyle/>
          <a:p>
            <a:fld id="{B2E123A2-8C0A-B24D-ABFA-7CF5F3B53C08}" type="slidenum">
              <a:rPr lang="en-US" smtClean="0"/>
              <a:pPr/>
              <a:t>34</a:t>
            </a:fld>
            <a:endParaRPr lang="en-US"/>
          </a:p>
        </p:txBody>
      </p:sp>
      <p:cxnSp>
        <p:nvCxnSpPr>
          <p:cNvPr id="10" name="Connettore 2 9"/>
          <p:cNvCxnSpPr/>
          <p:nvPr/>
        </p:nvCxnSpPr>
        <p:spPr bwMode="auto">
          <a:xfrm>
            <a:off x="7279357" y="1322388"/>
            <a:ext cx="57606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4" name="Tabella 3"/>
          <p:cNvGraphicFramePr>
            <a:graphicFrameLocks noGrp="1"/>
          </p:cNvGraphicFramePr>
          <p:nvPr>
            <p:extLst>
              <p:ext uri="{D42A27DB-BD31-4B8C-83A1-F6EECF244321}">
                <p14:modId xmlns:p14="http://schemas.microsoft.com/office/powerpoint/2010/main" val="3848456690"/>
              </p:ext>
            </p:extLst>
          </p:nvPr>
        </p:nvGraphicFramePr>
        <p:xfrm>
          <a:off x="1086669" y="3122588"/>
          <a:ext cx="7848872" cy="2976880"/>
        </p:xfrm>
        <a:graphic>
          <a:graphicData uri="http://schemas.openxmlformats.org/drawingml/2006/table">
            <a:tbl>
              <a:tblPr firstRow="1" bandRow="1">
                <a:tableStyleId>{5C22544A-7EE6-4342-B048-85BDC9FD1C3A}</a:tableStyleId>
              </a:tblPr>
              <a:tblGrid>
                <a:gridCol w="3924436"/>
                <a:gridCol w="3924436"/>
              </a:tblGrid>
              <a:tr h="370840">
                <a:tc>
                  <a:txBody>
                    <a:bodyPr/>
                    <a:lstStyle/>
                    <a:p>
                      <a:pPr algn="ctr"/>
                      <a:r>
                        <a:rPr lang="en-US" noProof="0" dirty="0" smtClean="0">
                          <a:solidFill>
                            <a:srgbClr val="000090"/>
                          </a:solidFill>
                        </a:rPr>
                        <a:t>Blind</a:t>
                      </a:r>
                      <a:r>
                        <a:rPr lang="en-US" baseline="0" noProof="0" dirty="0" smtClean="0">
                          <a:solidFill>
                            <a:srgbClr val="000090"/>
                          </a:solidFill>
                        </a:rPr>
                        <a:t> Resonance Parameters</a:t>
                      </a:r>
                      <a:endParaRPr lang="en-US" noProof="0" dirty="0">
                        <a:solidFill>
                          <a:srgbClr val="00009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noProof="0" dirty="0" smtClean="0">
                          <a:solidFill>
                            <a:srgbClr val="000090"/>
                          </a:solidFill>
                        </a:rPr>
                        <a:t>Extracted</a:t>
                      </a:r>
                      <a:r>
                        <a:rPr lang="en-US" baseline="0" noProof="0" dirty="0" smtClean="0">
                          <a:solidFill>
                            <a:srgbClr val="000090"/>
                          </a:solidFill>
                        </a:rPr>
                        <a:t> Resonance Parameters</a:t>
                      </a:r>
                      <a:endParaRPr lang="en-US" noProof="0" dirty="0" smtClean="0">
                        <a:solidFill>
                          <a:srgbClr val="000090"/>
                        </a:solidFill>
                      </a:endParaRPr>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solidFill>
                            <a:srgbClr val="000090"/>
                          </a:solidFill>
                          <a:latin typeface="+mn-lt"/>
                        </a:rPr>
                        <a:t>M</a:t>
                      </a:r>
                      <a:r>
                        <a:rPr lang="en-US" sz="1800" baseline="-25000" dirty="0" smtClean="0">
                          <a:solidFill>
                            <a:srgbClr val="000090"/>
                          </a:solidFill>
                          <a:latin typeface="+mn-lt"/>
                        </a:rPr>
                        <a:t>res</a:t>
                      </a:r>
                      <a:r>
                        <a:rPr lang="en-US" sz="1800" baseline="30000" dirty="0" smtClean="0">
                          <a:solidFill>
                            <a:srgbClr val="000090"/>
                          </a:solidFill>
                          <a:latin typeface="+mn-lt"/>
                        </a:rPr>
                        <a:t>1/2  </a:t>
                      </a:r>
                      <a:r>
                        <a:rPr lang="en-US" sz="1800" dirty="0" smtClean="0">
                          <a:solidFill>
                            <a:srgbClr val="000090"/>
                          </a:solidFill>
                          <a:latin typeface="+mn-lt"/>
                        </a:rPr>
                        <a:t>= 2.30 </a:t>
                      </a:r>
                      <a:r>
                        <a:rPr lang="en-US" sz="1800" dirty="0" err="1" smtClean="0">
                          <a:solidFill>
                            <a:srgbClr val="000090"/>
                          </a:solidFill>
                          <a:latin typeface="+mn-lt"/>
                        </a:rPr>
                        <a:t>GeV</a:t>
                      </a:r>
                      <a:r>
                        <a:rPr lang="en-US" sz="1800" dirty="0" smtClean="0">
                          <a:solidFill>
                            <a:srgbClr val="000090"/>
                          </a:solidFill>
                          <a:latin typeface="+mn-lt"/>
                        </a:rPr>
                        <a:t> </a:t>
                      </a:r>
                      <a:endParaRPr lang="it-IT" sz="1800" dirty="0" smtClean="0">
                        <a:solidFill>
                          <a:srgbClr val="00009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solidFill>
                            <a:srgbClr val="000090"/>
                          </a:solidFill>
                          <a:latin typeface="+mn-lt"/>
                        </a:rPr>
                        <a:t>M</a:t>
                      </a:r>
                      <a:r>
                        <a:rPr lang="en-US" sz="1800" baseline="-25000" dirty="0" smtClean="0">
                          <a:solidFill>
                            <a:srgbClr val="000090"/>
                          </a:solidFill>
                          <a:latin typeface="+mn-lt"/>
                        </a:rPr>
                        <a:t>res</a:t>
                      </a:r>
                      <a:r>
                        <a:rPr lang="en-US" sz="1800" baseline="30000" dirty="0" smtClean="0">
                          <a:solidFill>
                            <a:srgbClr val="000090"/>
                          </a:solidFill>
                          <a:latin typeface="+mn-lt"/>
                        </a:rPr>
                        <a:t>1/2  </a:t>
                      </a:r>
                      <a:r>
                        <a:rPr lang="en-US" sz="1800" dirty="0" smtClean="0">
                          <a:solidFill>
                            <a:srgbClr val="000090"/>
                          </a:solidFill>
                          <a:latin typeface="+mn-lt"/>
                        </a:rPr>
                        <a:t>= 2.3</a:t>
                      </a:r>
                      <a:r>
                        <a:rPr lang="en-US" sz="1800" dirty="0" smtClean="0">
                          <a:solidFill>
                            <a:srgbClr val="800000"/>
                          </a:solidFill>
                          <a:latin typeface="+mn-lt"/>
                        </a:rPr>
                        <a:t>2</a:t>
                      </a:r>
                      <a:r>
                        <a:rPr lang="en-US" sz="1800" dirty="0" smtClean="0">
                          <a:solidFill>
                            <a:srgbClr val="000090"/>
                          </a:solidFill>
                          <a:latin typeface="+mn-lt"/>
                        </a:rPr>
                        <a:t> </a:t>
                      </a:r>
                      <a:r>
                        <a:rPr lang="en-US" sz="1800" dirty="0" err="1" smtClean="0">
                          <a:solidFill>
                            <a:srgbClr val="000090"/>
                          </a:solidFill>
                          <a:latin typeface="+mn-lt"/>
                        </a:rPr>
                        <a:t>GeV</a:t>
                      </a:r>
                      <a:r>
                        <a:rPr lang="en-US" sz="1800" dirty="0" smtClean="0">
                          <a:solidFill>
                            <a:srgbClr val="000090"/>
                          </a:solidFill>
                          <a:latin typeface="+mn-lt"/>
                        </a:rPr>
                        <a:t> </a:t>
                      </a:r>
                      <a:endParaRPr lang="it-IT" sz="1800" dirty="0" smtClean="0">
                        <a:solidFill>
                          <a:srgbClr val="000090"/>
                        </a:solidFill>
                      </a:endParaRPr>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err="1" smtClean="0">
                          <a:solidFill>
                            <a:srgbClr val="000090"/>
                          </a:solidFill>
                          <a:latin typeface="+mn-lt"/>
                        </a:rPr>
                        <a:t>Γ</a:t>
                      </a:r>
                      <a:r>
                        <a:rPr lang="en-US" sz="1800" baseline="-25000" dirty="0" err="1" smtClean="0">
                          <a:solidFill>
                            <a:srgbClr val="000090"/>
                          </a:solidFill>
                          <a:latin typeface="+mn-lt"/>
                        </a:rPr>
                        <a:t>res</a:t>
                      </a:r>
                      <a:r>
                        <a:rPr lang="en-US" sz="1800" baseline="-25000" dirty="0" smtClean="0">
                          <a:solidFill>
                            <a:srgbClr val="000090"/>
                          </a:solidFill>
                          <a:latin typeface="+mn-lt"/>
                        </a:rPr>
                        <a:t> </a:t>
                      </a:r>
                      <a:r>
                        <a:rPr lang="en-US" sz="1800" baseline="30000" dirty="0" smtClean="0">
                          <a:solidFill>
                            <a:srgbClr val="000090"/>
                          </a:solidFill>
                          <a:latin typeface="+mn-lt"/>
                        </a:rPr>
                        <a:t>1/2  </a:t>
                      </a:r>
                      <a:r>
                        <a:rPr lang="en-US" sz="1800" dirty="0" smtClean="0">
                          <a:solidFill>
                            <a:srgbClr val="000090"/>
                          </a:solidFill>
                          <a:latin typeface="+mn-lt"/>
                        </a:rPr>
                        <a:t>= 0.30 </a:t>
                      </a:r>
                      <a:r>
                        <a:rPr lang="en-US" sz="1800" dirty="0" err="1" smtClean="0">
                          <a:solidFill>
                            <a:srgbClr val="000090"/>
                          </a:solidFill>
                          <a:latin typeface="+mn-lt"/>
                        </a:rPr>
                        <a:t>GeV</a:t>
                      </a:r>
                      <a:r>
                        <a:rPr lang="en-US" sz="1800" dirty="0" smtClean="0">
                          <a:solidFill>
                            <a:srgbClr val="000090"/>
                          </a:solidFill>
                          <a:latin typeface="+mn-lt"/>
                        </a:rPr>
                        <a:t> </a:t>
                      </a:r>
                      <a:endParaRPr lang="it-IT" sz="1800" dirty="0" smtClean="0">
                        <a:solidFill>
                          <a:srgbClr val="00009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err="1" smtClean="0">
                          <a:solidFill>
                            <a:srgbClr val="000090"/>
                          </a:solidFill>
                          <a:latin typeface="+mn-lt"/>
                        </a:rPr>
                        <a:t>Γ</a:t>
                      </a:r>
                      <a:r>
                        <a:rPr lang="en-US" sz="1800" baseline="-25000" dirty="0" err="1" smtClean="0">
                          <a:solidFill>
                            <a:srgbClr val="000090"/>
                          </a:solidFill>
                          <a:latin typeface="+mn-lt"/>
                        </a:rPr>
                        <a:t>res</a:t>
                      </a:r>
                      <a:r>
                        <a:rPr lang="en-US" sz="1800" baseline="-25000" dirty="0" smtClean="0">
                          <a:solidFill>
                            <a:srgbClr val="000090"/>
                          </a:solidFill>
                          <a:latin typeface="+mn-lt"/>
                        </a:rPr>
                        <a:t> </a:t>
                      </a:r>
                      <a:r>
                        <a:rPr lang="en-US" sz="1800" baseline="30000" dirty="0" smtClean="0">
                          <a:solidFill>
                            <a:srgbClr val="000090"/>
                          </a:solidFill>
                          <a:latin typeface="+mn-lt"/>
                        </a:rPr>
                        <a:t>1/2  </a:t>
                      </a:r>
                      <a:r>
                        <a:rPr lang="en-US" sz="1800" dirty="0" smtClean="0">
                          <a:solidFill>
                            <a:srgbClr val="000090"/>
                          </a:solidFill>
                          <a:latin typeface="+mn-lt"/>
                        </a:rPr>
                        <a:t>= 0.30 </a:t>
                      </a:r>
                      <a:r>
                        <a:rPr lang="en-US" sz="1800" dirty="0" err="1" smtClean="0">
                          <a:solidFill>
                            <a:srgbClr val="000090"/>
                          </a:solidFill>
                          <a:latin typeface="+mn-lt"/>
                        </a:rPr>
                        <a:t>GeV</a:t>
                      </a:r>
                      <a:r>
                        <a:rPr lang="en-US" sz="1800" dirty="0" smtClean="0">
                          <a:solidFill>
                            <a:srgbClr val="000090"/>
                          </a:solidFill>
                          <a:latin typeface="+mn-lt"/>
                        </a:rPr>
                        <a:t> </a:t>
                      </a:r>
                      <a:endParaRPr lang="it-IT" sz="1800" dirty="0" smtClean="0">
                        <a:solidFill>
                          <a:srgbClr val="000090"/>
                        </a:solidFill>
                      </a:endParaRPr>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solidFill>
                            <a:srgbClr val="000090"/>
                          </a:solidFill>
                          <a:latin typeface="Symbol" charset="2"/>
                          <a:cs typeface="Symbol" charset="2"/>
                        </a:rPr>
                        <a:t>         A</a:t>
                      </a:r>
                      <a:r>
                        <a:rPr lang="en-US" sz="1800" baseline="-25000" dirty="0" smtClean="0">
                          <a:solidFill>
                            <a:srgbClr val="000090"/>
                          </a:solidFill>
                          <a:latin typeface="+mn-lt"/>
                        </a:rPr>
                        <a:t>1/2 </a:t>
                      </a:r>
                      <a:r>
                        <a:rPr lang="en-US" sz="1800" baseline="30000" dirty="0" smtClean="0">
                          <a:solidFill>
                            <a:srgbClr val="000090"/>
                          </a:solidFill>
                          <a:latin typeface="+mn-lt"/>
                        </a:rPr>
                        <a:t>1 </a:t>
                      </a:r>
                      <a:r>
                        <a:rPr lang="en-US" sz="1800" dirty="0" smtClean="0">
                          <a:solidFill>
                            <a:srgbClr val="000090"/>
                          </a:solidFill>
                          <a:latin typeface="+mn-lt"/>
                        </a:rPr>
                        <a:t>= 0.020 GeV</a:t>
                      </a:r>
                      <a:r>
                        <a:rPr lang="en-US" sz="1800" baseline="30000" dirty="0" smtClean="0">
                          <a:solidFill>
                            <a:srgbClr val="000090"/>
                          </a:solidFill>
                          <a:latin typeface="+mn-lt"/>
                        </a:rPr>
                        <a:t>-1/2</a:t>
                      </a:r>
                      <a:endParaRPr lang="it-IT" sz="1800" dirty="0" smtClean="0">
                        <a:solidFill>
                          <a:srgbClr val="000090"/>
                        </a:solidFill>
                      </a:endParaRPr>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solidFill>
                            <a:srgbClr val="000090"/>
                          </a:solidFill>
                          <a:latin typeface="Symbol" charset="2"/>
                          <a:cs typeface="Symbol" charset="2"/>
                        </a:rPr>
                        <a:t>         A</a:t>
                      </a:r>
                      <a:r>
                        <a:rPr lang="en-US" sz="1800" baseline="-25000" dirty="0" smtClean="0">
                          <a:solidFill>
                            <a:srgbClr val="000090"/>
                          </a:solidFill>
                          <a:latin typeface="+mn-lt"/>
                        </a:rPr>
                        <a:t>1/2 </a:t>
                      </a:r>
                      <a:r>
                        <a:rPr lang="en-US" sz="1800" baseline="30000" dirty="0" smtClean="0">
                          <a:solidFill>
                            <a:srgbClr val="000090"/>
                          </a:solidFill>
                          <a:latin typeface="+mn-lt"/>
                        </a:rPr>
                        <a:t>1 </a:t>
                      </a:r>
                      <a:r>
                        <a:rPr lang="en-US" sz="1800" dirty="0" smtClean="0">
                          <a:solidFill>
                            <a:srgbClr val="000090"/>
                          </a:solidFill>
                          <a:latin typeface="+mn-lt"/>
                        </a:rPr>
                        <a:t>= 0.0</a:t>
                      </a:r>
                      <a:r>
                        <a:rPr lang="en-US" sz="1800" dirty="0" smtClean="0">
                          <a:solidFill>
                            <a:srgbClr val="800000"/>
                          </a:solidFill>
                          <a:latin typeface="+mn-lt"/>
                        </a:rPr>
                        <a:t>19</a:t>
                      </a:r>
                      <a:r>
                        <a:rPr lang="en-US" sz="1800" dirty="0" smtClean="0">
                          <a:solidFill>
                            <a:srgbClr val="000090"/>
                          </a:solidFill>
                          <a:latin typeface="+mn-lt"/>
                        </a:rPr>
                        <a:t> GeV</a:t>
                      </a:r>
                      <a:r>
                        <a:rPr lang="en-US" sz="1800" baseline="30000" dirty="0" smtClean="0">
                          <a:solidFill>
                            <a:srgbClr val="000090"/>
                          </a:solidFill>
                          <a:latin typeface="+mn-lt"/>
                        </a:rPr>
                        <a:t>-1/2</a:t>
                      </a:r>
                      <a:endParaRPr lang="it-IT" sz="1800" dirty="0" smtClean="0">
                        <a:solidFill>
                          <a:srgbClr val="000090"/>
                        </a:solidFill>
                      </a:endParaRPr>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mn-lt"/>
                        </a:rPr>
                        <a:t>M</a:t>
                      </a:r>
                      <a:r>
                        <a:rPr lang="en-US" sz="1800" baseline="-25000" dirty="0" smtClean="0">
                          <a:latin typeface="+mn-lt"/>
                        </a:rPr>
                        <a:t>res</a:t>
                      </a:r>
                      <a:r>
                        <a:rPr lang="en-US" sz="1800" baseline="30000" dirty="0" smtClean="0">
                          <a:latin typeface="+mn-lt"/>
                        </a:rPr>
                        <a:t>1/2  </a:t>
                      </a:r>
                      <a:r>
                        <a:rPr lang="en-US" sz="1800" dirty="0" smtClean="0">
                          <a:latin typeface="+mn-lt"/>
                        </a:rPr>
                        <a:t>= 2.45 </a:t>
                      </a:r>
                      <a:r>
                        <a:rPr lang="en-US" sz="1800" dirty="0" err="1" smtClean="0">
                          <a:latin typeface="+mn-lt"/>
                        </a:rPr>
                        <a:t>GeV</a:t>
                      </a:r>
                      <a:r>
                        <a:rPr lang="en-US" sz="1800" dirty="0" smtClean="0">
                          <a:latin typeface="+mn-lt"/>
                        </a:rPr>
                        <a:t> </a:t>
                      </a:r>
                      <a:endParaRPr lang="it-IT" sz="1800" dirty="0" smtClean="0"/>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mn-lt"/>
                        </a:rPr>
                        <a:t>M</a:t>
                      </a:r>
                      <a:r>
                        <a:rPr lang="en-US" sz="1800" baseline="-25000" dirty="0" smtClean="0">
                          <a:latin typeface="+mn-lt"/>
                        </a:rPr>
                        <a:t>res</a:t>
                      </a:r>
                      <a:r>
                        <a:rPr lang="en-US" sz="1800" baseline="30000" dirty="0" smtClean="0">
                          <a:latin typeface="+mn-lt"/>
                        </a:rPr>
                        <a:t>1/2  </a:t>
                      </a:r>
                      <a:r>
                        <a:rPr lang="en-US" sz="1800" dirty="0" smtClean="0">
                          <a:latin typeface="+mn-lt"/>
                        </a:rPr>
                        <a:t>= 2.45 </a:t>
                      </a:r>
                      <a:r>
                        <a:rPr lang="en-US" sz="1800" dirty="0" err="1" smtClean="0">
                          <a:latin typeface="+mn-lt"/>
                        </a:rPr>
                        <a:t>GeV</a:t>
                      </a:r>
                      <a:r>
                        <a:rPr lang="en-US" sz="1800" dirty="0" smtClean="0">
                          <a:latin typeface="+mn-lt"/>
                        </a:rPr>
                        <a:t> </a:t>
                      </a:r>
                      <a:endParaRPr lang="it-IT" sz="1800" dirty="0" smtClean="0"/>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err="1" smtClean="0">
                          <a:latin typeface="+mn-lt"/>
                        </a:rPr>
                        <a:t>Γ</a:t>
                      </a:r>
                      <a:r>
                        <a:rPr lang="en-US" sz="1800" baseline="-25000" dirty="0" err="1" smtClean="0">
                          <a:latin typeface="+mn-lt"/>
                        </a:rPr>
                        <a:t>res</a:t>
                      </a:r>
                      <a:r>
                        <a:rPr lang="en-US" sz="1800" baseline="-25000" dirty="0" smtClean="0">
                          <a:latin typeface="+mn-lt"/>
                        </a:rPr>
                        <a:t> </a:t>
                      </a:r>
                      <a:r>
                        <a:rPr lang="en-US" sz="1800" baseline="30000" dirty="0" smtClean="0">
                          <a:latin typeface="+mn-lt"/>
                        </a:rPr>
                        <a:t>1/2  </a:t>
                      </a:r>
                      <a:r>
                        <a:rPr lang="en-US" sz="1800" dirty="0" smtClean="0">
                          <a:latin typeface="+mn-lt"/>
                        </a:rPr>
                        <a:t>= 0.35 </a:t>
                      </a:r>
                      <a:r>
                        <a:rPr lang="en-US" sz="1800" dirty="0" err="1" smtClean="0">
                          <a:latin typeface="+mn-lt"/>
                        </a:rPr>
                        <a:t>GeV</a:t>
                      </a:r>
                      <a:r>
                        <a:rPr lang="en-US" sz="1800" dirty="0" smtClean="0">
                          <a:latin typeface="+mn-lt"/>
                        </a:rPr>
                        <a:t> </a:t>
                      </a:r>
                      <a:endParaRPr lang="it-IT" sz="1800" dirty="0" smtClean="0"/>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err="1" smtClean="0">
                          <a:latin typeface="+mn-lt"/>
                        </a:rPr>
                        <a:t>Γ</a:t>
                      </a:r>
                      <a:r>
                        <a:rPr lang="en-US" sz="1800" baseline="-25000" dirty="0" err="1" smtClean="0">
                          <a:latin typeface="+mn-lt"/>
                        </a:rPr>
                        <a:t>res</a:t>
                      </a:r>
                      <a:r>
                        <a:rPr lang="en-US" sz="1800" baseline="-25000" dirty="0" smtClean="0">
                          <a:latin typeface="+mn-lt"/>
                        </a:rPr>
                        <a:t> </a:t>
                      </a:r>
                      <a:r>
                        <a:rPr lang="en-US" sz="1800" baseline="30000" dirty="0" smtClean="0">
                          <a:latin typeface="+mn-lt"/>
                        </a:rPr>
                        <a:t>1/2  </a:t>
                      </a:r>
                      <a:r>
                        <a:rPr lang="en-US" sz="1800" dirty="0" smtClean="0">
                          <a:latin typeface="+mn-lt"/>
                        </a:rPr>
                        <a:t>= </a:t>
                      </a:r>
                      <a:r>
                        <a:rPr lang="en-US" sz="1800" dirty="0" smtClean="0">
                          <a:solidFill>
                            <a:srgbClr val="800000"/>
                          </a:solidFill>
                          <a:latin typeface="+mn-lt"/>
                        </a:rPr>
                        <a:t>0.31</a:t>
                      </a:r>
                      <a:r>
                        <a:rPr lang="en-US" sz="1800" dirty="0" smtClean="0">
                          <a:latin typeface="+mn-lt"/>
                        </a:rPr>
                        <a:t> </a:t>
                      </a:r>
                      <a:r>
                        <a:rPr lang="en-US" sz="1800" dirty="0" err="1" smtClean="0">
                          <a:latin typeface="+mn-lt"/>
                        </a:rPr>
                        <a:t>GeV</a:t>
                      </a:r>
                      <a:r>
                        <a:rPr lang="en-US" sz="1800" dirty="0" smtClean="0">
                          <a:latin typeface="+mn-lt"/>
                        </a:rPr>
                        <a:t> </a:t>
                      </a:r>
                      <a:endParaRPr lang="it-IT" sz="1800" dirty="0" smtClean="0"/>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Symbol" charset="2"/>
                          <a:cs typeface="Symbol" charset="2"/>
                        </a:rPr>
                        <a:t>          A</a:t>
                      </a:r>
                      <a:r>
                        <a:rPr lang="en-US" sz="1800" baseline="-25000" dirty="0" smtClean="0">
                          <a:latin typeface="+mn-lt"/>
                        </a:rPr>
                        <a:t>1/2 </a:t>
                      </a:r>
                      <a:r>
                        <a:rPr lang="en-US" sz="1800" baseline="30000" dirty="0" smtClean="0">
                          <a:latin typeface="+mn-lt"/>
                        </a:rPr>
                        <a:t>1 </a:t>
                      </a:r>
                      <a:r>
                        <a:rPr lang="en-US" sz="1800" dirty="0" smtClean="0">
                          <a:latin typeface="+mn-lt"/>
                        </a:rPr>
                        <a:t>= - 0.015 GeV</a:t>
                      </a:r>
                      <a:r>
                        <a:rPr lang="en-US" sz="1800" baseline="30000" dirty="0" smtClean="0">
                          <a:latin typeface="+mn-lt"/>
                        </a:rPr>
                        <a:t>-1/2</a:t>
                      </a:r>
                      <a:r>
                        <a:rPr lang="en-US" sz="1800" dirty="0" smtClean="0">
                          <a:latin typeface="+mn-lt"/>
                        </a:rPr>
                        <a:t> </a:t>
                      </a:r>
                      <a:endParaRPr lang="it-IT" sz="1800" dirty="0" smtClean="0"/>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Symbol" charset="2"/>
                          <a:cs typeface="Symbol" charset="2"/>
                        </a:rPr>
                        <a:t>          A</a:t>
                      </a:r>
                      <a:r>
                        <a:rPr lang="en-US" sz="1800" baseline="-25000" dirty="0" smtClean="0">
                          <a:latin typeface="+mn-lt"/>
                        </a:rPr>
                        <a:t>1/2 </a:t>
                      </a:r>
                      <a:r>
                        <a:rPr lang="en-US" sz="1800" baseline="30000" dirty="0" smtClean="0">
                          <a:latin typeface="+mn-lt"/>
                        </a:rPr>
                        <a:t>1 </a:t>
                      </a:r>
                      <a:r>
                        <a:rPr lang="en-US" sz="1800" dirty="0" smtClean="0">
                          <a:latin typeface="+mn-lt"/>
                        </a:rPr>
                        <a:t>= - 0.01</a:t>
                      </a:r>
                      <a:r>
                        <a:rPr lang="en-US" sz="1800" dirty="0" smtClean="0">
                          <a:solidFill>
                            <a:srgbClr val="800000"/>
                          </a:solidFill>
                          <a:latin typeface="+mn-lt"/>
                        </a:rPr>
                        <a:t>4</a:t>
                      </a:r>
                      <a:r>
                        <a:rPr lang="en-US" sz="1800" dirty="0" smtClean="0">
                          <a:latin typeface="+mn-lt"/>
                        </a:rPr>
                        <a:t> GeV</a:t>
                      </a:r>
                      <a:r>
                        <a:rPr lang="en-US" sz="1800" baseline="30000" dirty="0" smtClean="0">
                          <a:latin typeface="+mn-lt"/>
                        </a:rPr>
                        <a:t>-1/2</a:t>
                      </a:r>
                      <a:r>
                        <a:rPr lang="en-US" sz="1800" dirty="0" smtClean="0">
                          <a:latin typeface="+mn-lt"/>
                        </a:rPr>
                        <a:t> </a:t>
                      </a:r>
                      <a:endParaRPr lang="it-IT" sz="1800" dirty="0" smtClean="0"/>
                    </a:p>
                  </a:txBody>
                  <a:tcPr/>
                </a:tc>
              </a:tr>
              <a:tr h="370840">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Symbol" charset="2"/>
                          <a:cs typeface="Symbol" charset="2"/>
                        </a:rPr>
                        <a:t>      A</a:t>
                      </a:r>
                      <a:r>
                        <a:rPr lang="en-US" sz="1800" baseline="-25000" dirty="0" smtClean="0">
                          <a:latin typeface="+mn-lt"/>
                          <a:cs typeface="+mn-cs"/>
                        </a:rPr>
                        <a:t>3</a:t>
                      </a:r>
                      <a:r>
                        <a:rPr lang="en-US" sz="1800" baseline="-25000" dirty="0" smtClean="0">
                          <a:latin typeface="+mn-lt"/>
                        </a:rPr>
                        <a:t>/2 </a:t>
                      </a:r>
                      <a:r>
                        <a:rPr lang="en-US" sz="1800" baseline="30000" dirty="0" smtClean="0">
                          <a:latin typeface="+mn-lt"/>
                        </a:rPr>
                        <a:t>1 </a:t>
                      </a:r>
                      <a:r>
                        <a:rPr lang="en-US" sz="1800" dirty="0" smtClean="0">
                          <a:latin typeface="+mn-lt"/>
                        </a:rPr>
                        <a:t>= 0.04 GeV</a:t>
                      </a:r>
                      <a:r>
                        <a:rPr lang="en-US" sz="1800" baseline="30000" dirty="0" smtClean="0">
                          <a:latin typeface="+mn-lt"/>
                        </a:rPr>
                        <a:t>-1/2</a:t>
                      </a:r>
                      <a:r>
                        <a:rPr lang="en-US" sz="1800" dirty="0" smtClean="0">
                          <a:latin typeface="+mn-lt"/>
                        </a:rPr>
                        <a:t> </a:t>
                      </a:r>
                      <a:endParaRPr lang="it-IT" sz="1800" dirty="0" smtClean="0"/>
                    </a:p>
                  </a:txBody>
                  <a:tcPr/>
                </a:tc>
                <a:tc>
                  <a:txBody>
                    <a:bodyPr/>
                    <a:lstStyle/>
                    <a:p>
                      <a:pPr marL="0" marR="0" indent="0" algn="ctr" defTabSz="466052" rtl="0" eaLnBrk="1" fontAlgn="auto" latinLnBrk="0" hangingPunct="1">
                        <a:lnSpc>
                          <a:spcPct val="100000"/>
                        </a:lnSpc>
                        <a:spcBef>
                          <a:spcPts val="0"/>
                        </a:spcBef>
                        <a:spcAft>
                          <a:spcPts val="0"/>
                        </a:spcAft>
                        <a:buClrTx/>
                        <a:buSzTx/>
                        <a:buFontTx/>
                        <a:buNone/>
                        <a:tabLst/>
                        <a:defRPr/>
                      </a:pPr>
                      <a:r>
                        <a:rPr lang="en-US" sz="1800" baseline="0" dirty="0" smtClean="0">
                          <a:latin typeface="Symbol" charset="2"/>
                          <a:cs typeface="Symbol" charset="2"/>
                        </a:rPr>
                        <a:t>        A</a:t>
                      </a:r>
                      <a:r>
                        <a:rPr lang="en-US" sz="1800" baseline="-25000" dirty="0" smtClean="0">
                          <a:latin typeface="+mn-lt"/>
                          <a:cs typeface="+mn-cs"/>
                        </a:rPr>
                        <a:t>3</a:t>
                      </a:r>
                      <a:r>
                        <a:rPr lang="en-US" sz="1800" baseline="-25000" dirty="0" smtClean="0">
                          <a:latin typeface="+mn-lt"/>
                        </a:rPr>
                        <a:t>/2 </a:t>
                      </a:r>
                      <a:r>
                        <a:rPr lang="en-US" sz="1800" baseline="30000" dirty="0" smtClean="0">
                          <a:latin typeface="+mn-lt"/>
                        </a:rPr>
                        <a:t>1 </a:t>
                      </a:r>
                      <a:r>
                        <a:rPr lang="en-US" sz="1800" dirty="0" smtClean="0">
                          <a:latin typeface="+mn-lt"/>
                        </a:rPr>
                        <a:t>= 0.0</a:t>
                      </a:r>
                      <a:r>
                        <a:rPr lang="en-US" sz="1800" dirty="0" smtClean="0">
                          <a:solidFill>
                            <a:srgbClr val="800000"/>
                          </a:solidFill>
                          <a:latin typeface="+mn-lt"/>
                        </a:rPr>
                        <a:t>38</a:t>
                      </a:r>
                      <a:r>
                        <a:rPr lang="en-US" sz="1800" dirty="0" smtClean="0">
                          <a:latin typeface="+mn-lt"/>
                        </a:rPr>
                        <a:t> GeV</a:t>
                      </a:r>
                      <a:r>
                        <a:rPr lang="en-US" sz="1800" baseline="30000" dirty="0" smtClean="0">
                          <a:latin typeface="+mn-lt"/>
                        </a:rPr>
                        <a:t>-1/2</a:t>
                      </a:r>
                      <a:r>
                        <a:rPr lang="en-US" sz="1800" dirty="0" smtClean="0">
                          <a:latin typeface="+mn-lt"/>
                        </a:rPr>
                        <a:t> </a:t>
                      </a:r>
                      <a:endParaRPr lang="it-IT" sz="1800" dirty="0" smtClean="0"/>
                    </a:p>
                  </a:txBody>
                  <a:tcPr/>
                </a:tc>
              </a:tr>
            </a:tbl>
          </a:graphicData>
        </a:graphic>
      </p:graphicFrame>
      <p:sp>
        <p:nvSpPr>
          <p:cNvPr id="7" name="CasellaDiTesto 6"/>
          <p:cNvSpPr txBox="1"/>
          <p:nvPr/>
        </p:nvSpPr>
        <p:spPr>
          <a:xfrm>
            <a:off x="942653" y="6362948"/>
            <a:ext cx="8507457" cy="415498"/>
          </a:xfrm>
          <a:prstGeom prst="rect">
            <a:avLst/>
          </a:prstGeom>
          <a:noFill/>
        </p:spPr>
        <p:txBody>
          <a:bodyPr wrap="none" rtlCol="0">
            <a:spAutoFit/>
          </a:bodyPr>
          <a:lstStyle/>
          <a:p>
            <a:r>
              <a:rPr lang="en-US" dirty="0" smtClean="0">
                <a:latin typeface="+mn-lt"/>
              </a:rPr>
              <a:t>Very small differences between initial blind parameters and extracted values.</a:t>
            </a:r>
            <a:endParaRPr lang="en-US" dirty="0">
              <a:latin typeface="+mn-lt"/>
            </a:endParaRPr>
          </a:p>
        </p:txBody>
      </p:sp>
    </p:spTree>
    <p:extLst>
      <p:ext uri="{BB962C8B-B14F-4D97-AF65-F5344CB8AC3E}">
        <p14:creationId xmlns:p14="http://schemas.microsoft.com/office/powerpoint/2010/main" val="34887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18466"/>
            <a:ext cx="9344025" cy="904981"/>
          </a:xfrm>
        </p:spPr>
        <p:txBody>
          <a:bodyPr>
            <a:normAutofit/>
          </a:bodyPr>
          <a:lstStyle/>
          <a:p>
            <a:r>
              <a:rPr lang="en-US" sz="4000" b="1" dirty="0">
                <a:solidFill>
                  <a:srgbClr val="000090"/>
                </a:solidFill>
              </a:rPr>
              <a:t>Summary</a:t>
            </a:r>
          </a:p>
        </p:txBody>
      </p:sp>
      <p:sp>
        <p:nvSpPr>
          <p:cNvPr id="3" name="Content Placeholder 2"/>
          <p:cNvSpPr>
            <a:spLocks noGrp="1"/>
          </p:cNvSpPr>
          <p:nvPr>
            <p:ph idx="1"/>
          </p:nvPr>
        </p:nvSpPr>
        <p:spPr>
          <a:xfrm>
            <a:off x="222573" y="890340"/>
            <a:ext cx="9433048" cy="4752528"/>
          </a:xfrm>
          <a:ln>
            <a:noFill/>
          </a:ln>
        </p:spPr>
        <p:txBody>
          <a:bodyPr>
            <a:noAutofit/>
          </a:bodyPr>
          <a:lstStyle/>
          <a:p>
            <a:pPr algn="just">
              <a:buClr>
                <a:srgbClr val="800040"/>
              </a:buClr>
              <a:buFont typeface="Arial"/>
              <a:buChar char="•"/>
            </a:pPr>
            <a:r>
              <a:rPr lang="en-US" sz="2400" dirty="0">
                <a:solidFill>
                  <a:srgbClr val="000090"/>
                </a:solidFill>
              </a:rPr>
              <a:t>We presented a program to search for new states of baryonic matter: </a:t>
            </a:r>
            <a:r>
              <a:rPr lang="en-US" sz="2400" b="1" dirty="0">
                <a:solidFill>
                  <a:srgbClr val="800000"/>
                </a:solidFill>
              </a:rPr>
              <a:t>hybrid baryons.</a:t>
            </a:r>
          </a:p>
          <a:p>
            <a:pPr algn="just">
              <a:buClr>
                <a:srgbClr val="800040"/>
              </a:buClr>
              <a:buFont typeface="Arial"/>
              <a:buChar char="•"/>
            </a:pPr>
            <a:r>
              <a:rPr lang="en-US" sz="2400" dirty="0">
                <a:solidFill>
                  <a:srgbClr val="000090"/>
                </a:solidFill>
              </a:rPr>
              <a:t>Complementing</a:t>
            </a:r>
            <a:r>
              <a:rPr lang="en-US" sz="2400" b="1" dirty="0">
                <a:solidFill>
                  <a:srgbClr val="000090"/>
                </a:solidFill>
              </a:rPr>
              <a:t> </a:t>
            </a:r>
            <a:r>
              <a:rPr lang="en-US" sz="2400" dirty="0">
                <a:solidFill>
                  <a:srgbClr val="000090"/>
                </a:solidFill>
              </a:rPr>
              <a:t>the international program to search for </a:t>
            </a:r>
            <a:r>
              <a:rPr lang="en-US" sz="2400" b="1" dirty="0">
                <a:solidFill>
                  <a:srgbClr val="800000"/>
                </a:solidFill>
              </a:rPr>
              <a:t>hybrid mesons.</a:t>
            </a:r>
          </a:p>
          <a:p>
            <a:pPr algn="just">
              <a:buClr>
                <a:srgbClr val="800040"/>
              </a:buClr>
              <a:buFont typeface="Arial"/>
              <a:buChar char="•"/>
            </a:pPr>
            <a:r>
              <a:rPr lang="en-US" sz="2400" dirty="0">
                <a:solidFill>
                  <a:srgbClr val="000090"/>
                </a:solidFill>
              </a:rPr>
              <a:t>Identification of hybrid baryons will </a:t>
            </a:r>
            <a:r>
              <a:rPr lang="en-US" sz="2400" dirty="0" smtClean="0">
                <a:solidFill>
                  <a:srgbClr val="000090"/>
                </a:solidFill>
              </a:rPr>
              <a:t>verify </a:t>
            </a:r>
            <a:r>
              <a:rPr lang="en-US" sz="2400" dirty="0">
                <a:solidFill>
                  <a:srgbClr val="000090"/>
                </a:solidFill>
              </a:rPr>
              <a:t>fundamental expectations of </a:t>
            </a:r>
            <a:r>
              <a:rPr lang="en-US" sz="2400" b="1" dirty="0">
                <a:solidFill>
                  <a:srgbClr val="800000"/>
                </a:solidFill>
              </a:rPr>
              <a:t>strong </a:t>
            </a:r>
            <a:r>
              <a:rPr lang="en-US" sz="2400" b="1" dirty="0" smtClean="0">
                <a:solidFill>
                  <a:srgbClr val="800000"/>
                </a:solidFill>
              </a:rPr>
              <a:t>QCD on the role of glue.</a:t>
            </a:r>
            <a:endParaRPr lang="en-US" sz="2400" b="1" dirty="0">
              <a:solidFill>
                <a:srgbClr val="800000"/>
              </a:solidFill>
            </a:endParaRPr>
          </a:p>
          <a:p>
            <a:pPr algn="just">
              <a:buClr>
                <a:srgbClr val="800040"/>
              </a:buClr>
              <a:buFont typeface="Arial"/>
              <a:buChar char="•"/>
            </a:pPr>
            <a:r>
              <a:rPr lang="en-US" sz="2400" dirty="0">
                <a:solidFill>
                  <a:srgbClr val="000090"/>
                </a:solidFill>
              </a:rPr>
              <a:t>Search for these states in exclusive channels will cover the kinematical range</a:t>
            </a:r>
            <a:r>
              <a:rPr lang="en-US" sz="2400" dirty="0">
                <a:solidFill>
                  <a:srgbClr val="000090"/>
                </a:solidFill>
                <a:cs typeface="Arial"/>
                <a:sym typeface="Symbol" charset="0"/>
              </a:rPr>
              <a:t>  </a:t>
            </a:r>
            <a:r>
              <a:rPr lang="en-US" sz="2400" dirty="0">
                <a:solidFill>
                  <a:srgbClr val="000000"/>
                </a:solidFill>
                <a:cs typeface="Arial"/>
                <a:sym typeface="Symbol" charset="0"/>
              </a:rPr>
              <a:t>Q</a:t>
            </a:r>
            <a:r>
              <a:rPr lang="en-US" sz="2400" baseline="30000" dirty="0">
                <a:solidFill>
                  <a:srgbClr val="000000"/>
                </a:solidFill>
                <a:cs typeface="Arial"/>
                <a:sym typeface="Symbol" charset="0"/>
              </a:rPr>
              <a:t>2</a:t>
            </a:r>
            <a:r>
              <a:rPr lang="en-US" sz="2400" dirty="0">
                <a:solidFill>
                  <a:srgbClr val="000000"/>
                </a:solidFill>
                <a:cs typeface="Arial"/>
                <a:sym typeface="Symbol" charset="0"/>
              </a:rPr>
              <a:t> &gt; 0.05 GeV</a:t>
            </a:r>
            <a:r>
              <a:rPr lang="en-US" sz="2400" baseline="30000" dirty="0">
                <a:solidFill>
                  <a:srgbClr val="000000"/>
                </a:solidFill>
                <a:cs typeface="Arial"/>
                <a:sym typeface="Symbol" charset="0"/>
              </a:rPr>
              <a:t>2</a:t>
            </a:r>
            <a:r>
              <a:rPr lang="en-US" sz="2400" dirty="0">
                <a:solidFill>
                  <a:srgbClr val="000000"/>
                </a:solidFill>
                <a:cs typeface="Arial"/>
                <a:sym typeface="Symbol" charset="0"/>
              </a:rPr>
              <a:t>, W&lt; 3 </a:t>
            </a:r>
            <a:r>
              <a:rPr lang="en-US" sz="2400" dirty="0" err="1">
                <a:solidFill>
                  <a:srgbClr val="000000"/>
                </a:solidFill>
                <a:cs typeface="Arial"/>
                <a:sym typeface="Symbol" charset="0"/>
              </a:rPr>
              <a:t>GeV</a:t>
            </a:r>
            <a:r>
              <a:rPr lang="en-US" sz="2400" dirty="0">
                <a:solidFill>
                  <a:srgbClr val="000000"/>
                </a:solidFill>
                <a:cs typeface="Arial"/>
                <a:sym typeface="Symbol" charset="0"/>
              </a:rPr>
              <a:t>.</a:t>
            </a:r>
            <a:endParaRPr lang="en-US" sz="2400" dirty="0">
              <a:solidFill>
                <a:srgbClr val="000090"/>
              </a:solidFill>
            </a:endParaRPr>
          </a:p>
          <a:p>
            <a:pPr algn="just">
              <a:buClr>
                <a:srgbClr val="800040"/>
              </a:buClr>
              <a:buFont typeface="Times" charset="0"/>
              <a:buChar char="•"/>
            </a:pPr>
            <a:r>
              <a:rPr lang="en-US" sz="2400" dirty="0">
                <a:solidFill>
                  <a:srgbClr val="000090"/>
                </a:solidFill>
                <a:cs typeface="Symbol" charset="2"/>
              </a:rPr>
              <a:t>We have demonstrated for two major </a:t>
            </a:r>
            <a:r>
              <a:rPr lang="en-US" sz="2400" dirty="0" err="1" smtClean="0">
                <a:solidFill>
                  <a:srgbClr val="000090"/>
                </a:solidFill>
                <a:cs typeface="Symbol" charset="2"/>
              </a:rPr>
              <a:t>electroproduction</a:t>
            </a:r>
            <a:r>
              <a:rPr lang="en-US" sz="2400" dirty="0" smtClean="0">
                <a:solidFill>
                  <a:srgbClr val="000090"/>
                </a:solidFill>
                <a:cs typeface="Symbol" charset="2"/>
              </a:rPr>
              <a:t> channels</a:t>
            </a:r>
            <a:r>
              <a:rPr lang="en-US" sz="2400" dirty="0">
                <a:solidFill>
                  <a:srgbClr val="000090"/>
                </a:solidFill>
                <a:cs typeface="Symbol" charset="2"/>
              </a:rPr>
              <a:t> </a:t>
            </a:r>
            <a:r>
              <a:rPr lang="en-US" sz="2400" b="1" dirty="0" err="1" smtClean="0">
                <a:solidFill>
                  <a:srgbClr val="800000"/>
                </a:solidFill>
              </a:rPr>
              <a:t>p</a:t>
            </a:r>
            <a:r>
              <a:rPr lang="en-US" sz="2400" b="1" dirty="0" err="1" smtClean="0">
                <a:solidFill>
                  <a:srgbClr val="800000"/>
                </a:solidFill>
                <a:latin typeface="Symbol" charset="2"/>
                <a:cs typeface="Symbol" charset="2"/>
              </a:rPr>
              <a:t>p</a:t>
            </a:r>
            <a:r>
              <a:rPr lang="en-US" sz="2400" b="1" baseline="30000" dirty="0" err="1">
                <a:solidFill>
                  <a:srgbClr val="800000"/>
                </a:solidFill>
                <a:cs typeface="Symbol" charset="2"/>
              </a:rPr>
              <a:t>+</a:t>
            </a:r>
            <a:r>
              <a:rPr lang="en-US" sz="2400" b="1" dirty="0" err="1">
                <a:solidFill>
                  <a:srgbClr val="800000"/>
                </a:solidFill>
                <a:latin typeface="Symbol" charset="2"/>
                <a:cs typeface="Symbol" charset="2"/>
              </a:rPr>
              <a:t>p</a:t>
            </a:r>
            <a:r>
              <a:rPr lang="en-US" sz="2400" b="1" baseline="30000" dirty="0">
                <a:solidFill>
                  <a:srgbClr val="800000"/>
                </a:solidFill>
                <a:cs typeface="Symbol" charset="2"/>
              </a:rPr>
              <a:t>-</a:t>
            </a:r>
            <a:r>
              <a:rPr lang="en-US" sz="2400" b="1" dirty="0">
                <a:solidFill>
                  <a:srgbClr val="800000"/>
                </a:solidFill>
                <a:cs typeface="Symbol" charset="2"/>
              </a:rPr>
              <a:t> </a:t>
            </a:r>
            <a:r>
              <a:rPr lang="en-US" sz="2400" dirty="0">
                <a:solidFill>
                  <a:srgbClr val="000090"/>
                </a:solidFill>
                <a:cs typeface="Symbol" charset="2"/>
              </a:rPr>
              <a:t>and</a:t>
            </a:r>
            <a:r>
              <a:rPr lang="en-US" sz="2400" dirty="0">
                <a:solidFill>
                  <a:srgbClr val="800000"/>
                </a:solidFill>
                <a:cs typeface="Symbol" charset="2"/>
              </a:rPr>
              <a:t> </a:t>
            </a:r>
            <a:r>
              <a:rPr lang="en-US" sz="2400" b="1" dirty="0">
                <a:solidFill>
                  <a:srgbClr val="800000"/>
                </a:solidFill>
                <a:cs typeface="Symbol" charset="2"/>
              </a:rPr>
              <a:t>K</a:t>
            </a:r>
            <a:r>
              <a:rPr lang="en-US" sz="2400" b="1" baseline="30000" dirty="0">
                <a:solidFill>
                  <a:srgbClr val="800000"/>
                </a:solidFill>
                <a:cs typeface="Symbol" charset="2"/>
              </a:rPr>
              <a:t>+</a:t>
            </a:r>
            <a:r>
              <a:rPr lang="en-US" sz="2400" b="1" dirty="0">
                <a:solidFill>
                  <a:srgbClr val="800000"/>
                </a:solidFill>
                <a:cs typeface="Symbol" charset="2"/>
              </a:rPr>
              <a:t>Y</a:t>
            </a:r>
            <a:r>
              <a:rPr lang="en-US" sz="2400" b="1" dirty="0">
                <a:solidFill>
                  <a:srgbClr val="800000"/>
                </a:solidFill>
                <a:latin typeface="Symbol" charset="2"/>
                <a:cs typeface="Symbol" charset="2"/>
              </a:rPr>
              <a:t> </a:t>
            </a:r>
            <a:r>
              <a:rPr lang="en-US" sz="2400" dirty="0">
                <a:solidFill>
                  <a:srgbClr val="000090"/>
                </a:solidFill>
                <a:cs typeface="Symbol" charset="2"/>
              </a:rPr>
              <a:t>that, with </a:t>
            </a:r>
            <a:r>
              <a:rPr lang="en-US" sz="2400" b="1" dirty="0">
                <a:solidFill>
                  <a:srgbClr val="000090"/>
                </a:solidFill>
                <a:cs typeface="Symbol" charset="2"/>
              </a:rPr>
              <a:t>100 days </a:t>
            </a:r>
            <a:r>
              <a:rPr lang="en-US" sz="2400" dirty="0" smtClean="0">
                <a:solidFill>
                  <a:srgbClr val="000090"/>
                </a:solidFill>
                <a:cs typeface="Symbol" charset="2"/>
              </a:rPr>
              <a:t>beam time </a:t>
            </a:r>
            <a:r>
              <a:rPr lang="en-US" sz="2400" dirty="0">
                <a:solidFill>
                  <a:srgbClr val="000090"/>
                </a:solidFill>
                <a:cs typeface="Symbol" charset="2"/>
              </a:rPr>
              <a:t>with CLAS12, we have the statistical sensitivity to find new excited states and identify their nature.</a:t>
            </a:r>
            <a:endParaRPr lang="en-US" sz="2400" dirty="0">
              <a:solidFill>
                <a:srgbClr val="800000"/>
              </a:solidFill>
              <a:cs typeface="Symbol" charset="2"/>
            </a:endParaRPr>
          </a:p>
          <a:p>
            <a:pPr algn="just">
              <a:buClr>
                <a:srgbClr val="800040"/>
              </a:buClr>
              <a:buFont typeface="Times" charset="0"/>
              <a:buChar char="•"/>
            </a:pPr>
            <a:r>
              <a:rPr lang="en-US" sz="2400" dirty="0">
                <a:solidFill>
                  <a:srgbClr val="000090"/>
                </a:solidFill>
              </a:rPr>
              <a:t>Amplitude analysis will be developed with the </a:t>
            </a:r>
            <a:r>
              <a:rPr lang="en-US" sz="2400" b="1" dirty="0">
                <a:solidFill>
                  <a:srgbClr val="800000"/>
                </a:solidFill>
              </a:rPr>
              <a:t>theoretical support groups</a:t>
            </a:r>
            <a:r>
              <a:rPr lang="en-US" sz="2400" dirty="0">
                <a:solidFill>
                  <a:srgbClr val="800000"/>
                </a:solidFill>
              </a:rPr>
              <a:t> </a:t>
            </a:r>
            <a:r>
              <a:rPr lang="en-US" sz="2400" dirty="0">
                <a:solidFill>
                  <a:srgbClr val="000090"/>
                </a:solidFill>
              </a:rPr>
              <a:t>to establish the existence and properties of new resonances in the </a:t>
            </a:r>
            <a:r>
              <a:rPr lang="en-US" sz="2400" dirty="0"/>
              <a:t>1.8 </a:t>
            </a:r>
            <a:r>
              <a:rPr lang="en-US" sz="2400" dirty="0" err="1"/>
              <a:t>GeV</a:t>
            </a:r>
            <a:r>
              <a:rPr lang="en-US" sz="2400" dirty="0"/>
              <a:t> &lt; </a:t>
            </a:r>
            <a:r>
              <a:rPr lang="en-US" sz="2400" dirty="0">
                <a:cs typeface="Arial"/>
                <a:sym typeface="Symbol" charset="0"/>
              </a:rPr>
              <a:t>M &lt; 3.0 GeV </a:t>
            </a:r>
            <a:r>
              <a:rPr lang="en-US" sz="2400" dirty="0">
                <a:solidFill>
                  <a:srgbClr val="000090"/>
                </a:solidFill>
                <a:cs typeface="Arial"/>
                <a:sym typeface="Symbol" charset="0"/>
              </a:rPr>
              <a:t>mass region.</a:t>
            </a:r>
            <a:endParaRPr lang="en-US" sz="2400" dirty="0">
              <a:solidFill>
                <a:srgbClr val="000090"/>
              </a:solidFill>
            </a:endParaRPr>
          </a:p>
        </p:txBody>
      </p:sp>
      <p:sp>
        <p:nvSpPr>
          <p:cNvPr id="5" name="Footer Placeholder 4"/>
          <p:cNvSpPr>
            <a:spLocks noGrp="1"/>
          </p:cNvSpPr>
          <p:nvPr>
            <p:ph type="ftr" sz="quarter" idx="3"/>
          </p:nvPr>
        </p:nvSpPr>
        <p:spPr>
          <a:xfrm>
            <a:off x="1662733" y="6939012"/>
            <a:ext cx="6696744" cy="314276"/>
          </a:xfrm>
        </p:spPr>
        <p:txBody>
          <a:bodyPr/>
          <a:lstStyle/>
          <a:p>
            <a:r>
              <a:rPr lang="en-US" smtClean="0"/>
              <a:t>PAC 44 Meeting   -  July 27  2016                         Annalisa D’Angelo – A Search for hybrid Baryons  in Hall B with CLAS12</a:t>
            </a:r>
            <a:endParaRPr lang="en-US"/>
          </a:p>
        </p:txBody>
      </p:sp>
      <p:sp>
        <p:nvSpPr>
          <p:cNvPr id="4" name="Segnaposto numero diapositiva 3"/>
          <p:cNvSpPr>
            <a:spLocks noGrp="1"/>
          </p:cNvSpPr>
          <p:nvPr>
            <p:ph type="sldNum" sz="quarter" idx="12"/>
          </p:nvPr>
        </p:nvSpPr>
        <p:spPr/>
        <p:txBody>
          <a:bodyPr/>
          <a:lstStyle/>
          <a:p>
            <a:fld id="{B2E123A2-8C0A-B24D-ABFA-7CF5F3B53C08}" type="slidenum">
              <a:rPr lang="en-US" smtClean="0"/>
              <a:pPr/>
              <a:t>35</a:t>
            </a:fld>
            <a:endParaRPr lang="en-US"/>
          </a:p>
        </p:txBody>
      </p:sp>
    </p:spTree>
    <p:extLst>
      <p:ext uri="{BB962C8B-B14F-4D97-AF65-F5344CB8AC3E}">
        <p14:creationId xmlns:p14="http://schemas.microsoft.com/office/powerpoint/2010/main" val="90475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10"/>
            <a:ext cx="10382250" cy="676638"/>
          </a:xfrm>
          <a:ln>
            <a:solidFill>
              <a:srgbClr val="FFFFFF"/>
            </a:solidFill>
          </a:ln>
        </p:spPr>
        <p:txBody>
          <a:bodyPr lIns="100735" tIns="50367" rIns="100735" bIns="50367">
            <a:normAutofit fontScale="90000"/>
          </a:bodyPr>
          <a:lstStyle/>
          <a:p>
            <a:r>
              <a:rPr lang="en-US" b="1" dirty="0" smtClean="0">
                <a:solidFill>
                  <a:srgbClr val="800000"/>
                </a:solidFill>
              </a:rPr>
              <a:t>New Run Group Proposal (RG K)</a:t>
            </a:r>
            <a:endParaRPr lang="en-US" b="1" dirty="0">
              <a:solidFill>
                <a:srgbClr val="800000"/>
              </a:solidFill>
            </a:endParaRPr>
          </a:p>
        </p:txBody>
      </p:sp>
      <p:sp>
        <p:nvSpPr>
          <p:cNvPr id="21" name="TextBox 20"/>
          <p:cNvSpPr txBox="1"/>
          <p:nvPr/>
        </p:nvSpPr>
        <p:spPr>
          <a:xfrm>
            <a:off x="366589" y="674317"/>
            <a:ext cx="9366590" cy="578771"/>
          </a:xfrm>
          <a:prstGeom prst="rect">
            <a:avLst/>
          </a:prstGeom>
          <a:noFill/>
        </p:spPr>
        <p:txBody>
          <a:bodyPr wrap="square" lIns="100735" tIns="50367" rIns="100735" bIns="50367" rtlCol="0">
            <a:spAutoFit/>
          </a:bodyPr>
          <a:lstStyle/>
          <a:p>
            <a:pPr algn="ctr">
              <a:spcAft>
                <a:spcPts val="1984"/>
              </a:spcAft>
            </a:pPr>
            <a:r>
              <a:rPr lang="en-US" sz="3100" b="1" dirty="0">
                <a:solidFill>
                  <a:srgbClr val="000090"/>
                </a:solidFill>
                <a:latin typeface="+mj-lt"/>
              </a:rPr>
              <a:t>“Color Confinement and Strong QCD”</a:t>
            </a:r>
          </a:p>
        </p:txBody>
      </p:sp>
      <p:sp>
        <p:nvSpPr>
          <p:cNvPr id="23" name="TextBox 22"/>
          <p:cNvSpPr txBox="1"/>
          <p:nvPr/>
        </p:nvSpPr>
        <p:spPr>
          <a:xfrm>
            <a:off x="4687069" y="4850781"/>
            <a:ext cx="4968552" cy="1602513"/>
          </a:xfrm>
          <a:prstGeom prst="rect">
            <a:avLst/>
          </a:prstGeom>
          <a:noFill/>
        </p:spPr>
        <p:txBody>
          <a:bodyPr wrap="square" lIns="100735" tIns="50367" rIns="100735" bIns="50367" rtlCol="0">
            <a:spAutoFit/>
          </a:bodyPr>
          <a:lstStyle/>
          <a:p>
            <a:pPr>
              <a:spcAft>
                <a:spcPts val="661"/>
              </a:spcAft>
              <a:buFont typeface="Arial"/>
              <a:buChar char="•"/>
            </a:pPr>
            <a:r>
              <a:rPr lang="en-US" sz="2000" dirty="0">
                <a:latin typeface="+mn-lt"/>
              </a:rPr>
              <a:t> Torus I = -3375 A (negatives outbending)</a:t>
            </a:r>
          </a:p>
          <a:p>
            <a:pPr>
              <a:spcAft>
                <a:spcPts val="661"/>
              </a:spcAft>
              <a:buFont typeface="Arial"/>
              <a:buChar char="•"/>
            </a:pPr>
            <a:r>
              <a:rPr lang="en-US" sz="2000" dirty="0">
                <a:latin typeface="+mn-lt"/>
              </a:rPr>
              <a:t> FT, MM, RICH</a:t>
            </a:r>
          </a:p>
          <a:p>
            <a:pPr>
              <a:spcAft>
                <a:spcPts val="661"/>
              </a:spcAft>
              <a:buFont typeface="Arial"/>
              <a:buChar char="•"/>
            </a:pPr>
            <a:r>
              <a:rPr lang="en-US" sz="2000" dirty="0">
                <a:latin typeface="+mn-lt"/>
              </a:rPr>
              <a:t> </a:t>
            </a:r>
            <a:r>
              <a:rPr lang="en-US" dirty="0" smtClean="0">
                <a:latin typeface="+mn-lt"/>
              </a:rPr>
              <a:t>P</a:t>
            </a:r>
            <a:r>
              <a:rPr lang="en-US" sz="2000" dirty="0">
                <a:latin typeface="+mn-lt"/>
              </a:rPr>
              <a:t>olarized electrons, </a:t>
            </a:r>
            <a:r>
              <a:rPr lang="en-US" sz="2000" dirty="0" err="1">
                <a:latin typeface="+mn-lt"/>
              </a:rPr>
              <a:t>unpolarized</a:t>
            </a:r>
            <a:r>
              <a:rPr lang="en-US" sz="2000" dirty="0">
                <a:latin typeface="+mn-lt"/>
              </a:rPr>
              <a:t> LH</a:t>
            </a:r>
            <a:r>
              <a:rPr lang="en-US" sz="2000" baseline="-25000" dirty="0">
                <a:latin typeface="+mn-lt"/>
              </a:rPr>
              <a:t>2</a:t>
            </a:r>
            <a:r>
              <a:rPr lang="en-US" sz="2000" dirty="0">
                <a:latin typeface="+mn-lt"/>
              </a:rPr>
              <a:t> target</a:t>
            </a:r>
          </a:p>
          <a:p>
            <a:pPr>
              <a:spcAft>
                <a:spcPts val="661"/>
              </a:spcAft>
              <a:buFont typeface="Arial"/>
              <a:buChar char="•"/>
            </a:pPr>
            <a:r>
              <a:rPr lang="en-US" sz="2000" dirty="0">
                <a:latin typeface="+mn-lt"/>
              </a:rPr>
              <a:t> L = 1x10</a:t>
            </a:r>
            <a:r>
              <a:rPr lang="en-US" sz="2000" baseline="30000" dirty="0">
                <a:latin typeface="+mn-lt"/>
              </a:rPr>
              <a:t>35</a:t>
            </a:r>
            <a:r>
              <a:rPr lang="en-US" sz="2000" dirty="0">
                <a:latin typeface="+mn-lt"/>
              </a:rPr>
              <a:t> cm</a:t>
            </a:r>
            <a:r>
              <a:rPr lang="en-US" sz="2000" baseline="30000" dirty="0">
                <a:latin typeface="+mn-lt"/>
              </a:rPr>
              <a:t>-2</a:t>
            </a:r>
            <a:r>
              <a:rPr lang="en-US" sz="2000" dirty="0">
                <a:latin typeface="+mn-lt"/>
              </a:rPr>
              <a:t>s</a:t>
            </a:r>
            <a:r>
              <a:rPr lang="en-US" sz="2000" baseline="30000" dirty="0">
                <a:latin typeface="+mn-lt"/>
              </a:rPr>
              <a:t>-1</a:t>
            </a:r>
          </a:p>
        </p:txBody>
      </p:sp>
      <p:graphicFrame>
        <p:nvGraphicFramePr>
          <p:cNvPr id="8" name="Table 7"/>
          <p:cNvGraphicFramePr>
            <a:graphicFrameLocks noGrp="1"/>
          </p:cNvGraphicFramePr>
          <p:nvPr>
            <p:extLst>
              <p:ext uri="{D42A27DB-BD31-4B8C-83A1-F6EECF244321}">
                <p14:modId xmlns:p14="http://schemas.microsoft.com/office/powerpoint/2010/main" val="3670666727"/>
              </p:ext>
            </p:extLst>
          </p:nvPr>
        </p:nvGraphicFramePr>
        <p:xfrm>
          <a:off x="288398" y="1565721"/>
          <a:ext cx="9805459" cy="3112708"/>
        </p:xfrm>
        <a:graphic>
          <a:graphicData uri="http://schemas.openxmlformats.org/drawingml/2006/table">
            <a:tbl>
              <a:tblPr firstRow="1" bandRow="1">
                <a:tableStyleId>{5C22544A-7EE6-4342-B048-85BDC9FD1C3A}</a:tableStyleId>
              </a:tblPr>
              <a:tblGrid>
                <a:gridCol w="2598473"/>
                <a:gridCol w="7206986"/>
              </a:tblGrid>
              <a:tr h="1020991">
                <a:tc>
                  <a:txBody>
                    <a:bodyPr/>
                    <a:lstStyle/>
                    <a:p>
                      <a:r>
                        <a:rPr lang="en-US" sz="2000" b="1" dirty="0" smtClean="0">
                          <a:solidFill>
                            <a:schemeClr val="tx1"/>
                          </a:solidFill>
                          <a:latin typeface="+mn-lt"/>
                          <a:cs typeface="Comic Sans MS"/>
                        </a:rPr>
                        <a:t>Hybrid Baryons</a:t>
                      </a:r>
                    </a:p>
                    <a:p>
                      <a:r>
                        <a:rPr lang="en-US" sz="2000" b="0" dirty="0" smtClean="0">
                          <a:solidFill>
                            <a:schemeClr val="tx1"/>
                          </a:solidFill>
                          <a:latin typeface="+mn-lt"/>
                          <a:cs typeface="Comic Sans MS"/>
                        </a:rPr>
                        <a:t>PR12-16-010</a:t>
                      </a:r>
                      <a:endParaRPr lang="en-US" sz="2000" b="0" dirty="0">
                        <a:solidFill>
                          <a:schemeClr val="tx1"/>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Aft>
                          <a:spcPts val="0"/>
                        </a:spcAft>
                        <a:buFont typeface="Arial"/>
                        <a:buNone/>
                        <a:tabLst>
                          <a:tab pos="1998663" algn="l"/>
                        </a:tabLst>
                      </a:pPr>
                      <a:r>
                        <a:rPr lang="en-US" sz="1900" b="0" dirty="0" smtClean="0">
                          <a:solidFill>
                            <a:schemeClr val="tx1"/>
                          </a:solidFill>
                          <a:latin typeface="+mn-lt"/>
                        </a:rPr>
                        <a:t>Search for hybrid baryons (qqqg) focusing on 0.05 GeV</a:t>
                      </a:r>
                      <a:r>
                        <a:rPr lang="en-US" sz="1900" b="0" baseline="30000" dirty="0" smtClean="0">
                          <a:solidFill>
                            <a:schemeClr val="tx1"/>
                          </a:solidFill>
                          <a:latin typeface="+mn-lt"/>
                        </a:rPr>
                        <a:t>2</a:t>
                      </a:r>
                      <a:r>
                        <a:rPr lang="en-US" sz="1900" b="0" dirty="0" smtClean="0">
                          <a:solidFill>
                            <a:schemeClr val="tx1"/>
                          </a:solidFill>
                          <a:latin typeface="+mn-lt"/>
                        </a:rPr>
                        <a:t> &lt; Q</a:t>
                      </a:r>
                      <a:r>
                        <a:rPr lang="en-US" sz="1900" b="0" baseline="30000" dirty="0" smtClean="0">
                          <a:solidFill>
                            <a:schemeClr val="tx1"/>
                          </a:solidFill>
                          <a:latin typeface="+mn-lt"/>
                        </a:rPr>
                        <a:t>2</a:t>
                      </a:r>
                      <a:r>
                        <a:rPr lang="en-US" sz="1900" b="0" dirty="0" smtClean="0">
                          <a:solidFill>
                            <a:schemeClr val="tx1"/>
                          </a:solidFill>
                          <a:latin typeface="+mn-lt"/>
                        </a:rPr>
                        <a:t> &lt; 2.0 GeV</a:t>
                      </a:r>
                      <a:r>
                        <a:rPr lang="en-US" sz="1900" b="0" baseline="30000" dirty="0" smtClean="0">
                          <a:solidFill>
                            <a:schemeClr val="tx1"/>
                          </a:solidFill>
                          <a:latin typeface="+mn-lt"/>
                        </a:rPr>
                        <a:t>2</a:t>
                      </a:r>
                      <a:r>
                        <a:rPr lang="en-US" sz="1900" b="0" dirty="0" smtClean="0">
                          <a:solidFill>
                            <a:schemeClr val="tx1"/>
                          </a:solidFill>
                          <a:latin typeface="+mn-lt"/>
                        </a:rPr>
                        <a:t> in mass range from 1.8 to 3 GeV in KΛ, Nππ, Nπ</a:t>
                      </a:r>
                      <a:r>
                        <a:rPr lang="en-US" sz="1900" b="0" baseline="0" dirty="0" smtClean="0">
                          <a:solidFill>
                            <a:schemeClr val="tx1"/>
                          </a:solidFill>
                          <a:latin typeface="+mn-lt"/>
                        </a:rPr>
                        <a:t>     </a:t>
                      </a:r>
                      <a:r>
                        <a:rPr lang="en-US" sz="1900" b="0" i="1" baseline="0" dirty="0" smtClean="0">
                          <a:solidFill>
                            <a:schemeClr val="tx1"/>
                          </a:solidFill>
                          <a:latin typeface="+mn-lt"/>
                        </a:rPr>
                        <a:t>(A. </a:t>
                      </a:r>
                      <a:r>
                        <a:rPr lang="en-US" sz="1900" b="0" i="1" baseline="0" dirty="0" err="1" smtClean="0">
                          <a:solidFill>
                            <a:schemeClr val="tx1"/>
                          </a:solidFill>
                          <a:latin typeface="+mn-lt"/>
                        </a:rPr>
                        <a:t>D’Angelo</a:t>
                      </a:r>
                      <a:r>
                        <a:rPr lang="en-US" sz="1900" b="0" i="1" baseline="0" dirty="0" smtClean="0">
                          <a:solidFill>
                            <a:schemeClr val="tx1"/>
                          </a:solidFill>
                          <a:latin typeface="+mn-lt"/>
                        </a:rPr>
                        <a:t>)</a:t>
                      </a:r>
                      <a:r>
                        <a:rPr lang="en-US" sz="1900" b="0" i="1" dirty="0" smtClean="0">
                          <a:solidFill>
                            <a:schemeClr val="tx1"/>
                          </a:solidFill>
                          <a:latin typeface="+mn-lt"/>
                        </a:rPr>
                        <a:t> </a:t>
                      </a: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1321710">
                <a:tc>
                  <a:txBody>
                    <a:bodyPr/>
                    <a:lstStyle/>
                    <a:p>
                      <a:r>
                        <a:rPr lang="en-US" sz="2000" b="1" dirty="0" smtClean="0">
                          <a:solidFill>
                            <a:srgbClr val="000090"/>
                          </a:solidFill>
                          <a:latin typeface="+mn-lt"/>
                          <a:cs typeface="Comic Sans MS"/>
                        </a:rPr>
                        <a:t>KY </a:t>
                      </a:r>
                      <a:r>
                        <a:rPr lang="en-US" sz="2000" b="1" dirty="0" err="1" smtClean="0">
                          <a:solidFill>
                            <a:srgbClr val="000090"/>
                          </a:solidFill>
                          <a:latin typeface="+mn-lt"/>
                          <a:cs typeface="Comic Sans MS"/>
                        </a:rPr>
                        <a:t>Electroproduction</a:t>
                      </a:r>
                      <a:endParaRPr lang="en-US" sz="2000" b="1" dirty="0" smtClean="0">
                        <a:solidFill>
                          <a:srgbClr val="000090"/>
                        </a:solidFill>
                        <a:latin typeface="+mn-lt"/>
                        <a:cs typeface="Comic Sans MS"/>
                      </a:endParaRPr>
                    </a:p>
                    <a:p>
                      <a:r>
                        <a:rPr lang="en-US" sz="2000" dirty="0" smtClean="0">
                          <a:solidFill>
                            <a:srgbClr val="000090"/>
                          </a:solidFill>
                          <a:latin typeface="+mn-lt"/>
                          <a:cs typeface="Comic Sans MS"/>
                        </a:rPr>
                        <a:t>PR12-16-010A</a:t>
                      </a:r>
                      <a:endParaRPr lang="en-US" sz="2000" dirty="0">
                        <a:solidFill>
                          <a:srgbClr val="00009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Bef>
                          <a:spcPts val="600"/>
                        </a:spcBef>
                        <a:spcAft>
                          <a:spcPts val="0"/>
                        </a:spcAft>
                        <a:buFont typeface="Arial"/>
                        <a:buNone/>
                      </a:pPr>
                      <a:r>
                        <a:rPr lang="en-US" sz="1900" b="0" dirty="0" smtClean="0">
                          <a:solidFill>
                            <a:srgbClr val="000090"/>
                          </a:solidFill>
                          <a:latin typeface="+mn-lt"/>
                        </a:rPr>
                        <a:t>Study N* structure for states that couple to KY through</a:t>
                      </a:r>
                    </a:p>
                    <a:p>
                      <a:pPr>
                        <a:spcAft>
                          <a:spcPts val="0"/>
                        </a:spcAft>
                      </a:pPr>
                      <a:r>
                        <a:rPr lang="en-US" sz="1900" b="0" dirty="0" smtClean="0">
                          <a:solidFill>
                            <a:srgbClr val="000090"/>
                          </a:solidFill>
                          <a:latin typeface="+mn-lt"/>
                        </a:rPr>
                        <a:t>measurements of cross sections and polarization</a:t>
                      </a:r>
                      <a:r>
                        <a:rPr lang="en-US" sz="1900" b="0" baseline="0" dirty="0" smtClean="0">
                          <a:solidFill>
                            <a:srgbClr val="000090"/>
                          </a:solidFill>
                          <a:latin typeface="+mn-lt"/>
                        </a:rPr>
                        <a:t> </a:t>
                      </a:r>
                      <a:r>
                        <a:rPr lang="en-US" sz="1900" b="0" dirty="0" smtClean="0">
                          <a:solidFill>
                            <a:srgbClr val="000090"/>
                          </a:solidFill>
                          <a:latin typeface="+mn-lt"/>
                        </a:rPr>
                        <a:t>observables that will</a:t>
                      </a:r>
                      <a:r>
                        <a:rPr lang="en-US" sz="1900" b="0" baseline="0" dirty="0" smtClean="0">
                          <a:solidFill>
                            <a:srgbClr val="000090"/>
                          </a:solidFill>
                          <a:latin typeface="+mn-lt"/>
                        </a:rPr>
                        <a:t> </a:t>
                      </a:r>
                      <a:r>
                        <a:rPr lang="en-US" sz="1900" b="0" dirty="0" smtClean="0">
                          <a:solidFill>
                            <a:srgbClr val="000090"/>
                          </a:solidFill>
                          <a:latin typeface="+mn-lt"/>
                        </a:rPr>
                        <a:t>yield Q</a:t>
                      </a:r>
                      <a:r>
                        <a:rPr lang="en-US" sz="1900" b="0" baseline="30000" dirty="0" smtClean="0">
                          <a:solidFill>
                            <a:srgbClr val="000090"/>
                          </a:solidFill>
                          <a:latin typeface="+mn-lt"/>
                        </a:rPr>
                        <a:t>2 </a:t>
                      </a:r>
                      <a:r>
                        <a:rPr lang="en-US" sz="1900" b="0" dirty="0" smtClean="0">
                          <a:solidFill>
                            <a:srgbClr val="000090"/>
                          </a:solidFill>
                          <a:latin typeface="+mn-lt"/>
                        </a:rPr>
                        <a:t>evolution of electrocoupling amplitudes    </a:t>
                      </a:r>
                      <a:r>
                        <a:rPr lang="en-US" sz="1900" b="0" i="1" dirty="0" smtClean="0">
                          <a:solidFill>
                            <a:srgbClr val="000090"/>
                          </a:solidFill>
                          <a:latin typeface="+mn-lt"/>
                        </a:rPr>
                        <a:t>(D.S. Carman)</a:t>
                      </a: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770007">
                <a:tc>
                  <a:txBody>
                    <a:bodyPr/>
                    <a:lstStyle/>
                    <a:p>
                      <a:r>
                        <a:rPr lang="en-US" sz="2000" b="1" dirty="0" smtClean="0">
                          <a:solidFill>
                            <a:srgbClr val="800000"/>
                          </a:solidFill>
                          <a:latin typeface="+mn-lt"/>
                          <a:cs typeface="Comic Sans MS"/>
                        </a:rPr>
                        <a:t>DVCS</a:t>
                      </a:r>
                    </a:p>
                    <a:p>
                      <a:r>
                        <a:rPr lang="en-US" sz="2000" dirty="0" smtClean="0">
                          <a:solidFill>
                            <a:srgbClr val="800000"/>
                          </a:solidFill>
                          <a:latin typeface="+mn-lt"/>
                          <a:cs typeface="Comic Sans MS"/>
                        </a:rPr>
                        <a:t>PR12-16-010B</a:t>
                      </a:r>
                      <a:endParaRPr lang="en-US" sz="2000" dirty="0">
                        <a:solidFill>
                          <a:srgbClr val="800000"/>
                        </a:solidFill>
                        <a:latin typeface="+mn-lt"/>
                        <a:cs typeface="Comic Sans MS"/>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spcAft>
                          <a:spcPts val="0"/>
                        </a:spcAft>
                        <a:buFont typeface="Arial"/>
                        <a:buNone/>
                      </a:pPr>
                      <a:r>
                        <a:rPr lang="en-US" sz="1900" b="0" dirty="0" smtClean="0">
                          <a:solidFill>
                            <a:srgbClr val="800000"/>
                          </a:solidFill>
                          <a:latin typeface="+mn-lt"/>
                        </a:rPr>
                        <a:t>Access GPDs H, E, H, E using DVCS process ep </a:t>
                      </a:r>
                      <a:r>
                        <a:rPr lang="en-US" sz="1900" b="0" dirty="0" smtClean="0">
                          <a:solidFill>
                            <a:srgbClr val="800000"/>
                          </a:solidFill>
                          <a:latin typeface="+mn-lt"/>
                          <a:sym typeface="Wingdings"/>
                        </a:rPr>
                        <a:t> ep</a:t>
                      </a:r>
                      <a:r>
                        <a:rPr lang="en-US" sz="1900" b="0" dirty="0" smtClean="0">
                          <a:solidFill>
                            <a:srgbClr val="800000"/>
                          </a:solidFill>
                          <a:latin typeface="Symbol" charset="2"/>
                          <a:cs typeface="Symbol" charset="2"/>
                          <a:sym typeface="Wingdings"/>
                        </a:rPr>
                        <a:t>g</a:t>
                      </a:r>
                      <a:r>
                        <a:rPr lang="en-US" sz="1900" b="0" dirty="0" smtClean="0">
                          <a:solidFill>
                            <a:srgbClr val="800000"/>
                          </a:solidFill>
                          <a:latin typeface="+mn-lt"/>
                          <a:sym typeface="Wingdings"/>
                        </a:rPr>
                        <a:t> and the DVMP process ep  ep</a:t>
                      </a:r>
                      <a:r>
                        <a:rPr lang="en-US" sz="1900" b="0" dirty="0" smtClean="0">
                          <a:solidFill>
                            <a:srgbClr val="800000"/>
                          </a:solidFill>
                          <a:latin typeface="Symbol" charset="2"/>
                          <a:cs typeface="Symbol" charset="2"/>
                          <a:sym typeface="Wingdings"/>
                        </a:rPr>
                        <a:t>p</a:t>
                      </a:r>
                      <a:r>
                        <a:rPr lang="en-US" sz="1900" b="0" baseline="30000" dirty="0" smtClean="0">
                          <a:solidFill>
                            <a:srgbClr val="800000"/>
                          </a:solidFill>
                          <a:latin typeface="+mn-lt"/>
                          <a:sym typeface="Wingdings"/>
                        </a:rPr>
                        <a:t>0</a:t>
                      </a:r>
                      <a:r>
                        <a:rPr lang="en-US" sz="1900" b="0" baseline="0" dirty="0" smtClean="0">
                          <a:solidFill>
                            <a:srgbClr val="800000"/>
                          </a:solidFill>
                          <a:latin typeface="+mn-lt"/>
                          <a:sym typeface="Wingdings"/>
                        </a:rPr>
                        <a:t>    </a:t>
                      </a:r>
                      <a:r>
                        <a:rPr lang="en-US" sz="1900" b="0" i="1" baseline="0" dirty="0" smtClean="0">
                          <a:solidFill>
                            <a:srgbClr val="800000"/>
                          </a:solidFill>
                          <a:latin typeface="+mn-lt"/>
                          <a:sym typeface="Wingdings"/>
                        </a:rPr>
                        <a:t>(</a:t>
                      </a:r>
                      <a:r>
                        <a:rPr lang="en-US" sz="1900" b="0" i="1" baseline="0" dirty="0" err="1" smtClean="0">
                          <a:solidFill>
                            <a:srgbClr val="800000"/>
                          </a:solidFill>
                          <a:latin typeface="+mn-lt"/>
                          <a:sym typeface="Wingdings"/>
                        </a:rPr>
                        <a:t>L.Elouadrhiri</a:t>
                      </a:r>
                      <a:r>
                        <a:rPr lang="en-US" sz="1900" b="0" i="1" baseline="0" dirty="0" smtClean="0">
                          <a:solidFill>
                            <a:srgbClr val="800000"/>
                          </a:solidFill>
                          <a:latin typeface="+mn-lt"/>
                          <a:sym typeface="Wingdings"/>
                        </a:rPr>
                        <a:t>)</a:t>
                      </a:r>
                      <a:endParaRPr lang="en-US" sz="1900" b="0" i="1" baseline="30000" dirty="0" smtClean="0">
                        <a:solidFill>
                          <a:srgbClr val="800000"/>
                        </a:solidFill>
                        <a:latin typeface="+mn-lt"/>
                      </a:endParaRPr>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sp>
        <p:nvSpPr>
          <p:cNvPr id="9" name="TextBox 8"/>
          <p:cNvSpPr txBox="1"/>
          <p:nvPr/>
        </p:nvSpPr>
        <p:spPr>
          <a:xfrm>
            <a:off x="4687071" y="3803904"/>
            <a:ext cx="698671" cy="409494"/>
          </a:xfrm>
          <a:prstGeom prst="rect">
            <a:avLst/>
          </a:prstGeom>
          <a:noFill/>
        </p:spPr>
        <p:txBody>
          <a:bodyPr wrap="square" lIns="100735" tIns="50367" rIns="100735" bIns="50367" rtlCol="0">
            <a:spAutoFit/>
          </a:bodyPr>
          <a:lstStyle/>
          <a:p>
            <a:pPr>
              <a:spcAft>
                <a:spcPts val="661"/>
              </a:spcAft>
            </a:pPr>
            <a:r>
              <a:rPr lang="en-US" sz="2000" dirty="0">
                <a:solidFill>
                  <a:srgbClr val="800000"/>
                </a:solidFill>
                <a:latin typeface="+mn-lt"/>
              </a:rPr>
              <a:t>~  ~</a:t>
            </a:r>
          </a:p>
        </p:txBody>
      </p:sp>
      <p:graphicFrame>
        <p:nvGraphicFramePr>
          <p:cNvPr id="11" name="Table 10"/>
          <p:cNvGraphicFramePr>
            <a:graphicFrameLocks noGrp="1"/>
          </p:cNvGraphicFramePr>
          <p:nvPr>
            <p:extLst>
              <p:ext uri="{D42A27DB-BD31-4B8C-83A1-F6EECF244321}">
                <p14:modId xmlns:p14="http://schemas.microsoft.com/office/powerpoint/2010/main" val="1172578092"/>
              </p:ext>
            </p:extLst>
          </p:nvPr>
        </p:nvGraphicFramePr>
        <p:xfrm>
          <a:off x="582614" y="4994797"/>
          <a:ext cx="3528391" cy="1680164"/>
        </p:xfrm>
        <a:graphic>
          <a:graphicData uri="http://schemas.openxmlformats.org/drawingml/2006/table">
            <a:tbl>
              <a:tblPr firstRow="1" bandRow="1">
                <a:tableStyleId>{5DA37D80-6434-44D0-A028-1B22A696006F}</a:tableStyleId>
              </a:tblPr>
              <a:tblGrid>
                <a:gridCol w="3528391"/>
              </a:tblGrid>
              <a:tr h="709210">
                <a:tc>
                  <a:txBody>
                    <a:bodyPr/>
                    <a:lstStyle/>
                    <a:p>
                      <a:pPr algn="ctr"/>
                      <a:r>
                        <a:rPr lang="en-US" sz="2000" b="0" dirty="0" smtClean="0">
                          <a:solidFill>
                            <a:srgbClr val="800000"/>
                          </a:solidFill>
                          <a:latin typeface="+mn-lt"/>
                          <a:cs typeface="Comic Sans MS"/>
                        </a:rPr>
                        <a:t>Run Group</a:t>
                      </a:r>
                      <a:r>
                        <a:rPr lang="en-US" sz="2000" b="0" baseline="0" dirty="0" smtClean="0">
                          <a:solidFill>
                            <a:srgbClr val="800000"/>
                          </a:solidFill>
                          <a:latin typeface="+mn-lt"/>
                          <a:cs typeface="Comic Sans MS"/>
                        </a:rPr>
                        <a:t> conditions 100 days:</a:t>
                      </a:r>
                      <a:endParaRPr lang="en-US" sz="2000" b="0" dirty="0">
                        <a:solidFill>
                          <a:srgbClr val="800000"/>
                        </a:solidFill>
                        <a:latin typeface="+mn-lt"/>
                        <a:cs typeface="Comic Sans MS"/>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6.6 GeV, 50 days</a:t>
                      </a:r>
                      <a:endParaRPr lang="en-US" sz="2000" dirty="0">
                        <a:solidFill>
                          <a:srgbClr val="000090"/>
                        </a:solidFill>
                      </a:endParaRPr>
                    </a:p>
                  </a:txBody>
                  <a:tcPr marL="103823" marR="103823" marT="48355" marB="48355"/>
                </a:tc>
              </a:tr>
              <a:tr h="485477">
                <a:tc>
                  <a:txBody>
                    <a:bodyPr/>
                    <a:lstStyle/>
                    <a:p>
                      <a:r>
                        <a:rPr lang="en-US" sz="2000" dirty="0" smtClean="0">
                          <a:solidFill>
                            <a:srgbClr val="000090"/>
                          </a:solidFill>
                        </a:rPr>
                        <a:t>E</a:t>
                      </a:r>
                      <a:r>
                        <a:rPr lang="en-US" sz="2000" baseline="-25000" dirty="0" smtClean="0">
                          <a:solidFill>
                            <a:srgbClr val="000090"/>
                          </a:solidFill>
                        </a:rPr>
                        <a:t>b</a:t>
                      </a:r>
                      <a:r>
                        <a:rPr lang="en-US" sz="2000" dirty="0" smtClean="0">
                          <a:solidFill>
                            <a:srgbClr val="000090"/>
                          </a:solidFill>
                        </a:rPr>
                        <a:t> = 8.8 GeV,</a:t>
                      </a:r>
                      <a:r>
                        <a:rPr lang="en-US" sz="2000" baseline="0" dirty="0" smtClean="0">
                          <a:solidFill>
                            <a:srgbClr val="000090"/>
                          </a:solidFill>
                        </a:rPr>
                        <a:t> 50 days</a:t>
                      </a:r>
                      <a:endParaRPr lang="en-US" sz="2000" dirty="0">
                        <a:solidFill>
                          <a:srgbClr val="000090"/>
                        </a:solidFill>
                      </a:endParaRPr>
                    </a:p>
                  </a:txBody>
                  <a:tcPr marL="103823" marR="103823" marT="48355" marB="48355"/>
                </a:tc>
              </a:tr>
            </a:tbl>
          </a:graphicData>
        </a:graphic>
      </p:graphicFrame>
      <p:sp>
        <p:nvSpPr>
          <p:cNvPr id="13" name="Slide Number Placeholder 12"/>
          <p:cNvSpPr>
            <a:spLocks noGrp="1"/>
          </p:cNvSpPr>
          <p:nvPr>
            <p:ph type="sldNum" sz="quarter" idx="12"/>
          </p:nvPr>
        </p:nvSpPr>
        <p:spPr/>
        <p:txBody>
          <a:bodyPr/>
          <a:lstStyle/>
          <a:p>
            <a:fld id="{7C838BDD-2A9B-A643-A699-54CA44B406CD}" type="slidenum">
              <a:rPr lang="en-US" smtClean="0"/>
              <a:pPr/>
              <a:t>4</a:t>
            </a:fld>
            <a:endParaRPr lang="en-US"/>
          </a:p>
        </p:txBody>
      </p:sp>
      <p:cxnSp>
        <p:nvCxnSpPr>
          <p:cNvPr id="15" name="Straight Connector 31"/>
          <p:cNvCxnSpPr/>
          <p:nvPr/>
        </p:nvCxnSpPr>
        <p:spPr>
          <a:xfrm>
            <a:off x="0" y="132238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879104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5" y="97633"/>
            <a:ext cx="9344025" cy="718400"/>
          </a:xfrm>
          <a:ln>
            <a:noFill/>
          </a:ln>
        </p:spPr>
        <p:txBody>
          <a:bodyPr lIns="100735" tIns="50367" rIns="100735" bIns="50367">
            <a:normAutofit/>
          </a:bodyPr>
          <a:lstStyle/>
          <a:p>
            <a:r>
              <a:rPr lang="en-US" sz="4000" b="1" dirty="0">
                <a:solidFill>
                  <a:srgbClr val="000090"/>
                </a:solidFill>
              </a:rPr>
              <a:t>Evidence for New N* in KY Final State</a:t>
            </a:r>
          </a:p>
        </p:txBody>
      </p:sp>
      <p:sp>
        <p:nvSpPr>
          <p:cNvPr id="6" name="Slide Number Placeholder 5"/>
          <p:cNvSpPr>
            <a:spLocks noGrp="1"/>
          </p:cNvSpPr>
          <p:nvPr>
            <p:ph type="sldNum" sz="quarter" idx="12"/>
          </p:nvPr>
        </p:nvSpPr>
        <p:spPr/>
        <p:txBody>
          <a:bodyPr/>
          <a:lstStyle/>
          <a:p>
            <a:fld id="{EF9D244A-B824-BC42-98D2-9BEC7439D871}" type="slidenum">
              <a:rPr lang="en-US" smtClean="0"/>
              <a:pPr/>
              <a:t>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886178980"/>
              </p:ext>
            </p:extLst>
          </p:nvPr>
        </p:nvGraphicFramePr>
        <p:xfrm>
          <a:off x="1249694" y="1327403"/>
          <a:ext cx="7974142" cy="4733248"/>
        </p:xfrm>
        <a:graphic>
          <a:graphicData uri="http://schemas.openxmlformats.org/drawingml/2006/table">
            <a:tbl>
              <a:tblPr firstRow="1" bandRow="1">
                <a:tableStyleId>{073A0DAA-6AF3-43AB-8588-CEC1D06C72B9}</a:tableStyleId>
              </a:tblPr>
              <a:tblGrid>
                <a:gridCol w="1453071"/>
                <a:gridCol w="1453071"/>
                <a:gridCol w="1453071"/>
                <a:gridCol w="1108921"/>
                <a:gridCol w="1198147"/>
                <a:gridCol w="1307861"/>
              </a:tblGrid>
              <a:tr h="709210">
                <a:tc>
                  <a:txBody>
                    <a:bodyPr/>
                    <a:lstStyle/>
                    <a:p>
                      <a:r>
                        <a:rPr lang="en-US" sz="2000" dirty="0" smtClean="0"/>
                        <a:t>State</a:t>
                      </a:r>
                    </a:p>
                    <a:p>
                      <a:r>
                        <a:rPr lang="en-US" sz="2000" dirty="0" err="1" smtClean="0"/>
                        <a:t>N(mass)J</a:t>
                      </a:r>
                      <a:r>
                        <a:rPr lang="en-US" sz="2000" baseline="30000" dirty="0" err="1" smtClean="0"/>
                        <a:t>P</a:t>
                      </a:r>
                      <a:endParaRPr lang="en-US" sz="2000" baseline="30000" dirty="0"/>
                    </a:p>
                  </a:txBody>
                  <a:tcPr marL="103823" marR="103823" marT="48355" marB="48355">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2000" baseline="0" dirty="0" smtClean="0"/>
                        <a:t>PDG </a:t>
                      </a:r>
                    </a:p>
                    <a:p>
                      <a:pPr algn="ctr"/>
                      <a:r>
                        <a:rPr lang="en-US" sz="2000" baseline="0" dirty="0" smtClean="0"/>
                        <a:t>pre 2010</a:t>
                      </a:r>
                    </a:p>
                  </a:txBody>
                  <a:tcPr marL="103823" marR="103823" marT="48355" marB="48355">
                    <a:lnL w="12700" cap="flat" cmpd="sng" algn="ctr">
                      <a:solidFill>
                        <a:srgbClr val="000090"/>
                      </a:solidFill>
                      <a:prstDash val="solid"/>
                      <a:round/>
                      <a:headEnd type="none" w="med" len="med"/>
                      <a:tailEnd type="none" w="med" len="med"/>
                    </a:lnL>
                  </a:tcPr>
                </a:tc>
                <a:tc>
                  <a:txBody>
                    <a:bodyPr/>
                    <a:lstStyle/>
                    <a:p>
                      <a:pPr algn="ctr"/>
                      <a:r>
                        <a:rPr lang="en-US" sz="2000" dirty="0" smtClean="0"/>
                        <a:t>PDG</a:t>
                      </a:r>
                      <a:r>
                        <a:rPr lang="en-US" sz="2000" baseline="0" dirty="0" smtClean="0"/>
                        <a:t> 2016</a:t>
                      </a:r>
                      <a:endParaRPr lang="en-US" sz="2000" dirty="0" smtClean="0"/>
                    </a:p>
                  </a:txBody>
                  <a:tcPr marL="103823" marR="103823" marT="48355" marB="48355"/>
                </a:tc>
                <a:tc>
                  <a:txBody>
                    <a:bodyPr/>
                    <a:lstStyle/>
                    <a:p>
                      <a:pPr algn="ctr"/>
                      <a:r>
                        <a:rPr lang="en-US" sz="2000" dirty="0" smtClean="0"/>
                        <a:t>KΛ</a:t>
                      </a:r>
                    </a:p>
                    <a:p>
                      <a:pPr algn="ctr"/>
                      <a:endParaRPr lang="en-US" sz="2000" dirty="0"/>
                    </a:p>
                  </a:txBody>
                  <a:tcPr marL="103823" marR="103823" marT="48355" marB="48355"/>
                </a:tc>
                <a:tc>
                  <a:txBody>
                    <a:bodyPr/>
                    <a:lstStyle/>
                    <a:p>
                      <a:pPr algn="ctr"/>
                      <a:r>
                        <a:rPr lang="en-US" sz="2000" dirty="0" smtClean="0"/>
                        <a:t>KΣ</a:t>
                      </a:r>
                    </a:p>
                    <a:p>
                      <a:pPr algn="ctr"/>
                      <a:endParaRPr lang="en-US" sz="2000" dirty="0"/>
                    </a:p>
                  </a:txBody>
                  <a:tcPr marL="103823" marR="103823" marT="48355" marB="4835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 Nγ</a:t>
                      </a:r>
                    </a:p>
                  </a:txBody>
                  <a:tcPr marL="103823" marR="103823" marT="48355" marB="48355"/>
                </a:tc>
              </a:tr>
              <a:tr h="538752">
                <a:tc>
                  <a:txBody>
                    <a:bodyPr/>
                    <a:lstStyle/>
                    <a:p>
                      <a:r>
                        <a:rPr lang="en-US" sz="1700" b="1" dirty="0" smtClean="0"/>
                        <a:t>N(1710)1/2</a:t>
                      </a:r>
                      <a:r>
                        <a:rPr lang="en-US" sz="1700" b="1" baseline="30000" dirty="0" smtClean="0"/>
                        <a:t>+</a:t>
                      </a:r>
                      <a:endParaRPr lang="en-US" sz="1700" b="1" baseline="30000" dirty="0"/>
                    </a:p>
                  </a:txBody>
                  <a:tcPr marL="103823" marR="103823" marT="48355" marB="48355">
                    <a:lnT w="12700" cap="flat" cmpd="sng" algn="ctr">
                      <a:solidFill>
                        <a:srgbClr val="000090"/>
                      </a:solidFill>
                      <a:prstDash val="solid"/>
                      <a:round/>
                      <a:headEnd type="none" w="med" len="med"/>
                      <a:tailEnd type="none" w="med" len="med"/>
                    </a:lnT>
                  </a:tcPr>
                </a:tc>
                <a:tc>
                  <a:txBody>
                    <a:bodyPr/>
                    <a:lstStyle/>
                    <a:p>
                      <a:pPr algn="ctr"/>
                      <a:r>
                        <a:rPr lang="en-US" sz="1700" b="0" dirty="0" smtClean="0"/>
                        <a:t>***</a:t>
                      </a:r>
                      <a:endParaRPr lang="en-US" sz="1700" b="0"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N(1880)1/2</a:t>
                      </a:r>
                      <a:r>
                        <a:rPr lang="en-US" sz="1700" b="1" baseline="30000" dirty="0" smtClean="0"/>
                        <a:t>+</a:t>
                      </a:r>
                    </a:p>
                  </a:txBody>
                  <a:tcPr marL="103823" marR="103823" marT="48355" marB="48355"/>
                </a:tc>
                <a:tc>
                  <a:txBody>
                    <a:bodyPr/>
                    <a:lstStyle/>
                    <a:p>
                      <a:pPr algn="ctr"/>
                      <a:r>
                        <a:rPr lang="en-US" sz="1700" b="1" baseline="0" dirty="0" smtClean="0"/>
                        <a:t> </a:t>
                      </a: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N(1895)1/2</a:t>
                      </a:r>
                      <a:r>
                        <a:rPr lang="en-US" sz="1700" b="1" baseline="30000" dirty="0" smtClean="0"/>
                        <a:t>-</a:t>
                      </a:r>
                    </a:p>
                  </a:txBody>
                  <a:tcPr marL="103823" marR="103823" marT="48355" marB="48355"/>
                </a:tc>
                <a:tc>
                  <a:txBody>
                    <a:bodyPr/>
                    <a:lstStyle/>
                    <a:p>
                      <a:pPr algn="ct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N(1900)3/2</a:t>
                      </a:r>
                      <a:r>
                        <a:rPr lang="en-US" sz="1700" b="1" baseline="30000" dirty="0" smtClean="0"/>
                        <a:t>+</a:t>
                      </a:r>
                    </a:p>
                  </a:txBody>
                  <a:tcPr marL="103823" marR="103823" marT="48355" marB="48355"/>
                </a:tc>
                <a:tc>
                  <a:txBody>
                    <a:bodyPr/>
                    <a:lstStyle/>
                    <a:p>
                      <a:pPr algn="ctr"/>
                      <a:r>
                        <a:rPr lang="en-US" sz="1700" b="1" dirty="0" smtClean="0"/>
                        <a:t>**</a:t>
                      </a: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N(1875)3/2</a:t>
                      </a:r>
                      <a:r>
                        <a:rPr lang="en-US" sz="1700" b="1" baseline="30000" dirty="0" smtClean="0"/>
                        <a:t>-</a:t>
                      </a:r>
                    </a:p>
                  </a:txBody>
                  <a:tcPr marL="103823" marR="103823" marT="48355" marB="48355"/>
                </a:tc>
                <a:tc>
                  <a:txBody>
                    <a:bodyPr/>
                    <a:lstStyle/>
                    <a:p>
                      <a:pPr algn="ct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N(2150)3/2</a:t>
                      </a:r>
                      <a:r>
                        <a:rPr lang="en-US" sz="1700" b="1" baseline="30000" dirty="0" smtClean="0"/>
                        <a:t>-</a:t>
                      </a:r>
                    </a:p>
                  </a:txBody>
                  <a:tcPr marL="103823" marR="103823" marT="48355" marB="48355"/>
                </a:tc>
                <a:tc>
                  <a:txBody>
                    <a:bodyPr/>
                    <a:lstStyle/>
                    <a:p>
                      <a:pPr algn="ct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5012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N(2000)5/2</a:t>
                      </a:r>
                      <a:r>
                        <a:rPr lang="en-US" sz="1700" b="1" baseline="30000" dirty="0" smtClean="0"/>
                        <a:t>+</a:t>
                      </a:r>
                    </a:p>
                  </a:txBody>
                  <a:tcPr marL="103823" marR="103823" marT="48355" marB="48355"/>
                </a:tc>
                <a:tc>
                  <a:txBody>
                    <a:bodyPr/>
                    <a:lstStyle/>
                    <a:p>
                      <a:pPr algn="ctr"/>
                      <a:r>
                        <a:rPr lang="en-US" sz="1700" b="1" dirty="0" smtClean="0"/>
                        <a:t>*</a:t>
                      </a: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r h="4777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b="1" dirty="0" smtClean="0"/>
                        <a:t>N(2060)5/2</a:t>
                      </a:r>
                      <a:r>
                        <a:rPr lang="en-US" sz="1700" b="1" baseline="30000" dirty="0" smtClean="0"/>
                        <a:t>-</a:t>
                      </a:r>
                    </a:p>
                  </a:txBody>
                  <a:tcPr marL="103823" marR="103823" marT="48355" marB="48355"/>
                </a:tc>
                <a:tc>
                  <a:txBody>
                    <a:bodyPr/>
                    <a:lstStyle/>
                    <a:p>
                      <a:pPr algn="ctr"/>
                      <a:endParaRPr lang="en-US" sz="1700" b="1" dirty="0"/>
                    </a:p>
                  </a:txBody>
                  <a:tcPr marL="103823" marR="103823" marT="48355" marB="48355"/>
                </a:tc>
                <a:tc>
                  <a:txBody>
                    <a:bodyPr/>
                    <a:lstStyle/>
                    <a:p>
                      <a:pPr algn="ctr"/>
                      <a:r>
                        <a:rPr lang="en-US" sz="1700" b="1" dirty="0" smtClean="0">
                          <a:solidFill>
                            <a:srgbClr val="008000"/>
                          </a:solidFill>
                        </a:rPr>
                        <a:t>**</a:t>
                      </a:r>
                      <a:endParaRPr lang="en-US" sz="1700" b="1" dirty="0">
                        <a:solidFill>
                          <a:srgbClr val="008000"/>
                        </a:solidFill>
                      </a:endParaRPr>
                    </a:p>
                  </a:txBody>
                  <a:tcPr marL="103823" marR="103823" marT="48355" marB="48355"/>
                </a:tc>
                <a:tc>
                  <a:txBody>
                    <a:bodyPr/>
                    <a:lstStyle/>
                    <a:p>
                      <a:pPr algn="ct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c>
                  <a:txBody>
                    <a:bodyPr/>
                    <a:lstStyle/>
                    <a:p>
                      <a:pPr algn="ctr"/>
                      <a:r>
                        <a:rPr lang="en-US" sz="1700" b="1" dirty="0" smtClean="0">
                          <a:solidFill>
                            <a:srgbClr val="FF0000"/>
                          </a:solidFill>
                        </a:rPr>
                        <a:t>**</a:t>
                      </a:r>
                      <a:endParaRPr lang="en-US" sz="1700" b="1" dirty="0">
                        <a:solidFill>
                          <a:srgbClr val="FF0000"/>
                        </a:solidFill>
                      </a:endParaRPr>
                    </a:p>
                  </a:txBody>
                  <a:tcPr marL="103823" marR="103823" marT="48355" marB="48355"/>
                </a:tc>
              </a:tr>
            </a:tbl>
          </a:graphicData>
        </a:graphic>
      </p:graphicFrame>
      <p:sp>
        <p:nvSpPr>
          <p:cNvPr id="8" name="TextBox 7"/>
          <p:cNvSpPr txBox="1"/>
          <p:nvPr/>
        </p:nvSpPr>
        <p:spPr>
          <a:xfrm>
            <a:off x="1230719" y="6218933"/>
            <a:ext cx="8032366" cy="440272"/>
          </a:xfrm>
          <a:prstGeom prst="rect">
            <a:avLst/>
          </a:prstGeom>
          <a:solidFill>
            <a:srgbClr val="FFFF00"/>
          </a:solidFill>
          <a:ln>
            <a:solidFill>
              <a:srgbClr val="000000"/>
            </a:solidFill>
          </a:ln>
        </p:spPr>
        <p:txBody>
          <a:bodyPr wrap="none" lIns="100735" tIns="50367" rIns="100735" bIns="50367" rtlCol="0">
            <a:spAutoFit/>
          </a:bodyPr>
          <a:lstStyle/>
          <a:p>
            <a:pPr algn="ctr"/>
            <a:r>
              <a:rPr lang="en-US" sz="2200" dirty="0">
                <a:solidFill>
                  <a:srgbClr val="000090"/>
                </a:solidFill>
                <a:latin typeface="+mn-lt"/>
              </a:rPr>
              <a:t>Study these states in </a:t>
            </a:r>
            <a:r>
              <a:rPr lang="en-US" sz="2200" dirty="0" err="1">
                <a:solidFill>
                  <a:srgbClr val="000090"/>
                </a:solidFill>
                <a:latin typeface="+mn-lt"/>
              </a:rPr>
              <a:t>electroproduction</a:t>
            </a:r>
            <a:r>
              <a:rPr lang="en-US" sz="2200" dirty="0">
                <a:solidFill>
                  <a:srgbClr val="000090"/>
                </a:solidFill>
                <a:latin typeface="+mn-lt"/>
              </a:rPr>
              <a:t> and extend to higher masses</a:t>
            </a:r>
          </a:p>
        </p:txBody>
      </p:sp>
      <p:sp>
        <p:nvSpPr>
          <p:cNvPr id="9" name="Rectangle 8"/>
          <p:cNvSpPr/>
          <p:nvPr/>
        </p:nvSpPr>
        <p:spPr>
          <a:xfrm>
            <a:off x="4138480" y="1313973"/>
            <a:ext cx="1499658" cy="4714446"/>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35" tIns="50367" rIns="100735" bIns="50367" rtlCol="0" anchor="ctr"/>
          <a:lstStyle/>
          <a:p>
            <a:pPr algn="ctr"/>
            <a:endParaRPr lang="en-US"/>
          </a:p>
        </p:txBody>
      </p:sp>
      <p:cxnSp>
        <p:nvCxnSpPr>
          <p:cNvPr id="11"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5716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1038227" y="80592"/>
            <a:ext cx="8824913" cy="968385"/>
          </a:xfrm>
          <a:ln>
            <a:noFill/>
          </a:ln>
        </p:spPr>
        <p:txBody>
          <a:bodyPr lIns="100735" tIns="50367" rIns="100735" bIns="50367">
            <a:normAutofit/>
          </a:bodyPr>
          <a:lstStyle/>
          <a:p>
            <a:r>
              <a:rPr lang="en-US" sz="4400" b="1" dirty="0">
                <a:solidFill>
                  <a:srgbClr val="000090"/>
                </a:solidFill>
              </a:rPr>
              <a:t>Studying Baryons in </a:t>
            </a:r>
            <a:r>
              <a:rPr lang="el-GR" sz="4400" b="1" dirty="0">
                <a:solidFill>
                  <a:srgbClr val="000090"/>
                </a:solidFill>
                <a:sym typeface="Symbol"/>
              </a:rPr>
              <a:t></a:t>
            </a:r>
            <a:r>
              <a:rPr lang="en-US" sz="4400" b="1" dirty="0" smtClean="0">
                <a:solidFill>
                  <a:srgbClr val="000090"/>
                </a:solidFill>
                <a:ea typeface="Times New Roman" pitchFamily="-104" charset="0"/>
                <a:cs typeface="Times New Roman" pitchFamily="-104" charset="0"/>
              </a:rPr>
              <a:t>*</a:t>
            </a:r>
            <a:r>
              <a:rPr lang="en-US" sz="4400" b="1" dirty="0">
                <a:solidFill>
                  <a:srgbClr val="000090"/>
                </a:solidFill>
                <a:ea typeface="Times New Roman" pitchFamily="-104" charset="0"/>
                <a:cs typeface="Times New Roman" pitchFamily="-104" charset="0"/>
              </a:rPr>
              <a:t>p → </a:t>
            </a:r>
            <a:r>
              <a:rPr lang="en-US" sz="4400" b="1" dirty="0">
                <a:solidFill>
                  <a:srgbClr val="000090"/>
                </a:solidFill>
              </a:rPr>
              <a:t>K</a:t>
            </a:r>
            <a:r>
              <a:rPr lang="el-GR" sz="4400" b="1" dirty="0">
                <a:solidFill>
                  <a:srgbClr val="000090"/>
                </a:solidFill>
                <a:ea typeface="Times New Roman" pitchFamily="-104" charset="0"/>
                <a:cs typeface="Times New Roman" pitchFamily="-104" charset="0"/>
              </a:rPr>
              <a:t>Λ</a:t>
            </a:r>
            <a:r>
              <a:rPr lang="en-US" sz="4400" b="1" dirty="0">
                <a:solidFill>
                  <a:srgbClr val="000090"/>
                </a:solidFill>
              </a:rPr>
              <a:t>/</a:t>
            </a:r>
            <a:r>
              <a:rPr lang="el-GR" sz="4400" b="1" dirty="0">
                <a:solidFill>
                  <a:srgbClr val="000090"/>
                </a:solidFill>
                <a:ea typeface="Times New Roman" pitchFamily="-104" charset="0"/>
                <a:cs typeface="Times New Roman" pitchFamily="-104" charset="0"/>
              </a:rPr>
              <a:t>Σ</a:t>
            </a:r>
            <a:r>
              <a:rPr lang="en-US" sz="4400" b="1" dirty="0">
                <a:solidFill>
                  <a:srgbClr val="000090"/>
                </a:solidFill>
              </a:rPr>
              <a:t> ?</a:t>
            </a:r>
          </a:p>
        </p:txBody>
      </p:sp>
      <p:sp>
        <p:nvSpPr>
          <p:cNvPr id="664601" name="Text Box 25"/>
          <p:cNvSpPr txBox="1">
            <a:spLocks noChangeArrowheads="1"/>
          </p:cNvSpPr>
          <p:nvPr/>
        </p:nvSpPr>
        <p:spPr bwMode="auto">
          <a:xfrm>
            <a:off x="216706" y="6074916"/>
            <a:ext cx="10131000" cy="748049"/>
          </a:xfrm>
          <a:prstGeom prst="rect">
            <a:avLst/>
          </a:prstGeom>
          <a:noFill/>
          <a:ln w="9525">
            <a:noFill/>
            <a:miter lim="800000"/>
            <a:headEnd/>
            <a:tailEnd/>
          </a:ln>
          <a:effectLst/>
        </p:spPr>
        <p:txBody>
          <a:bodyPr wrap="square" lIns="100735" tIns="50367" rIns="100735" bIns="50367">
            <a:prstTxWarp prst="textNoShape">
              <a:avLst/>
            </a:prstTxWarp>
            <a:spAutoFit/>
          </a:bodyPr>
          <a:lstStyle/>
          <a:p>
            <a:pPr>
              <a:buClr>
                <a:srgbClr val="800000"/>
              </a:buClr>
              <a:buFont typeface="Wingdings" pitchFamily="-104" charset="2"/>
              <a:buChar char="Ø"/>
            </a:pPr>
            <a:r>
              <a:rPr lang="en-US" sz="2200" b="1" dirty="0">
                <a:solidFill>
                  <a:srgbClr val="000090"/>
                </a:solidFill>
                <a:latin typeface="Arial"/>
                <a:cs typeface="Arial"/>
              </a:rPr>
              <a:t> </a:t>
            </a:r>
            <a:r>
              <a:rPr lang="en-US" sz="2000" b="1" dirty="0">
                <a:solidFill>
                  <a:srgbClr val="000090"/>
                </a:solidFill>
                <a:latin typeface="Arial"/>
                <a:cs typeface="Arial"/>
              </a:rPr>
              <a:t>Strangeness electroproduction is a fertile ground in studying S=0 baryon states</a:t>
            </a:r>
            <a:r>
              <a:rPr lang="en-US" sz="2000" b="1" i="1" dirty="0">
                <a:solidFill>
                  <a:srgbClr val="FF0000"/>
                </a:solidFill>
                <a:latin typeface="Arial"/>
                <a:cs typeface="Arial"/>
              </a:rPr>
              <a:t> </a:t>
            </a:r>
            <a:r>
              <a:rPr lang="en-US" sz="2000" b="1" dirty="0">
                <a:solidFill>
                  <a:srgbClr val="000090"/>
                </a:solidFill>
                <a:latin typeface="Arial"/>
                <a:cs typeface="Arial"/>
              </a:rPr>
              <a:t>with masses above 1.6 </a:t>
            </a:r>
            <a:r>
              <a:rPr lang="en-US" sz="2000" b="1" dirty="0" err="1">
                <a:solidFill>
                  <a:srgbClr val="000090"/>
                </a:solidFill>
                <a:latin typeface="Arial"/>
                <a:cs typeface="Arial"/>
              </a:rPr>
              <a:t>GeV</a:t>
            </a:r>
            <a:r>
              <a:rPr lang="en-US" sz="2000" i="1" dirty="0">
                <a:solidFill>
                  <a:srgbClr val="000090"/>
                </a:solidFill>
                <a:latin typeface="Arial"/>
                <a:cs typeface="Arial"/>
              </a:rPr>
              <a:t>.</a:t>
            </a:r>
            <a:endParaRPr lang="en-US" sz="2000" dirty="0">
              <a:solidFill>
                <a:srgbClr val="000090"/>
              </a:solidFill>
              <a:latin typeface="Arial"/>
              <a:cs typeface="Arial"/>
            </a:endParaRPr>
          </a:p>
        </p:txBody>
      </p:sp>
      <p:grpSp>
        <p:nvGrpSpPr>
          <p:cNvPr id="20" name="Group 19"/>
          <p:cNvGrpSpPr>
            <a:grpSpLocks noChangeAspect="1"/>
          </p:cNvGrpSpPr>
          <p:nvPr/>
        </p:nvGrpSpPr>
        <p:grpSpPr>
          <a:xfrm>
            <a:off x="4570381" y="1215623"/>
            <a:ext cx="5712313" cy="4945094"/>
            <a:chOff x="2387228" y="1276195"/>
            <a:chExt cx="4267200" cy="3965730"/>
          </a:xfrm>
        </p:grpSpPr>
        <p:pic>
          <p:nvPicPr>
            <p:cNvPr id="664595" name="Picture 19" descr="backward_lambda"/>
            <p:cNvPicPr>
              <a:picLocks noChangeAspect="1" noChangeArrowheads="1"/>
            </p:cNvPicPr>
            <p:nvPr/>
          </p:nvPicPr>
          <p:blipFill>
            <a:blip r:embed="rId2">
              <a:lum contrast="12000"/>
            </a:blip>
            <a:srcRect/>
            <a:stretch>
              <a:fillRect/>
            </a:stretch>
          </p:blipFill>
          <p:spPr bwMode="auto">
            <a:xfrm>
              <a:off x="2387228" y="1573213"/>
              <a:ext cx="4267200" cy="3668712"/>
            </a:xfrm>
            <a:prstGeom prst="rect">
              <a:avLst/>
            </a:prstGeom>
            <a:noFill/>
          </p:spPr>
        </p:pic>
        <p:sp>
          <p:nvSpPr>
            <p:cNvPr id="664596" name="Line 20"/>
            <p:cNvSpPr>
              <a:spLocks noChangeShapeType="1"/>
            </p:cNvSpPr>
            <p:nvPr/>
          </p:nvSpPr>
          <p:spPr bwMode="auto">
            <a:xfrm flipV="1">
              <a:off x="4719266" y="3655402"/>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7" name="Line 21"/>
            <p:cNvSpPr>
              <a:spLocks noChangeShapeType="1"/>
            </p:cNvSpPr>
            <p:nvPr/>
          </p:nvSpPr>
          <p:spPr bwMode="auto">
            <a:xfrm flipV="1">
              <a:off x="3758828" y="3675345"/>
              <a:ext cx="0" cy="533400"/>
            </a:xfrm>
            <a:prstGeom prst="line">
              <a:avLst/>
            </a:prstGeom>
            <a:noFill/>
            <a:ln w="12700">
              <a:solidFill>
                <a:srgbClr val="FF0000"/>
              </a:solidFill>
              <a:round/>
              <a:headEnd/>
              <a:tailEnd type="triangle" w="med" len="med"/>
            </a:ln>
            <a:effectLst/>
          </p:spPr>
          <p:txBody>
            <a:bodyPr anchor="ctr">
              <a:prstTxWarp prst="textNoShape">
                <a:avLst/>
              </a:prstTxWarp>
              <a:spAutoFit/>
            </a:bodyPr>
            <a:lstStyle/>
            <a:p>
              <a:endParaRPr lang="en-US"/>
            </a:p>
          </p:txBody>
        </p:sp>
        <p:sp>
          <p:nvSpPr>
            <p:cNvPr id="664599" name="Text Box 23"/>
            <p:cNvSpPr txBox="1">
              <a:spLocks noChangeArrowheads="1"/>
            </p:cNvSpPr>
            <p:nvPr/>
          </p:nvSpPr>
          <p:spPr bwMode="auto">
            <a:xfrm>
              <a:off x="4162634" y="4327487"/>
              <a:ext cx="1238534" cy="21145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dirty="0">
                  <a:solidFill>
                    <a:srgbClr val="FF0000"/>
                  </a:solidFill>
                  <a:latin typeface="Comic Sans MS" pitchFamily="-104" charset="0"/>
                </a:rPr>
                <a:t> 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sp>
          <p:nvSpPr>
            <p:cNvPr id="664600" name="Text Box 24"/>
            <p:cNvSpPr txBox="1">
              <a:spLocks noChangeArrowheads="1"/>
            </p:cNvSpPr>
            <p:nvPr/>
          </p:nvSpPr>
          <p:spPr bwMode="auto">
            <a:xfrm>
              <a:off x="3260139" y="4303176"/>
              <a:ext cx="1013291" cy="21536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1100" cap="small" dirty="0">
                  <a:solidFill>
                    <a:srgbClr val="FF0000"/>
                  </a:solidFill>
                  <a:latin typeface="Comic Sans MS" pitchFamily="-104" charset="0"/>
                </a:rPr>
                <a:t>N(1710)1/2</a:t>
              </a:r>
              <a:r>
                <a:rPr lang="en-US" sz="1100" cap="small" baseline="30000" dirty="0">
                  <a:solidFill>
                    <a:srgbClr val="FF0000"/>
                  </a:solidFill>
                  <a:latin typeface="Comic Sans MS" pitchFamily="-104" charset="0"/>
                </a:rPr>
                <a:t>+</a:t>
              </a:r>
            </a:p>
          </p:txBody>
        </p:sp>
        <p:sp>
          <p:nvSpPr>
            <p:cNvPr id="664603" name="Text Box 27"/>
            <p:cNvSpPr txBox="1">
              <a:spLocks noChangeArrowheads="1"/>
            </p:cNvSpPr>
            <p:nvPr/>
          </p:nvSpPr>
          <p:spPr bwMode="auto">
            <a:xfrm>
              <a:off x="3454028" y="1276195"/>
              <a:ext cx="1993965" cy="394916"/>
            </a:xfrm>
            <a:prstGeom prst="rect">
              <a:avLst/>
            </a:prstGeom>
            <a:noFill/>
            <a:ln w="9525">
              <a:noFill/>
              <a:miter lim="800000"/>
              <a:headEnd/>
              <a:tailEnd/>
            </a:ln>
            <a:effectLst/>
          </p:spPr>
          <p:txBody>
            <a:bodyPr wrap="none">
              <a:prstTxWarp prst="textNoShape">
                <a:avLst/>
              </a:prstTxWarp>
              <a:spAutoFit/>
            </a:bodyPr>
            <a:lstStyle/>
            <a:p>
              <a:r>
                <a:rPr lang="en-US" sz="2600" b="1" dirty="0" err="1">
                  <a:solidFill>
                    <a:srgbClr val="800000"/>
                  </a:solidFill>
                  <a:latin typeface="+mn-lt"/>
                </a:rPr>
                <a:t>Electroproduction</a:t>
              </a:r>
              <a:endParaRPr lang="en-US" sz="2600" b="1" dirty="0">
                <a:solidFill>
                  <a:srgbClr val="800000"/>
                </a:solidFill>
                <a:latin typeface="+mn-lt"/>
              </a:endParaRPr>
            </a:p>
          </p:txBody>
        </p:sp>
      </p:grpSp>
      <p:sp>
        <p:nvSpPr>
          <p:cNvPr id="22" name="Slide Number Placeholder 21"/>
          <p:cNvSpPr>
            <a:spLocks noGrp="1"/>
          </p:cNvSpPr>
          <p:nvPr>
            <p:ph type="sldNum" sz="quarter" idx="12"/>
          </p:nvPr>
        </p:nvSpPr>
        <p:spPr/>
        <p:txBody>
          <a:bodyPr/>
          <a:lstStyle/>
          <a:p>
            <a:fld id="{7C838BDD-2A9B-A643-A699-54CA44B406CD}" type="slidenum">
              <a:rPr lang="en-US" smtClean="0"/>
              <a:pPr/>
              <a:t>6</a:t>
            </a:fld>
            <a:endParaRPr lang="en-US"/>
          </a:p>
        </p:txBody>
      </p:sp>
      <p:sp>
        <p:nvSpPr>
          <p:cNvPr id="16" name="Line 21"/>
          <p:cNvSpPr>
            <a:spLocks noChangeShapeType="1"/>
          </p:cNvSpPr>
          <p:nvPr/>
        </p:nvSpPr>
        <p:spPr bwMode="auto">
          <a:xfrm flipV="1">
            <a:off x="1927190" y="4267447"/>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7" name="Line 21"/>
          <p:cNvSpPr>
            <a:spLocks noChangeShapeType="1"/>
          </p:cNvSpPr>
          <p:nvPr/>
        </p:nvSpPr>
        <p:spPr bwMode="auto">
          <a:xfrm flipV="1">
            <a:off x="3286239" y="4290535"/>
            <a:ext cx="0" cy="665127"/>
          </a:xfrm>
          <a:prstGeom prst="line">
            <a:avLst/>
          </a:prstGeom>
          <a:noFill/>
          <a:ln w="12700">
            <a:solidFill>
              <a:srgbClr val="FF0000"/>
            </a:solidFill>
            <a:round/>
            <a:headEnd/>
            <a:tailEnd type="triangle" w="med" len="med"/>
          </a:ln>
          <a:effectLst/>
        </p:spPr>
        <p:txBody>
          <a:bodyPr lIns="100735" tIns="50367" rIns="100735" bIns="50367" anchor="ctr">
            <a:prstTxWarp prst="textNoShape">
              <a:avLst/>
            </a:prstTxWarp>
            <a:spAutoFit/>
          </a:bodyPr>
          <a:lstStyle/>
          <a:p>
            <a:endParaRPr lang="en-US"/>
          </a:p>
        </p:txBody>
      </p:sp>
      <p:sp>
        <p:nvSpPr>
          <p:cNvPr id="18" name="Text Box 24"/>
          <p:cNvSpPr txBox="1">
            <a:spLocks noChangeArrowheads="1"/>
          </p:cNvSpPr>
          <p:nvPr/>
        </p:nvSpPr>
        <p:spPr bwMode="auto">
          <a:xfrm>
            <a:off x="1458082" y="5019487"/>
            <a:ext cx="1356448" cy="270995"/>
          </a:xfrm>
          <a:prstGeom prst="rect">
            <a:avLst/>
          </a:prstGeom>
          <a:solidFill>
            <a:schemeClr val="bg1"/>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100" dirty="0">
                <a:solidFill>
                  <a:srgbClr val="FF0000"/>
                </a:solidFill>
                <a:latin typeface="Comic Sans MS" pitchFamily="-104" charset="0"/>
              </a:rPr>
              <a:t>N(1710)1/2</a:t>
            </a:r>
            <a:r>
              <a:rPr lang="en-US" sz="1100" baseline="30000" dirty="0">
                <a:solidFill>
                  <a:srgbClr val="FF0000"/>
                </a:solidFill>
                <a:latin typeface="Comic Sans MS" pitchFamily="-104" charset="0"/>
              </a:rPr>
              <a:t>+</a:t>
            </a:r>
          </a:p>
        </p:txBody>
      </p:sp>
      <p:sp>
        <p:nvSpPr>
          <p:cNvPr id="19" name="Text Box 23"/>
          <p:cNvSpPr txBox="1">
            <a:spLocks noChangeArrowheads="1"/>
          </p:cNvSpPr>
          <p:nvPr/>
        </p:nvSpPr>
        <p:spPr bwMode="auto">
          <a:xfrm>
            <a:off x="2598893" y="5019488"/>
            <a:ext cx="1201588" cy="301805"/>
          </a:xfrm>
          <a:prstGeom prst="rect">
            <a:avLst/>
          </a:prstGeom>
          <a:solidFill>
            <a:srgbClr val="FFFFFF"/>
          </a:solidFill>
          <a:ln w="9525">
            <a:noFill/>
            <a:miter lim="800000"/>
            <a:headEnd/>
            <a:tailEnd/>
          </a:ln>
          <a:effectLst/>
        </p:spPr>
        <p:txBody>
          <a:bodyPr wrap="square" lIns="100735" tIns="50367" rIns="100735" bIns="50367">
            <a:prstTxWarp prst="textNoShape">
              <a:avLst/>
            </a:prstTxWarp>
            <a:spAutoFit/>
          </a:bodyPr>
          <a:lstStyle/>
          <a:p>
            <a:pPr algn="ctr" eaLnBrk="0" hangingPunct="0"/>
            <a:r>
              <a:rPr lang="en-US" sz="1300" dirty="0">
                <a:solidFill>
                  <a:srgbClr val="FF0000"/>
                </a:solidFill>
                <a:latin typeface="Comic Sans MS" pitchFamily="-104" charset="0"/>
              </a:rPr>
              <a:t> </a:t>
            </a:r>
            <a:r>
              <a:rPr lang="en-US" sz="1100" dirty="0">
                <a:solidFill>
                  <a:srgbClr val="FF0000"/>
                </a:solidFill>
                <a:latin typeface="Comic Sans MS" pitchFamily="-104" charset="0"/>
              </a:rPr>
              <a:t>N(1900)3/2</a:t>
            </a:r>
            <a:r>
              <a:rPr lang="en-US" sz="1100" baseline="30000" dirty="0">
                <a:solidFill>
                  <a:srgbClr val="FF0000"/>
                </a:solidFill>
                <a:latin typeface="Comic Sans MS" pitchFamily="-104" charset="0"/>
              </a:rPr>
              <a:t>+ </a:t>
            </a:r>
            <a:endParaRPr lang="en-US" sz="1100" dirty="0">
              <a:solidFill>
                <a:srgbClr val="FF0000"/>
              </a:solidFill>
              <a:latin typeface="Comic Sans MS" pitchFamily="-104" charset="0"/>
            </a:endParaRPr>
          </a:p>
        </p:txBody>
      </p:sp>
      <p:cxnSp>
        <p:nvCxnSpPr>
          <p:cNvPr id="25" name="Straight Connector 24"/>
          <p:cNvCxnSpPr>
            <a:cxnSpLocks/>
          </p:cNvCxnSpPr>
          <p:nvPr/>
        </p:nvCxnSpPr>
        <p:spPr>
          <a:xfrm>
            <a:off x="4687069" y="1970461"/>
            <a:ext cx="0" cy="3528393"/>
          </a:xfrm>
          <a:prstGeom prst="line">
            <a:avLst/>
          </a:prstGeom>
          <a:ln w="3175" cap="flat" cmpd="sng" algn="ctr">
            <a:solidFill>
              <a:schemeClr val="bg2">
                <a:lumMod val="2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92417" y="1277694"/>
            <a:ext cx="2554016" cy="501827"/>
          </a:xfrm>
          <a:prstGeom prst="rect">
            <a:avLst/>
          </a:prstGeom>
          <a:noFill/>
        </p:spPr>
        <p:txBody>
          <a:bodyPr wrap="none" lIns="100735" tIns="50367" rIns="100735" bIns="50367" rtlCol="0">
            <a:spAutoFit/>
          </a:bodyPr>
          <a:lstStyle/>
          <a:p>
            <a:r>
              <a:rPr lang="en-US" sz="2600" b="1" dirty="0">
                <a:solidFill>
                  <a:srgbClr val="800000"/>
                </a:solidFill>
                <a:latin typeface="+mn-lt"/>
              </a:rPr>
              <a:t>Photoproduction</a:t>
            </a:r>
          </a:p>
        </p:txBody>
      </p:sp>
      <p:sp>
        <p:nvSpPr>
          <p:cNvPr id="2" name="Segnaposto piè di pagina 1"/>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pic>
        <p:nvPicPr>
          <p:cNvPr id="7" name="Immagine 6" descr="Schermata 2016-07-07 alle 11.47.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79" y="1970461"/>
            <a:ext cx="3578979" cy="3528393"/>
          </a:xfrm>
          <a:prstGeom prst="rect">
            <a:avLst/>
          </a:prstGeom>
        </p:spPr>
      </p:pic>
      <p:sp>
        <p:nvSpPr>
          <p:cNvPr id="9" name="CasellaDiTesto 8"/>
          <p:cNvSpPr txBox="1"/>
          <p:nvPr/>
        </p:nvSpPr>
        <p:spPr>
          <a:xfrm>
            <a:off x="582615" y="2186485"/>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29" name="CasellaDiTesto 28"/>
          <p:cNvSpPr txBox="1"/>
          <p:nvPr/>
        </p:nvSpPr>
        <p:spPr>
          <a:xfrm>
            <a:off x="582615" y="2546524"/>
            <a:ext cx="505498" cy="369302"/>
          </a:xfrm>
          <a:prstGeom prst="rect">
            <a:avLst/>
          </a:prstGeom>
          <a:noFill/>
        </p:spPr>
        <p:txBody>
          <a:bodyPr wrap="none" lIns="91412" tIns="45705" rIns="91412" bIns="45705" rtlCol="0">
            <a:spAutoFit/>
          </a:bodyPr>
          <a:lstStyle/>
          <a:p>
            <a:r>
              <a:rPr lang="it-IT" sz="1800" dirty="0">
                <a:latin typeface="Arial"/>
                <a:cs typeface="Arial"/>
              </a:rPr>
              <a:t>1.4</a:t>
            </a:r>
          </a:p>
        </p:txBody>
      </p:sp>
      <p:sp>
        <p:nvSpPr>
          <p:cNvPr id="30" name="CasellaDiTesto 29"/>
          <p:cNvSpPr txBox="1"/>
          <p:nvPr/>
        </p:nvSpPr>
        <p:spPr>
          <a:xfrm>
            <a:off x="582615" y="2906566"/>
            <a:ext cx="505498" cy="369302"/>
          </a:xfrm>
          <a:prstGeom prst="rect">
            <a:avLst/>
          </a:prstGeom>
          <a:noFill/>
        </p:spPr>
        <p:txBody>
          <a:bodyPr wrap="none" lIns="91412" tIns="45705" rIns="91412" bIns="45705" rtlCol="0">
            <a:spAutoFit/>
          </a:bodyPr>
          <a:lstStyle/>
          <a:p>
            <a:r>
              <a:rPr lang="it-IT" sz="1800" dirty="0">
                <a:latin typeface="Arial"/>
                <a:cs typeface="Arial"/>
              </a:rPr>
              <a:t>1.2</a:t>
            </a:r>
          </a:p>
        </p:txBody>
      </p:sp>
      <p:sp>
        <p:nvSpPr>
          <p:cNvPr id="31" name="CasellaDiTesto 30"/>
          <p:cNvSpPr txBox="1"/>
          <p:nvPr/>
        </p:nvSpPr>
        <p:spPr>
          <a:xfrm>
            <a:off x="582615" y="3338612"/>
            <a:ext cx="505498" cy="369302"/>
          </a:xfrm>
          <a:prstGeom prst="rect">
            <a:avLst/>
          </a:prstGeom>
          <a:noFill/>
        </p:spPr>
        <p:txBody>
          <a:bodyPr wrap="none" lIns="91412" tIns="45705" rIns="91412" bIns="45705" rtlCol="0">
            <a:spAutoFit/>
          </a:bodyPr>
          <a:lstStyle/>
          <a:p>
            <a:r>
              <a:rPr lang="it-IT" sz="1800" dirty="0">
                <a:latin typeface="Arial"/>
                <a:cs typeface="Arial"/>
              </a:rPr>
              <a:t>1.0</a:t>
            </a:r>
          </a:p>
        </p:txBody>
      </p:sp>
      <p:sp>
        <p:nvSpPr>
          <p:cNvPr id="32" name="CasellaDiTesto 31"/>
          <p:cNvSpPr txBox="1"/>
          <p:nvPr/>
        </p:nvSpPr>
        <p:spPr>
          <a:xfrm>
            <a:off x="582615" y="3698654"/>
            <a:ext cx="505498" cy="369302"/>
          </a:xfrm>
          <a:prstGeom prst="rect">
            <a:avLst/>
          </a:prstGeom>
          <a:noFill/>
        </p:spPr>
        <p:txBody>
          <a:bodyPr wrap="none" lIns="91412" tIns="45705" rIns="91412" bIns="45705" rtlCol="0">
            <a:spAutoFit/>
          </a:bodyPr>
          <a:lstStyle/>
          <a:p>
            <a:r>
              <a:rPr lang="it-IT" sz="1800" dirty="0">
                <a:latin typeface="Arial"/>
                <a:cs typeface="Arial"/>
              </a:rPr>
              <a:t>0.8</a:t>
            </a:r>
          </a:p>
        </p:txBody>
      </p:sp>
      <p:sp>
        <p:nvSpPr>
          <p:cNvPr id="33" name="CasellaDiTesto 32"/>
          <p:cNvSpPr txBox="1"/>
          <p:nvPr/>
        </p:nvSpPr>
        <p:spPr>
          <a:xfrm>
            <a:off x="582615" y="4130700"/>
            <a:ext cx="505498" cy="369302"/>
          </a:xfrm>
          <a:prstGeom prst="rect">
            <a:avLst/>
          </a:prstGeom>
          <a:noFill/>
        </p:spPr>
        <p:txBody>
          <a:bodyPr wrap="none" lIns="91412" tIns="45705" rIns="91412" bIns="45705" rtlCol="0">
            <a:spAutoFit/>
          </a:bodyPr>
          <a:lstStyle/>
          <a:p>
            <a:r>
              <a:rPr lang="it-IT" sz="1800" dirty="0">
                <a:latin typeface="Arial"/>
                <a:cs typeface="Arial"/>
              </a:rPr>
              <a:t>0.6</a:t>
            </a:r>
          </a:p>
        </p:txBody>
      </p:sp>
      <p:sp>
        <p:nvSpPr>
          <p:cNvPr id="34" name="CasellaDiTesto 33"/>
          <p:cNvSpPr txBox="1"/>
          <p:nvPr/>
        </p:nvSpPr>
        <p:spPr>
          <a:xfrm>
            <a:off x="582615" y="4490742"/>
            <a:ext cx="505498" cy="369302"/>
          </a:xfrm>
          <a:prstGeom prst="rect">
            <a:avLst/>
          </a:prstGeom>
          <a:noFill/>
        </p:spPr>
        <p:txBody>
          <a:bodyPr wrap="none" lIns="91412" tIns="45705" rIns="91412" bIns="45705" rtlCol="0">
            <a:spAutoFit/>
          </a:bodyPr>
          <a:lstStyle/>
          <a:p>
            <a:r>
              <a:rPr lang="it-IT" sz="1800" dirty="0">
                <a:latin typeface="Arial"/>
                <a:cs typeface="Arial"/>
              </a:rPr>
              <a:t>0.4</a:t>
            </a:r>
          </a:p>
        </p:txBody>
      </p:sp>
      <p:sp>
        <p:nvSpPr>
          <p:cNvPr id="35" name="CasellaDiTesto 34"/>
          <p:cNvSpPr txBox="1"/>
          <p:nvPr/>
        </p:nvSpPr>
        <p:spPr>
          <a:xfrm>
            <a:off x="582615" y="4922788"/>
            <a:ext cx="505498" cy="369302"/>
          </a:xfrm>
          <a:prstGeom prst="rect">
            <a:avLst/>
          </a:prstGeom>
          <a:noFill/>
        </p:spPr>
        <p:txBody>
          <a:bodyPr wrap="none" lIns="91412" tIns="45705" rIns="91412" bIns="45705" rtlCol="0">
            <a:spAutoFit/>
          </a:bodyPr>
          <a:lstStyle/>
          <a:p>
            <a:r>
              <a:rPr lang="it-IT" sz="1800" dirty="0">
                <a:latin typeface="Arial"/>
                <a:cs typeface="Arial"/>
              </a:rPr>
              <a:t>0.2</a:t>
            </a:r>
          </a:p>
        </p:txBody>
      </p:sp>
      <p:sp>
        <p:nvSpPr>
          <p:cNvPr id="36" name="CasellaDiTesto 35"/>
          <p:cNvSpPr txBox="1"/>
          <p:nvPr/>
        </p:nvSpPr>
        <p:spPr>
          <a:xfrm>
            <a:off x="942653" y="5498853"/>
            <a:ext cx="505498" cy="369302"/>
          </a:xfrm>
          <a:prstGeom prst="rect">
            <a:avLst/>
          </a:prstGeom>
          <a:noFill/>
        </p:spPr>
        <p:txBody>
          <a:bodyPr wrap="none" lIns="91412" tIns="45705" rIns="91412" bIns="45705" rtlCol="0">
            <a:spAutoFit/>
          </a:bodyPr>
          <a:lstStyle/>
          <a:p>
            <a:r>
              <a:rPr lang="it-IT" sz="1800" dirty="0">
                <a:latin typeface="Arial"/>
                <a:cs typeface="Arial"/>
              </a:rPr>
              <a:t>1.6</a:t>
            </a:r>
          </a:p>
        </p:txBody>
      </p:sp>
      <p:sp>
        <p:nvSpPr>
          <p:cNvPr id="37" name="CasellaDiTesto 36"/>
          <p:cNvSpPr txBox="1"/>
          <p:nvPr/>
        </p:nvSpPr>
        <p:spPr>
          <a:xfrm>
            <a:off x="2238797" y="5498853"/>
            <a:ext cx="505498" cy="369302"/>
          </a:xfrm>
          <a:prstGeom prst="rect">
            <a:avLst/>
          </a:prstGeom>
          <a:noFill/>
        </p:spPr>
        <p:txBody>
          <a:bodyPr wrap="none" lIns="91412" tIns="45705" rIns="91412" bIns="45705" rtlCol="0">
            <a:spAutoFit/>
          </a:bodyPr>
          <a:lstStyle/>
          <a:p>
            <a:r>
              <a:rPr lang="it-IT" sz="1800" dirty="0">
                <a:latin typeface="Arial"/>
                <a:cs typeface="Arial"/>
              </a:rPr>
              <a:t>1.8</a:t>
            </a:r>
          </a:p>
        </p:txBody>
      </p:sp>
      <p:sp>
        <p:nvSpPr>
          <p:cNvPr id="38" name="CasellaDiTesto 37"/>
          <p:cNvSpPr txBox="1"/>
          <p:nvPr/>
        </p:nvSpPr>
        <p:spPr>
          <a:xfrm>
            <a:off x="3606950" y="5498853"/>
            <a:ext cx="505498" cy="369302"/>
          </a:xfrm>
          <a:prstGeom prst="rect">
            <a:avLst/>
          </a:prstGeom>
          <a:noFill/>
        </p:spPr>
        <p:txBody>
          <a:bodyPr wrap="none" lIns="91412" tIns="45705" rIns="91412" bIns="45705" rtlCol="0">
            <a:spAutoFit/>
          </a:bodyPr>
          <a:lstStyle/>
          <a:p>
            <a:r>
              <a:rPr lang="it-IT" sz="1800" dirty="0">
                <a:latin typeface="Arial"/>
                <a:cs typeface="Arial"/>
              </a:rPr>
              <a:t>2.0</a:t>
            </a:r>
          </a:p>
        </p:txBody>
      </p:sp>
      <p:sp>
        <p:nvSpPr>
          <p:cNvPr id="10" name="CasellaDiTesto 9"/>
          <p:cNvSpPr txBox="1"/>
          <p:nvPr/>
        </p:nvSpPr>
        <p:spPr>
          <a:xfrm>
            <a:off x="2526829" y="5714876"/>
            <a:ext cx="1181978" cy="400079"/>
          </a:xfrm>
          <a:prstGeom prst="rect">
            <a:avLst/>
          </a:prstGeom>
          <a:noFill/>
        </p:spPr>
        <p:txBody>
          <a:bodyPr wrap="none" lIns="91412" tIns="45705" rIns="91412" bIns="45705" rtlCol="0">
            <a:spAutoFit/>
          </a:bodyPr>
          <a:lstStyle/>
          <a:p>
            <a:r>
              <a:rPr lang="en-US" sz="2000" dirty="0">
                <a:latin typeface="Arial"/>
                <a:cs typeface="Arial"/>
              </a:rPr>
              <a:t>W (</a:t>
            </a:r>
            <a:r>
              <a:rPr lang="en-US" sz="2000" dirty="0" err="1">
                <a:latin typeface="Arial"/>
                <a:cs typeface="Arial"/>
              </a:rPr>
              <a:t>GeV</a:t>
            </a:r>
            <a:r>
              <a:rPr lang="en-US" sz="2000" dirty="0">
                <a:latin typeface="Arial"/>
                <a:cs typeface="Arial"/>
              </a:rPr>
              <a:t>)</a:t>
            </a:r>
          </a:p>
        </p:txBody>
      </p:sp>
      <p:cxnSp>
        <p:nvCxnSpPr>
          <p:cNvPr id="40" name="Straight Connector 31"/>
          <p:cNvCxnSpPr/>
          <p:nvPr/>
        </p:nvCxnSpPr>
        <p:spPr>
          <a:xfrm>
            <a:off x="0" y="1106364"/>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176072" y="1279168"/>
            <a:ext cx="5078114" cy="4230841"/>
            <a:chOff x="4495240" y="1907955"/>
            <a:chExt cx="4472467" cy="4000270"/>
          </a:xfrm>
        </p:grpSpPr>
        <p:pic>
          <p:nvPicPr>
            <p:cNvPr id="17" name="Picture 16"/>
            <p:cNvPicPr>
              <a:picLocks noChangeAspect="1"/>
            </p:cNvPicPr>
            <p:nvPr/>
          </p:nvPicPr>
          <p:blipFill>
            <a:blip r:embed="rId4"/>
            <a:srcRect l="9826" t="15402" r="7670" b="7333"/>
            <a:stretch>
              <a:fillRect/>
            </a:stretch>
          </p:blipFill>
          <p:spPr>
            <a:xfrm>
              <a:off x="4495240" y="2238292"/>
              <a:ext cx="4472467" cy="3669933"/>
            </a:xfrm>
            <a:prstGeom prst="rect">
              <a:avLst/>
            </a:prstGeom>
          </p:spPr>
        </p:pic>
        <p:pic>
          <p:nvPicPr>
            <p:cNvPr id="18" name="Picture 17"/>
            <p:cNvPicPr>
              <a:picLocks noChangeAspect="1"/>
            </p:cNvPicPr>
            <p:nvPr/>
          </p:nvPicPr>
          <p:blipFill>
            <a:blip r:embed="rId4"/>
            <a:srcRect l="6977" t="6650" r="52899" b="85787"/>
            <a:stretch>
              <a:fillRect/>
            </a:stretch>
          </p:blipFill>
          <p:spPr>
            <a:xfrm>
              <a:off x="5524983" y="1907955"/>
              <a:ext cx="1954834" cy="323320"/>
            </a:xfrm>
            <a:prstGeom prst="rect">
              <a:avLst/>
            </a:prstGeom>
          </p:spPr>
        </p:pic>
      </p:grpSp>
      <p:sp>
        <p:nvSpPr>
          <p:cNvPr id="43010" name="Rectangle 2"/>
          <p:cNvSpPr>
            <a:spLocks noGrp="1" noChangeArrowheads="1"/>
          </p:cNvSpPr>
          <p:nvPr>
            <p:ph type="title"/>
          </p:nvPr>
        </p:nvSpPr>
        <p:spPr>
          <a:xfrm>
            <a:off x="0" y="0"/>
            <a:ext cx="10382250" cy="886513"/>
          </a:xfrm>
          <a:ln>
            <a:noFill/>
          </a:ln>
        </p:spPr>
        <p:txBody>
          <a:bodyPr lIns="100735" tIns="50367" rIns="100735" bIns="50367">
            <a:normAutofit/>
          </a:bodyPr>
          <a:lstStyle/>
          <a:p>
            <a:pPr>
              <a:defRPr/>
            </a:pPr>
            <a:r>
              <a:rPr lang="en-US" sz="4400" b="1" dirty="0">
                <a:solidFill>
                  <a:srgbClr val="800000"/>
                </a:solidFill>
                <a:latin typeface="+mn-lt"/>
              </a:rPr>
              <a:t>Accessing the Forces &amp; Pressure on Quarks</a:t>
            </a:r>
          </a:p>
        </p:txBody>
      </p:sp>
      <p:sp>
        <p:nvSpPr>
          <p:cNvPr id="51204" name="Text Box 4"/>
          <p:cNvSpPr txBox="1">
            <a:spLocks noChangeArrowheads="1"/>
          </p:cNvSpPr>
          <p:nvPr/>
        </p:nvSpPr>
        <p:spPr bwMode="auto">
          <a:xfrm>
            <a:off x="136806" y="1477359"/>
            <a:ext cx="5281115" cy="1071214"/>
          </a:xfrm>
          <a:prstGeom prst="rect">
            <a:avLst/>
          </a:prstGeom>
          <a:noFill/>
          <a:ln w="9525">
            <a:noFill/>
            <a:miter lim="800000"/>
            <a:headEnd/>
            <a:tailEnd/>
          </a:ln>
        </p:spPr>
        <p:txBody>
          <a:bodyPr wrap="none" lIns="100735" tIns="50367" rIns="100735" bIns="50367">
            <a:prstTxWarp prst="textNoShape">
              <a:avLst/>
            </a:prstTxWarp>
            <a:spAutoFit/>
          </a:bodyPr>
          <a:lstStyle/>
          <a:p>
            <a:pPr eaLnBrk="1" hangingPunct="1"/>
            <a:r>
              <a:rPr lang="en-US" i="1" dirty="0">
                <a:solidFill>
                  <a:srgbClr val="FF0000"/>
                </a:solidFill>
                <a:latin typeface="+mn-lt"/>
                <a:cs typeface="Times New Roman"/>
              </a:rPr>
              <a:t>M</a:t>
            </a:r>
            <a:r>
              <a:rPr lang="en-US" i="1" baseline="-25000" dirty="0">
                <a:solidFill>
                  <a:srgbClr val="FF0000"/>
                </a:solidFill>
                <a:latin typeface="+mn-lt"/>
                <a:cs typeface="Times New Roman"/>
              </a:rPr>
              <a:t>2</a:t>
            </a:r>
            <a:r>
              <a:rPr lang="en-US" i="1" dirty="0">
                <a:solidFill>
                  <a:srgbClr val="FF0000"/>
                </a:solidFill>
                <a:latin typeface="+mn-lt"/>
                <a:cs typeface="Times New Roman"/>
              </a:rPr>
              <a:t>(t)</a:t>
            </a:r>
            <a:r>
              <a:rPr lang="en-US" i="1" dirty="0">
                <a:solidFill>
                  <a:srgbClr val="FF0000"/>
                </a:solidFill>
                <a:latin typeface="+mn-lt"/>
              </a:rPr>
              <a:t> </a:t>
            </a:r>
            <a:r>
              <a:rPr lang="en-US" dirty="0">
                <a:latin typeface="+mn-lt"/>
              </a:rPr>
              <a:t>:  Mass distribution inside the nucleon</a:t>
            </a:r>
            <a:r>
              <a:rPr lang="en-US" i="1" dirty="0">
                <a:solidFill>
                  <a:srgbClr val="FF0000"/>
                </a:solidFill>
                <a:latin typeface="+mn-lt"/>
              </a:rPr>
              <a:t> </a:t>
            </a:r>
          </a:p>
          <a:p>
            <a:pPr eaLnBrk="1" hangingPunct="1"/>
            <a:r>
              <a:rPr lang="en-US" i="1" dirty="0">
                <a:solidFill>
                  <a:srgbClr val="FF0000"/>
                </a:solidFill>
                <a:latin typeface="+mn-lt"/>
                <a:cs typeface="Times New Roman"/>
              </a:rPr>
              <a:t>J (t)   </a:t>
            </a:r>
            <a:r>
              <a:rPr lang="en-US" i="1" dirty="0" smtClean="0">
                <a:solidFill>
                  <a:srgbClr val="FF0000"/>
                </a:solidFill>
                <a:latin typeface="+mn-lt"/>
                <a:cs typeface="Times New Roman"/>
              </a:rPr>
              <a:t> </a:t>
            </a:r>
            <a:r>
              <a:rPr lang="en-US" dirty="0" smtClean="0">
                <a:latin typeface="+mn-lt"/>
              </a:rPr>
              <a:t>:  </a:t>
            </a:r>
            <a:r>
              <a:rPr lang="en-US" dirty="0">
                <a:latin typeface="+mn-lt"/>
              </a:rPr>
              <a:t>Angular momentum distribution </a:t>
            </a:r>
          </a:p>
          <a:p>
            <a:pPr eaLnBrk="1" hangingPunct="1"/>
            <a:r>
              <a:rPr lang="en-US" b="1" i="1" dirty="0">
                <a:solidFill>
                  <a:srgbClr val="FF0000"/>
                </a:solidFill>
                <a:latin typeface="+mn-lt"/>
                <a:cs typeface="Times New Roman"/>
              </a:rPr>
              <a:t>d</a:t>
            </a:r>
            <a:r>
              <a:rPr lang="en-US" b="1" i="1" baseline="-25000" dirty="0">
                <a:solidFill>
                  <a:srgbClr val="FF0000"/>
                </a:solidFill>
                <a:latin typeface="+mn-lt"/>
                <a:cs typeface="Times New Roman"/>
              </a:rPr>
              <a:t>1</a:t>
            </a:r>
            <a:r>
              <a:rPr lang="en-US" b="1" i="1" dirty="0">
                <a:solidFill>
                  <a:srgbClr val="FF0000"/>
                </a:solidFill>
                <a:latin typeface="+mn-lt"/>
                <a:cs typeface="Times New Roman"/>
              </a:rPr>
              <a:t>(t)</a:t>
            </a:r>
            <a:r>
              <a:rPr lang="en-US" b="1" i="1" dirty="0" smtClean="0">
                <a:solidFill>
                  <a:srgbClr val="FF0000"/>
                </a:solidFill>
                <a:latin typeface="+mn-lt"/>
                <a:cs typeface="Times New Roman"/>
              </a:rPr>
              <a:t>   </a:t>
            </a:r>
            <a:r>
              <a:rPr lang="en-US" b="1" dirty="0">
                <a:latin typeface="+mn-lt"/>
              </a:rPr>
              <a:t>:</a:t>
            </a:r>
            <a:r>
              <a:rPr lang="en-US" b="1" dirty="0" smtClean="0">
                <a:latin typeface="+mn-lt"/>
              </a:rPr>
              <a:t> </a:t>
            </a:r>
            <a:r>
              <a:rPr lang="en-US" b="1" dirty="0" smtClean="0">
                <a:solidFill>
                  <a:srgbClr val="000090"/>
                </a:solidFill>
                <a:latin typeface="+mn-lt"/>
              </a:rPr>
              <a:t>Shear forces </a:t>
            </a:r>
            <a:r>
              <a:rPr lang="en-US" b="1" dirty="0">
                <a:solidFill>
                  <a:srgbClr val="000090"/>
                </a:solidFill>
                <a:latin typeface="+mn-lt"/>
              </a:rPr>
              <a:t>and pressure distribution  </a:t>
            </a:r>
          </a:p>
        </p:txBody>
      </p:sp>
      <p:sp>
        <p:nvSpPr>
          <p:cNvPr id="51206" name="Text Box 6"/>
          <p:cNvSpPr txBox="1">
            <a:spLocks noChangeArrowheads="1"/>
          </p:cNvSpPr>
          <p:nvPr/>
        </p:nvSpPr>
        <p:spPr bwMode="auto">
          <a:xfrm>
            <a:off x="136807" y="1054186"/>
            <a:ext cx="5342082" cy="440272"/>
          </a:xfrm>
          <a:prstGeom prst="rect">
            <a:avLst/>
          </a:prstGeom>
          <a:noFill/>
          <a:ln w="9525">
            <a:noFill/>
            <a:miter lim="800000"/>
            <a:headEnd/>
            <a:tailEnd/>
          </a:ln>
        </p:spPr>
        <p:txBody>
          <a:bodyPr wrap="square" lIns="100735" tIns="50367" rIns="100735" bIns="50367">
            <a:prstTxWarp prst="textNoShape">
              <a:avLst/>
            </a:prstTxWarp>
            <a:spAutoFit/>
          </a:bodyPr>
          <a:lstStyle/>
          <a:p>
            <a:pPr eaLnBrk="1" hangingPunct="1"/>
            <a:r>
              <a:rPr lang="en-US" sz="2200" dirty="0">
                <a:latin typeface="+mn-lt"/>
              </a:rPr>
              <a:t>Nucleon matrix element of EMT contains:</a:t>
            </a:r>
          </a:p>
        </p:txBody>
      </p:sp>
      <p:sp>
        <p:nvSpPr>
          <p:cNvPr id="12" name="Text Box 34"/>
          <p:cNvSpPr txBox="1">
            <a:spLocks noChangeArrowheads="1"/>
          </p:cNvSpPr>
          <p:nvPr/>
        </p:nvSpPr>
        <p:spPr bwMode="auto">
          <a:xfrm>
            <a:off x="136804" y="4411554"/>
            <a:ext cx="4852444" cy="901969"/>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square" lIns="100735" tIns="50367" rIns="100735" bIns="50367">
            <a:prstTxWarp prst="textNoShape">
              <a:avLst/>
            </a:prstTxWarp>
            <a:spAutoFit/>
          </a:bodyPr>
          <a:lstStyle/>
          <a:p>
            <a:r>
              <a:rPr lang="en-US" sz="2600" dirty="0">
                <a:cs typeface="Times New Roman"/>
              </a:rPr>
              <a:t>Separate </a:t>
            </a:r>
            <a:r>
              <a:rPr lang="en-US" sz="2600" i="1" dirty="0">
                <a:solidFill>
                  <a:srgbClr val="FF0000"/>
                </a:solidFill>
                <a:cs typeface="Times New Roman"/>
              </a:rPr>
              <a:t>M</a:t>
            </a:r>
            <a:r>
              <a:rPr lang="en-US" sz="2600" i="1" baseline="-25000" dirty="0">
                <a:solidFill>
                  <a:srgbClr val="FF0000"/>
                </a:solidFill>
                <a:cs typeface="Times New Roman"/>
              </a:rPr>
              <a:t>2</a:t>
            </a:r>
            <a:r>
              <a:rPr lang="en-US" sz="2600" i="1" dirty="0">
                <a:solidFill>
                  <a:srgbClr val="FF0000"/>
                </a:solidFill>
                <a:cs typeface="Times New Roman"/>
              </a:rPr>
              <a:t>(t)</a:t>
            </a:r>
            <a:r>
              <a:rPr lang="en-US" sz="2600" dirty="0">
                <a:cs typeface="Times New Roman"/>
              </a:rPr>
              <a:t> and </a:t>
            </a:r>
            <a:r>
              <a:rPr lang="en-US" sz="2600" i="1" dirty="0">
                <a:solidFill>
                  <a:srgbClr val="FF0000"/>
                </a:solidFill>
                <a:cs typeface="Times New Roman"/>
              </a:rPr>
              <a:t>d</a:t>
            </a:r>
            <a:r>
              <a:rPr lang="en-US" sz="2600" i="1" baseline="-25000" dirty="0">
                <a:solidFill>
                  <a:srgbClr val="FF0000"/>
                </a:solidFill>
                <a:cs typeface="Times New Roman"/>
              </a:rPr>
              <a:t>1</a:t>
            </a:r>
            <a:r>
              <a:rPr lang="en-US" sz="2600" i="1" dirty="0">
                <a:solidFill>
                  <a:srgbClr val="FF0000"/>
                </a:solidFill>
                <a:cs typeface="Times New Roman"/>
              </a:rPr>
              <a:t>(t</a:t>
            </a:r>
            <a:r>
              <a:rPr lang="en-US" sz="2600" i="1" dirty="0">
                <a:solidFill>
                  <a:srgbClr val="FF0000"/>
                </a:solidFill>
              </a:rPr>
              <a:t>)</a:t>
            </a:r>
            <a:r>
              <a:rPr lang="en-US" sz="2600" dirty="0"/>
              <a:t> through measurements at small</a:t>
            </a:r>
            <a:r>
              <a:rPr lang="en-US" sz="2600" dirty="0" smtClean="0"/>
              <a:t>/large </a:t>
            </a:r>
            <a:r>
              <a:rPr lang="el-GR" sz="2600" i="1" dirty="0">
                <a:ea typeface="Times New Roman" pitchFamily="-65" charset="0"/>
                <a:cs typeface="Times New Roman" pitchFamily="-65" charset="0"/>
              </a:rPr>
              <a:t>ξ</a:t>
            </a:r>
            <a:r>
              <a:rPr lang="en-US" sz="2200" dirty="0"/>
              <a:t>. </a:t>
            </a:r>
          </a:p>
        </p:txBody>
      </p:sp>
      <p:sp>
        <p:nvSpPr>
          <p:cNvPr id="23" name="Slide Number Placeholder 22"/>
          <p:cNvSpPr>
            <a:spLocks noGrp="1"/>
          </p:cNvSpPr>
          <p:nvPr>
            <p:ph type="sldNum" sz="quarter" idx="12"/>
          </p:nvPr>
        </p:nvSpPr>
        <p:spPr/>
        <p:txBody>
          <a:bodyPr/>
          <a:lstStyle/>
          <a:p>
            <a:fld id="{317C1E93-2AB1-CC4C-BC58-C24D3D2E6267}" type="slidenum">
              <a:rPr lang="en-US" smtClean="0"/>
              <a:pPr/>
              <a:t>7</a:t>
            </a:fld>
            <a:endParaRPr lang="en-US"/>
          </a:p>
        </p:txBody>
      </p:sp>
      <p:pic>
        <p:nvPicPr>
          <p:cNvPr id="19" name="Picture 7"/>
          <p:cNvPicPr>
            <a:picLocks noChangeAspect="1" noChangeArrowheads="1"/>
          </p:cNvPicPr>
          <p:nvPr/>
        </p:nvPicPr>
        <p:blipFill>
          <a:blip r:embed="rId5"/>
          <a:srcRect l="53157" t="18629" b="13066"/>
          <a:stretch>
            <a:fillRect/>
          </a:stretch>
        </p:blipFill>
        <p:spPr bwMode="auto">
          <a:xfrm>
            <a:off x="151224" y="3062499"/>
            <a:ext cx="4579644" cy="886513"/>
          </a:xfrm>
          <a:prstGeom prst="rect">
            <a:avLst/>
          </a:prstGeom>
          <a:noFill/>
          <a:ln w="9525">
            <a:solidFill>
              <a:schemeClr val="tx1"/>
            </a:solidFill>
            <a:miter lim="800000"/>
            <a:headEnd/>
            <a:tailEnd/>
          </a:ln>
        </p:spPr>
      </p:pic>
      <p:sp>
        <p:nvSpPr>
          <p:cNvPr id="20" name="TextBox 19"/>
          <p:cNvSpPr txBox="1"/>
          <p:nvPr/>
        </p:nvSpPr>
        <p:spPr>
          <a:xfrm>
            <a:off x="2095451" y="5698059"/>
            <a:ext cx="6469357" cy="901937"/>
          </a:xfrm>
          <a:prstGeom prst="rect">
            <a:avLst/>
          </a:prstGeom>
          <a:solidFill>
            <a:srgbClr val="CCFFCC"/>
          </a:solidFill>
          <a:ln w="28575" cap="flat" cmpd="sng" algn="ctr">
            <a:solidFill>
              <a:srgbClr val="000000"/>
            </a:solidFill>
            <a:prstDash val="solid"/>
            <a:round/>
            <a:headEnd type="none" w="med" len="med"/>
            <a:tailEnd type="none" w="med" len="med"/>
          </a:ln>
        </p:spPr>
        <p:txBody>
          <a:bodyPr wrap="square" lIns="100735" tIns="50367" rIns="100735" bIns="50367" rtlCol="0">
            <a:spAutoFit/>
          </a:bodyPr>
          <a:lstStyle/>
          <a:p>
            <a:pPr algn="ctr"/>
            <a:r>
              <a:rPr lang="en-US" sz="2600" dirty="0">
                <a:solidFill>
                  <a:srgbClr val="0000FF"/>
                </a:solidFill>
                <a:latin typeface="+mn-lt"/>
              </a:rPr>
              <a:t>Measuring these form factors, we may learn </a:t>
            </a:r>
            <a:r>
              <a:rPr lang="en-US" sz="2600" dirty="0" smtClean="0">
                <a:solidFill>
                  <a:srgbClr val="0000FF"/>
                </a:solidFill>
                <a:latin typeface="+mn-lt"/>
              </a:rPr>
              <a:t>about confinement forces.</a:t>
            </a:r>
            <a:r>
              <a:rPr lang="en-US" sz="2600" dirty="0" smtClean="0">
                <a:solidFill>
                  <a:srgbClr val="55BADF"/>
                </a:solidFill>
                <a:latin typeface="+mn-lt"/>
              </a:rPr>
              <a:t> </a:t>
            </a:r>
            <a:endParaRPr lang="en-US" sz="2600" dirty="0">
              <a:solidFill>
                <a:srgbClr val="55BADF"/>
              </a:solidFill>
              <a:latin typeface="+mn-lt"/>
            </a:endParaRPr>
          </a:p>
        </p:txBody>
      </p:sp>
      <p:cxnSp>
        <p:nvCxnSpPr>
          <p:cNvPr id="1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Tree>
    <p:custDataLst>
      <p:tags r:id="rId1"/>
    </p:custDataLst>
    <p:extLst>
      <p:ext uri="{BB962C8B-B14F-4D97-AF65-F5344CB8AC3E}">
        <p14:creationId xmlns:p14="http://schemas.microsoft.com/office/powerpoint/2010/main" val="1785124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a:xfrm>
            <a:off x="2398887" y="7287"/>
            <a:ext cx="5690619" cy="899945"/>
          </a:xfrm>
          <a:ln>
            <a:noFill/>
          </a:ln>
        </p:spPr>
        <p:txBody>
          <a:bodyPr lIns="100735" tIns="50367" rIns="100735" bIns="50367">
            <a:noAutofit/>
          </a:bodyPr>
          <a:lstStyle/>
          <a:p>
            <a:r>
              <a:rPr lang="en-US" b="1" dirty="0" smtClean="0">
                <a:solidFill>
                  <a:srgbClr val="000090"/>
                </a:solidFill>
              </a:rPr>
              <a:t>Equipment</a:t>
            </a:r>
          </a:p>
        </p:txBody>
      </p:sp>
      <p:sp>
        <p:nvSpPr>
          <p:cNvPr id="6" name="TextBox 5"/>
          <p:cNvSpPr txBox="1">
            <a:spLocks noChangeArrowheads="1"/>
          </p:cNvSpPr>
          <p:nvPr/>
        </p:nvSpPr>
        <p:spPr bwMode="auto">
          <a:xfrm>
            <a:off x="0" y="962348"/>
            <a:ext cx="2795887" cy="5798662"/>
          </a:xfrm>
          <a:prstGeom prst="rect">
            <a:avLst/>
          </a:prstGeom>
          <a:solidFill>
            <a:schemeClr val="tx1"/>
          </a:solidFill>
          <a:ln w="9525">
            <a:solidFill>
              <a:srgbClr val="FFFF00"/>
            </a:solidFill>
            <a:miter lim="800000"/>
            <a:headEnd/>
            <a:tailEnd/>
          </a:ln>
        </p:spPr>
        <p:txBody>
          <a:bodyPr wrap="square" lIns="100735" tIns="50367" rIns="100735" bIns="50367">
            <a:spAutoFit/>
          </a:bodyPr>
          <a:lstStyle/>
          <a:p>
            <a:pPr eaLnBrk="0" hangingPunct="0">
              <a:spcBef>
                <a:spcPct val="15000"/>
              </a:spcBef>
            </a:pPr>
            <a:r>
              <a:rPr lang="en-US" sz="1600" u="sng" dirty="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TORUS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Forward TOF System</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E.M. calorimeter  </a:t>
            </a:r>
          </a:p>
          <a:p>
            <a:pPr eaLnBrk="0" hangingPunct="0">
              <a:spcBef>
                <a:spcPct val="15000"/>
              </a:spcBef>
            </a:pPr>
            <a:r>
              <a:rPr lang="en-US" sz="1600" dirty="0">
                <a:solidFill>
                  <a:srgbClr val="FFFF00"/>
                </a:solidFill>
                <a:latin typeface="Arial" pitchFamily="34" charset="0"/>
                <a:ea typeface="ＭＳ Ｐゴシック" pitchFamily="-110" charset="-128"/>
                <a:cs typeface="Arial" pitchFamily="34" charset="0"/>
              </a:rPr>
              <a:t>   </a:t>
            </a:r>
            <a:r>
              <a:rPr lang="en-US" sz="1600" u="sng" dirty="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300" dirty="0">
                <a:solidFill>
                  <a:srgbClr val="00C600"/>
                </a:solidFill>
                <a:latin typeface="Arial" pitchFamily="34" charset="0"/>
                <a:ea typeface="ＭＳ Ｐゴシック" pitchFamily="-110" charset="-128"/>
                <a:cs typeface="Arial" pitchFamily="34" charset="0"/>
              </a:rPr>
              <a:t> Silicon Vertex Tracker </a:t>
            </a:r>
          </a:p>
          <a:p>
            <a:pPr lvl="1" eaLnBrk="0" hangingPunct="0">
              <a:spcBef>
                <a:spcPct val="15000"/>
              </a:spcBef>
              <a:buFontTx/>
              <a:buChar char="-"/>
            </a:pPr>
            <a:r>
              <a:rPr lang="en-US" sz="1300" dirty="0">
                <a:solidFill>
                  <a:schemeClr val="bg1"/>
                </a:solidFill>
                <a:latin typeface="Arial" pitchFamily="34" charset="0"/>
                <a:ea typeface="ＭＳ Ｐゴシック" pitchFamily="-110" charset="-128"/>
                <a:cs typeface="Arial" pitchFamily="34" charset="0"/>
              </a:rPr>
              <a:t> </a:t>
            </a:r>
            <a:r>
              <a:rPr lang="en-US" sz="1300" dirty="0">
                <a:solidFill>
                  <a:srgbClr val="00D001"/>
                </a:solidFill>
                <a:latin typeface="Arial" pitchFamily="34" charset="0"/>
                <a:ea typeface="ＭＳ Ｐゴシック" pitchFamily="-110" charset="-128"/>
                <a:cs typeface="Arial" pitchFamily="34" charset="0"/>
              </a:rPr>
              <a:t>Central Time-of-Flight </a:t>
            </a:r>
          </a:p>
          <a:p>
            <a:pPr eaLnBrk="0" hangingPunct="0">
              <a:spcBef>
                <a:spcPct val="15000"/>
              </a:spcBef>
            </a:pPr>
            <a:r>
              <a:rPr lang="en-US" sz="1300" dirty="0">
                <a:solidFill>
                  <a:srgbClr val="FFFFFF"/>
                </a:solidFill>
                <a:latin typeface="Arial" pitchFamily="34" charset="0"/>
                <a:ea typeface="ＭＳ Ｐゴシック" pitchFamily="-110" charset="-128"/>
                <a:cs typeface="Arial" pitchFamily="34" charset="0"/>
              </a:rPr>
              <a:t>   </a:t>
            </a:r>
            <a:r>
              <a:rPr lang="en-US" sz="1300" dirty="0">
                <a:solidFill>
                  <a:srgbClr val="FFFF00"/>
                </a:solidFill>
                <a:latin typeface="Arial" pitchFamily="34" charset="0"/>
                <a:ea typeface="ＭＳ Ｐゴシック" pitchFamily="-110" charset="-128"/>
                <a:cs typeface="Arial" pitchFamily="34" charset="0"/>
              </a:rPr>
              <a:t> </a:t>
            </a:r>
            <a:r>
              <a:rPr lang="en-US" sz="1600" u="sng" dirty="0" err="1">
                <a:solidFill>
                  <a:srgbClr val="FFFF00"/>
                </a:solidFill>
                <a:latin typeface="Arial" pitchFamily="34" charset="0"/>
                <a:ea typeface="ＭＳ Ｐゴシック" pitchFamily="-110" charset="-128"/>
                <a:cs typeface="Arial" pitchFamily="34" charset="0"/>
              </a:rPr>
              <a:t>Beamline</a:t>
            </a:r>
            <a:endParaRPr lang="en-US" sz="1600" u="sng" dirty="0">
              <a:solidFill>
                <a:srgbClr val="FFFF00"/>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Cryo</a:t>
            </a:r>
            <a:r>
              <a:rPr lang="en-US" sz="1300" dirty="0">
                <a:solidFill>
                  <a:srgbClr val="00F700"/>
                </a:solidFill>
                <a:latin typeface="Arial" pitchFamily="34" charset="0"/>
                <a:ea typeface="ＭＳ Ｐゴシック" pitchFamily="-110" charset="-128"/>
                <a:cs typeface="Arial" pitchFamily="34" charset="0"/>
              </a:rPr>
              <a:t> Target</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Moller</a:t>
            </a:r>
            <a:r>
              <a:rPr lang="en-US" sz="1300" dirty="0">
                <a:solidFill>
                  <a:srgbClr val="00F700"/>
                </a:solidFill>
                <a:latin typeface="Arial" pitchFamily="34" charset="0"/>
                <a:ea typeface="ＭＳ Ｐゴシック" pitchFamily="-110" charset="-128"/>
                <a:cs typeface="Arial" pitchFamily="34" charset="0"/>
              </a:rPr>
              <a:t> </a:t>
            </a:r>
            <a:r>
              <a:rPr lang="en-US" sz="1300" dirty="0" err="1">
                <a:solidFill>
                  <a:srgbClr val="00F700"/>
                </a:solidFill>
                <a:latin typeface="Arial" pitchFamily="34" charset="0"/>
                <a:ea typeface="ＭＳ Ｐゴシック" pitchFamily="-110" charset="-128"/>
                <a:cs typeface="Arial" pitchFamily="34" charset="0"/>
              </a:rPr>
              <a:t>polarimeter</a:t>
            </a:r>
            <a:r>
              <a:rPr lang="en-US" sz="1300" dirty="0">
                <a:solidFill>
                  <a:srgbClr val="00F700"/>
                </a:solidFill>
                <a:latin typeface="Arial" pitchFamily="34" charset="0"/>
                <a:ea typeface="ＭＳ Ｐゴシック" pitchFamily="-110" charset="-128"/>
                <a:cs typeface="Arial" pitchFamily="34" charset="0"/>
              </a:rPr>
              <a:t> </a:t>
            </a:r>
          </a:p>
          <a:p>
            <a:pPr lvl="1" eaLnBrk="0" hangingPunct="0">
              <a:spcBef>
                <a:spcPct val="15000"/>
              </a:spcBef>
            </a:pPr>
            <a:r>
              <a:rPr lang="en-US" sz="1300" dirty="0">
                <a:solidFill>
                  <a:srgbClr val="00F700"/>
                </a:solidFill>
                <a:latin typeface="Arial" pitchFamily="34" charset="0"/>
                <a:ea typeface="ＭＳ Ｐゴシック" pitchFamily="-110" charset="-128"/>
                <a:cs typeface="Arial" pitchFamily="34" charset="0"/>
              </a:rPr>
              <a:t>- Shielding</a:t>
            </a:r>
          </a:p>
          <a:p>
            <a:pPr lvl="1" eaLnBrk="0" hangingPunct="0">
              <a:spcBef>
                <a:spcPct val="15000"/>
              </a:spcBef>
              <a:buFontTx/>
              <a:buChar char="-"/>
            </a:pPr>
            <a:r>
              <a:rPr lang="en-US" sz="1300" dirty="0">
                <a:solidFill>
                  <a:srgbClr val="00F700"/>
                </a:solidFill>
                <a:latin typeface="Arial" pitchFamily="34" charset="0"/>
                <a:ea typeface="ＭＳ Ｐゴシック" pitchFamily="-110" charset="-128"/>
                <a:cs typeface="Arial" pitchFamily="34" charset="0"/>
              </a:rPr>
              <a:t> Photon </a:t>
            </a:r>
            <a:r>
              <a:rPr lang="en-US" sz="1300" dirty="0" smtClean="0">
                <a:solidFill>
                  <a:srgbClr val="00F700"/>
                </a:solidFill>
                <a:latin typeface="Arial" pitchFamily="34" charset="0"/>
                <a:ea typeface="ＭＳ Ｐゴシック" pitchFamily="-110" charset="-128"/>
                <a:cs typeface="Arial" pitchFamily="34" charset="0"/>
              </a:rPr>
              <a:t>Tagger</a:t>
            </a:r>
          </a:p>
          <a:p>
            <a:pPr lvl="1" eaLnBrk="0" hangingPunct="0">
              <a:spcBef>
                <a:spcPct val="15000"/>
              </a:spcBef>
              <a:buFontTx/>
              <a:buChar char="-"/>
            </a:pPr>
            <a:endParaRPr lang="en-US" sz="1300" dirty="0">
              <a:solidFill>
                <a:srgbClr val="00F700"/>
              </a:solidFill>
              <a:latin typeface="Arial" pitchFamily="34" charset="0"/>
              <a:ea typeface="ＭＳ Ｐゴシック" pitchFamily="-110" charset="-128"/>
              <a:cs typeface="Arial" pitchFamily="34" charset="0"/>
            </a:endParaRPr>
          </a:p>
          <a:p>
            <a:pPr>
              <a:spcBef>
                <a:spcPct val="15000"/>
              </a:spcBef>
            </a:pPr>
            <a:r>
              <a:rPr lang="en-US" sz="1600" u="sng" dirty="0">
                <a:solidFill>
                  <a:srgbClr val="FFFF00"/>
                </a:solidFill>
                <a:latin typeface="+mn-lt"/>
                <a:ea typeface="ＭＳ Ｐゴシック" pitchFamily="-110" charset="-128"/>
                <a:cs typeface="Arial" pitchFamily="34" charset="0"/>
              </a:rPr>
              <a:t>Upgrade to the baseline</a:t>
            </a:r>
          </a:p>
          <a:p>
            <a:pPr>
              <a:spcBef>
                <a:spcPct val="15000"/>
              </a:spcBef>
            </a:pPr>
            <a:r>
              <a:rPr lang="en-US" sz="1300" dirty="0">
                <a:solidFill>
                  <a:srgbClr val="00C600"/>
                </a:solidFill>
                <a:latin typeface="+mn-lt"/>
                <a:ea typeface="ＭＳ Ｐゴシック" pitchFamily="-110" charset="-128"/>
                <a:cs typeface="Arial" pitchFamily="34" charset="0"/>
              </a:rPr>
              <a:t>      </a:t>
            </a:r>
            <a:r>
              <a:rPr lang="en-US" sz="1300" dirty="0">
                <a:solidFill>
                  <a:srgbClr val="00F700"/>
                </a:solidFill>
                <a:latin typeface="+mn-lt"/>
                <a:ea typeface="ＭＳ Ｐゴシック" pitchFamily="-110" charset="-128"/>
                <a:cs typeface="Arial" pitchFamily="34" charset="0"/>
              </a:rPr>
              <a:t>      - Central Neutron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a:t>
            </a:r>
            <a:r>
              <a:rPr lang="en-US" sz="1300" dirty="0" err="1">
                <a:solidFill>
                  <a:srgbClr val="00F700"/>
                </a:solidFill>
                <a:latin typeface="+mn-lt"/>
                <a:ea typeface="ＭＳ Ｐゴシック" pitchFamily="-110" charset="-128"/>
                <a:cs typeface="Arial" pitchFamily="34" charset="0"/>
              </a:rPr>
              <a:t>MicroMegas</a:t>
            </a:r>
            <a:endParaRPr lang="en-US" sz="1300" dirty="0">
              <a:solidFill>
                <a:srgbClr val="00F700"/>
              </a:solidFill>
              <a:latin typeface="+mn-lt"/>
              <a:ea typeface="ＭＳ Ｐゴシック" pitchFamily="-110" charset="-128"/>
              <a:cs typeface="Arial" pitchFamily="34" charset="0"/>
            </a:endParaRP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Forward Tagger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RICH detector </a:t>
            </a:r>
          </a:p>
          <a:p>
            <a:pPr lvl="1">
              <a:spcBef>
                <a:spcPct val="15000"/>
              </a:spcBef>
              <a:buFontTx/>
              <a:buChar char="-"/>
            </a:pPr>
            <a:r>
              <a:rPr lang="en-US" sz="1300" dirty="0">
                <a:solidFill>
                  <a:srgbClr val="00F700"/>
                </a:solidFill>
                <a:latin typeface="+mn-lt"/>
                <a:ea typeface="ＭＳ Ｐゴシック" pitchFamily="-110" charset="-128"/>
                <a:cs typeface="Arial" pitchFamily="34" charset="0"/>
              </a:rPr>
              <a:t> Polarized target</a:t>
            </a:r>
            <a:endParaRPr lang="en-US" sz="1300" dirty="0">
              <a:solidFill>
                <a:srgbClr val="00C600"/>
              </a:solidFill>
              <a:latin typeface="Arial" pitchFamily="34" charset="0"/>
              <a:ea typeface="ＭＳ Ｐゴシック" pitchFamily="-110" charset="-128"/>
              <a:cs typeface="Arial" pitchFamily="34" charset="0"/>
            </a:endParaRPr>
          </a:p>
        </p:txBody>
      </p:sp>
      <p:pic>
        <p:nvPicPr>
          <p:cNvPr id="12" name="Picture 11"/>
          <p:cNvPicPr>
            <a:picLocks/>
          </p:cNvPicPr>
          <p:nvPr/>
        </p:nvPicPr>
        <p:blipFill>
          <a:blip r:embed="rId3"/>
          <a:srcRect b="6381"/>
          <a:stretch>
            <a:fillRect/>
          </a:stretch>
        </p:blipFill>
        <p:spPr>
          <a:xfrm>
            <a:off x="2742855" y="962348"/>
            <a:ext cx="7618711" cy="5760640"/>
          </a:xfrm>
          <a:prstGeom prst="rect">
            <a:avLst/>
          </a:prstGeom>
        </p:spPr>
      </p:pic>
      <p:sp>
        <p:nvSpPr>
          <p:cNvPr id="24" name="Rectangle 21"/>
          <p:cNvSpPr>
            <a:spLocks noChangeArrowheads="1"/>
          </p:cNvSpPr>
          <p:nvPr/>
        </p:nvSpPr>
        <p:spPr bwMode="auto">
          <a:xfrm>
            <a:off x="2958877" y="6290940"/>
            <a:ext cx="1584176" cy="464272"/>
          </a:xfrm>
          <a:prstGeom prst="rect">
            <a:avLst/>
          </a:prstGeom>
          <a:solidFill>
            <a:srgbClr val="1E1E1E"/>
          </a:solidFill>
          <a:ln w="9525">
            <a:noFill/>
            <a:round/>
            <a:headEnd/>
            <a:tailEnd/>
          </a:ln>
        </p:spPr>
        <p:txBody>
          <a:bodyPr lIns="100735" tIns="50367" rIns="100735" bIns="50367">
            <a:prstTxWarp prst="textNoShape">
              <a:avLst/>
            </a:prstTxWarp>
          </a:bodyPr>
          <a:lstStyle/>
          <a:p>
            <a:pPr eaLnBrk="0" hangingPunct="0"/>
            <a:endParaRPr lang="en-US" sz="2600">
              <a:latin typeface="Times" pitchFamily="-110" charset="0"/>
            </a:endParaRPr>
          </a:p>
        </p:txBody>
      </p:sp>
      <p:grpSp>
        <p:nvGrpSpPr>
          <p:cNvPr id="2" name="Group 25"/>
          <p:cNvGrpSpPr/>
          <p:nvPr/>
        </p:nvGrpSpPr>
        <p:grpSpPr>
          <a:xfrm>
            <a:off x="4657595" y="3546054"/>
            <a:ext cx="5075767" cy="2646107"/>
            <a:chOff x="3048000" y="3048000"/>
            <a:chExt cx="4470400" cy="2501900"/>
          </a:xfrm>
        </p:grpSpPr>
        <p:cxnSp>
          <p:nvCxnSpPr>
            <p:cNvPr id="14" name="Straight Connector 13"/>
            <p:cNvCxnSpPr>
              <a:stCxn id="11" idx="0"/>
            </p:cNvCxnSpPr>
            <p:nvPr/>
          </p:nvCxnSpPr>
          <p:spPr>
            <a:xfrm rot="5400000" flipH="1" flipV="1">
              <a:off x="3517900" y="3429000"/>
              <a:ext cx="914400" cy="3048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6" idx="0"/>
            </p:cNvCxnSpPr>
            <p:nvPr/>
          </p:nvCxnSpPr>
          <p:spPr>
            <a:xfrm rot="5400000" flipH="1" flipV="1">
              <a:off x="3505200" y="2895600"/>
              <a:ext cx="457200" cy="7620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048000" y="35052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MM</a:t>
              </a:r>
              <a:endParaRPr lang="en-US" b="0" i="1" dirty="0">
                <a:solidFill>
                  <a:schemeClr val="tx1"/>
                </a:solidFill>
              </a:endParaRPr>
            </a:p>
          </p:txBody>
        </p:sp>
        <p:sp>
          <p:nvSpPr>
            <p:cNvPr id="11" name="Rectangle 10"/>
            <p:cNvSpPr/>
            <p:nvPr/>
          </p:nvSpPr>
          <p:spPr>
            <a:xfrm>
              <a:off x="3517900" y="4038600"/>
              <a:ext cx="609600" cy="3810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CND</a:t>
              </a:r>
              <a:endParaRPr lang="en-US" b="0" i="1" dirty="0">
                <a:solidFill>
                  <a:schemeClr val="tx1"/>
                </a:solidFill>
              </a:endParaRPr>
            </a:p>
          </p:txBody>
        </p:sp>
        <p:sp>
          <p:nvSpPr>
            <p:cNvPr id="20" name="Rectangle 19"/>
            <p:cNvSpPr/>
            <p:nvPr/>
          </p:nvSpPr>
          <p:spPr>
            <a:xfrm>
              <a:off x="4851400" y="4267200"/>
              <a:ext cx="6096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FT</a:t>
              </a:r>
              <a:endParaRPr lang="en-US" b="0" i="1" dirty="0">
                <a:solidFill>
                  <a:schemeClr val="tx1"/>
                </a:solidFill>
              </a:endParaRPr>
            </a:p>
          </p:txBody>
        </p:sp>
        <p:cxnSp>
          <p:nvCxnSpPr>
            <p:cNvPr id="23" name="Straight Connector 22"/>
            <p:cNvCxnSpPr>
              <a:stCxn id="20" idx="0"/>
            </p:cNvCxnSpPr>
            <p:nvPr/>
          </p:nvCxnSpPr>
          <p:spPr>
            <a:xfrm rot="5400000" flipH="1" flipV="1">
              <a:off x="4819650" y="3689350"/>
              <a:ext cx="914400" cy="241300"/>
            </a:xfrm>
            <a:prstGeom prst="line">
              <a:avLst/>
            </a:prstGeom>
            <a:ln w="28575"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832600" y="5245100"/>
              <a:ext cx="685800" cy="304800"/>
            </a:xfrm>
            <a:prstGeom prst="rect">
              <a:avLst/>
            </a:prstGeom>
            <a:solidFill>
              <a:srgbClr val="CCFFCC"/>
            </a:soli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dirty="0" smtClean="0">
                  <a:solidFill>
                    <a:schemeClr val="tx1"/>
                  </a:solidFill>
                </a:rPr>
                <a:t>RICH</a:t>
              </a:r>
              <a:endParaRPr lang="en-US" b="0" i="1" dirty="0">
                <a:solidFill>
                  <a:schemeClr val="tx1"/>
                </a:solidFill>
              </a:endParaRPr>
            </a:p>
          </p:txBody>
        </p:sp>
      </p:grpSp>
      <p:sp>
        <p:nvSpPr>
          <p:cNvPr id="28" name="TextBox 27"/>
          <p:cNvSpPr txBox="1"/>
          <p:nvPr/>
        </p:nvSpPr>
        <p:spPr>
          <a:xfrm>
            <a:off x="43412" y="47182"/>
            <a:ext cx="1889897" cy="778826"/>
          </a:xfrm>
          <a:prstGeom prst="rect">
            <a:avLst/>
          </a:prstGeom>
          <a:noFill/>
        </p:spPr>
        <p:txBody>
          <a:bodyPr wrap="none" lIns="100735" tIns="50367" rIns="100735" bIns="50367" rtlCol="0">
            <a:spAutoFit/>
          </a:bodyPr>
          <a:lstStyle/>
          <a:p>
            <a:pPr defTabSz="1007356"/>
            <a:r>
              <a:rPr lang="en-US" sz="4400" b="1" i="1" dirty="0">
                <a:solidFill>
                  <a:srgbClr val="FF0000"/>
                </a:solidFill>
                <a:effectLst>
                  <a:outerShdw blurRad="50800" dist="38100" dir="2700000">
                    <a:srgbClr val="000000"/>
                  </a:outerShdw>
                </a:effectLst>
                <a:latin typeface="+mn-lt"/>
              </a:rPr>
              <a:t>CLAS</a:t>
            </a:r>
            <a:r>
              <a:rPr lang="en-US" sz="4000" b="1" i="1" dirty="0">
                <a:solidFill>
                  <a:srgbClr val="FF0000"/>
                </a:solidFill>
                <a:effectLst>
                  <a:outerShdw blurRad="50800" dist="38100" dir="2700000">
                    <a:srgbClr val="000000"/>
                  </a:outerShdw>
                </a:effectLst>
                <a:latin typeface="+mn-lt"/>
              </a:rPr>
              <a:t>12</a:t>
            </a:r>
            <a:endParaRPr lang="en-US" b="1" dirty="0">
              <a:solidFill>
                <a:prstClr val="black"/>
              </a:solidFill>
              <a:latin typeface="+mn-lt"/>
            </a:endParaRPr>
          </a:p>
        </p:txBody>
      </p:sp>
      <p:sp>
        <p:nvSpPr>
          <p:cNvPr id="22" name="Slide Number Placeholder 21"/>
          <p:cNvSpPr>
            <a:spLocks noGrp="1"/>
          </p:cNvSpPr>
          <p:nvPr>
            <p:ph type="sldNum" sz="quarter" idx="12"/>
          </p:nvPr>
        </p:nvSpPr>
        <p:spPr/>
        <p:txBody>
          <a:bodyPr/>
          <a:lstStyle/>
          <a:p>
            <a:fld id="{9E041EDE-50F2-FD49-B156-DFB8E5BC9437}" type="slidenum">
              <a:rPr lang="en-US" smtClean="0"/>
              <a:pPr/>
              <a:t>8</a:t>
            </a:fld>
            <a:endParaRPr lang="en-US"/>
          </a:p>
        </p:txBody>
      </p:sp>
      <p:sp>
        <p:nvSpPr>
          <p:cNvPr id="21" name="TextBox 20"/>
          <p:cNvSpPr txBox="1"/>
          <p:nvPr/>
        </p:nvSpPr>
        <p:spPr>
          <a:xfrm>
            <a:off x="8305801" y="122338"/>
            <a:ext cx="1571751"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Capitals"/>
                <a:cs typeface="Capitals"/>
              </a:rPr>
              <a:t>Hall B </a:t>
            </a:r>
          </a:p>
        </p:txBody>
      </p:sp>
      <p:cxnSp>
        <p:nvCxnSpPr>
          <p:cNvPr id="27" name="Straight Connector 31"/>
          <p:cNvCxnSpPr/>
          <p:nvPr/>
        </p:nvCxnSpPr>
        <p:spPr>
          <a:xfrm>
            <a:off x="0" y="890340"/>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3"/>
          </p:nvPr>
        </p:nvSpPr>
        <p:spPr/>
        <p:txBody>
          <a:bodyPr/>
          <a:lstStyle/>
          <a:p>
            <a:r>
              <a:rPr lang="en-US" dirty="0" smtClean="0"/>
              <a:t>PAC 44 Meeting   -  July 27  2016                         Annalisa </a:t>
            </a:r>
            <a:r>
              <a:rPr lang="en-US" dirty="0" err="1" smtClean="0"/>
              <a:t>D’Angelo</a:t>
            </a:r>
            <a:r>
              <a:rPr lang="en-US" dirty="0" smtClean="0"/>
              <a:t> – A Search for hybrid Baryons  in Hall B with CLAS12</a:t>
            </a:r>
            <a:endParaRPr lang="en-US" dirty="0"/>
          </a:p>
        </p:txBody>
      </p:sp>
      <p:cxnSp>
        <p:nvCxnSpPr>
          <p:cNvPr id="5" name="Connettore 1 4"/>
          <p:cNvCxnSpPr/>
          <p:nvPr/>
        </p:nvCxnSpPr>
        <p:spPr bwMode="auto">
          <a:xfrm>
            <a:off x="2742854" y="6722988"/>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3700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92"/>
            <a:ext cx="10382250" cy="599971"/>
          </a:xfrm>
        </p:spPr>
        <p:txBody>
          <a:bodyPr lIns="100735" tIns="50367" rIns="100735" bIns="50367">
            <a:normAutofit fontScale="90000"/>
          </a:bodyPr>
          <a:lstStyle/>
          <a:p>
            <a:r>
              <a:rPr lang="en-US" b="1" dirty="0" smtClean="0">
                <a:solidFill>
                  <a:srgbClr val="000090"/>
                </a:solidFill>
              </a:rPr>
              <a:t>Forward Tagger</a:t>
            </a:r>
            <a:endParaRPr lang="en-US" b="1" dirty="0">
              <a:solidFill>
                <a:srgbClr val="000090"/>
              </a:solidFill>
            </a:endParaRPr>
          </a:p>
        </p:txBody>
      </p:sp>
      <p:sp>
        <p:nvSpPr>
          <p:cNvPr id="17" name="Text Box 4"/>
          <p:cNvSpPr txBox="1">
            <a:spLocks noChangeArrowheads="1"/>
          </p:cNvSpPr>
          <p:nvPr/>
        </p:nvSpPr>
        <p:spPr bwMode="auto">
          <a:xfrm>
            <a:off x="432594" y="1531252"/>
            <a:ext cx="5018088" cy="1768839"/>
          </a:xfrm>
          <a:prstGeom prst="rect">
            <a:avLst/>
          </a:prstGeom>
          <a:noFill/>
          <a:ln w="25400">
            <a:solidFill>
              <a:srgbClr val="660066"/>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9149" tIns="56237" rIns="99149" bIns="49575">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14979" indent="-814979"/>
            <a:r>
              <a:rPr lang="en-GB" dirty="0" smtClean="0">
                <a:solidFill>
                  <a:srgbClr val="FF0000"/>
                </a:solidFill>
              </a:rPr>
              <a:t>FT-Cal:  </a:t>
            </a:r>
            <a:r>
              <a:rPr lang="en-GB" dirty="0" smtClean="0"/>
              <a:t>calorimeter to measure electron energy/momentum</a:t>
            </a:r>
          </a:p>
          <a:p>
            <a:pPr marL="949643" lvl="1" indent="-949643"/>
            <a:r>
              <a:rPr lang="en-GB" dirty="0" smtClean="0">
                <a:solidFill>
                  <a:srgbClr val="FF0000"/>
                </a:solidFill>
              </a:rPr>
              <a:t>FT-Hodo</a:t>
            </a:r>
            <a:r>
              <a:rPr lang="en-GB" dirty="0" smtClean="0">
                <a:solidFill>
                  <a:srgbClr val="FF6600"/>
                </a:solidFill>
              </a:rPr>
              <a:t>: </a:t>
            </a:r>
            <a:r>
              <a:rPr lang="en-GB" dirty="0" smtClean="0">
                <a:solidFill>
                  <a:srgbClr val="000000"/>
                </a:solidFill>
              </a:rPr>
              <a:t>scintillation </a:t>
            </a:r>
            <a:r>
              <a:rPr lang="en-GB" dirty="0" err="1" smtClean="0">
                <a:solidFill>
                  <a:srgbClr val="000000"/>
                </a:solidFill>
              </a:rPr>
              <a:t>hodoscope</a:t>
            </a:r>
            <a:r>
              <a:rPr lang="en-GB" dirty="0" smtClean="0">
                <a:solidFill>
                  <a:srgbClr val="000000"/>
                </a:solidFill>
              </a:rPr>
              <a:t> to veto photons &amp; backsplash</a:t>
            </a:r>
          </a:p>
          <a:p>
            <a:pPr marL="753769" indent="-753769"/>
            <a:r>
              <a:rPr lang="en-GB" dirty="0" smtClean="0">
                <a:solidFill>
                  <a:srgbClr val="FF0000"/>
                </a:solidFill>
              </a:rPr>
              <a:t>FT-Trk: </a:t>
            </a:r>
            <a:r>
              <a:rPr lang="en-GB" dirty="0" smtClean="0">
                <a:solidFill>
                  <a:srgbClr val="000000"/>
                </a:solidFill>
              </a:rPr>
              <a:t>micro-mega detector to measure electron angles, polarization plane</a:t>
            </a:r>
            <a:endParaRPr lang="en-GB" dirty="0">
              <a:solidFill>
                <a:srgbClr val="000000"/>
              </a:solidFill>
            </a:endParaRPr>
          </a:p>
        </p:txBody>
      </p:sp>
      <p:sp>
        <p:nvSpPr>
          <p:cNvPr id="18" name="TextBox 17"/>
          <p:cNvSpPr txBox="1"/>
          <p:nvPr/>
        </p:nvSpPr>
        <p:spPr>
          <a:xfrm>
            <a:off x="346075" y="967107"/>
            <a:ext cx="7873206" cy="440272"/>
          </a:xfrm>
          <a:prstGeom prst="rect">
            <a:avLst/>
          </a:prstGeom>
          <a:noFill/>
        </p:spPr>
        <p:txBody>
          <a:bodyPr wrap="square" lIns="100735" tIns="50367" rIns="100735" bIns="5036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200" dirty="0">
                <a:solidFill>
                  <a:srgbClr val="000090"/>
                </a:solidFill>
              </a:rPr>
              <a:t>FT designed to detect electrons and photons at small angles</a:t>
            </a:r>
          </a:p>
        </p:txBody>
      </p:sp>
      <p:pic>
        <p:nvPicPr>
          <p:cNvPr id="31" name="Picture 30" descr="latex-image-1.pdf"/>
          <p:cNvPicPr>
            <a:picLocks noChangeAspect="1"/>
          </p:cNvPicPr>
          <p:nvPr/>
        </p:nvPicPr>
        <p:blipFill>
          <a:blip r:embed="rId2"/>
          <a:stretch>
            <a:fillRect/>
          </a:stretch>
        </p:blipFill>
        <p:spPr>
          <a:xfrm>
            <a:off x="6416810" y="2013779"/>
            <a:ext cx="3359811" cy="698465"/>
          </a:xfrm>
          <a:prstGeom prst="rect">
            <a:avLst/>
          </a:prstGeom>
        </p:spPr>
      </p:pic>
      <p:pic>
        <p:nvPicPr>
          <p:cNvPr id="32" name="Picture 31" descr="latex-image-1.pdf"/>
          <p:cNvPicPr>
            <a:picLocks noChangeAspect="1"/>
          </p:cNvPicPr>
          <p:nvPr/>
        </p:nvPicPr>
        <p:blipFill>
          <a:blip r:embed="rId3"/>
          <a:stretch>
            <a:fillRect/>
          </a:stretch>
        </p:blipFill>
        <p:spPr>
          <a:xfrm>
            <a:off x="6575425" y="1526858"/>
            <a:ext cx="1946672" cy="214912"/>
          </a:xfrm>
          <a:prstGeom prst="rect">
            <a:avLst/>
          </a:prstGeom>
        </p:spPr>
      </p:pic>
      <p:grpSp>
        <p:nvGrpSpPr>
          <p:cNvPr id="3" name="Group 46"/>
          <p:cNvGrpSpPr/>
          <p:nvPr/>
        </p:nvGrpSpPr>
        <p:grpSpPr>
          <a:xfrm>
            <a:off x="346075" y="3626644"/>
            <a:ext cx="5104606" cy="2929998"/>
            <a:chOff x="4724400" y="3581400"/>
            <a:chExt cx="4114800" cy="2592000"/>
          </a:xfrm>
        </p:grpSpPr>
        <p:pic>
          <p:nvPicPr>
            <p:cNvPr id="35" name="Picture 34" descr="forward_tagger.jpg"/>
            <p:cNvPicPr>
              <a:picLocks noChangeAspect="1"/>
            </p:cNvPicPr>
            <p:nvPr/>
          </p:nvPicPr>
          <p:blipFill rotWithShape="1">
            <a:blip r:embed="rId4">
              <a:extLst>
                <a:ext uri="{28A0092B-C50C-407E-A947-70E740481C1C}">
                  <a14:useLocalDpi xmlns:a14="http://schemas.microsoft.com/office/drawing/2010/main" val="0"/>
                </a:ext>
              </a:extLst>
            </a:blip>
            <a:srcRect l="9630" t="11906" b="8523"/>
            <a:stretch/>
          </p:blipFill>
          <p:spPr>
            <a:xfrm>
              <a:off x="4724400" y="3581400"/>
              <a:ext cx="4114800" cy="2592000"/>
            </a:xfrm>
            <a:prstGeom prst="rect">
              <a:avLst/>
            </a:prstGeom>
          </p:spPr>
        </p:pic>
        <p:sp>
          <p:nvSpPr>
            <p:cNvPr id="36" name="CasellaDiTesto 12"/>
            <p:cNvSpPr txBox="1">
              <a:spLocks noChangeAspect="1"/>
            </p:cNvSpPr>
            <p:nvPr/>
          </p:nvSpPr>
          <p:spPr>
            <a:xfrm>
              <a:off x="5105400" y="3886200"/>
              <a:ext cx="1524000" cy="367567"/>
            </a:xfrm>
            <a:prstGeom prst="rect">
              <a:avLst/>
            </a:prstGeom>
            <a:noFill/>
          </p:spPr>
          <p:txBody>
            <a:bodyPr wrap="square" rtlCol="0">
              <a:spAutoFit/>
            </a:bodyPr>
            <a:lstStyle/>
            <a:p>
              <a:pPr algn="ctr"/>
              <a:r>
                <a:rPr lang="en-US" b="1" dirty="0" smtClean="0">
                  <a:solidFill>
                    <a:srgbClr val="000090"/>
                  </a:solidFill>
                </a:rPr>
                <a:t>calorimeter</a:t>
              </a:r>
              <a:endParaRPr lang="en-US" b="1" dirty="0">
                <a:solidFill>
                  <a:srgbClr val="000090"/>
                </a:solidFill>
              </a:endParaRPr>
            </a:p>
          </p:txBody>
        </p:sp>
        <p:sp>
          <p:nvSpPr>
            <p:cNvPr id="38" name="CasellaDiTesto 19"/>
            <p:cNvSpPr txBox="1">
              <a:spLocks noChangeAspect="1"/>
            </p:cNvSpPr>
            <p:nvPr/>
          </p:nvSpPr>
          <p:spPr>
            <a:xfrm>
              <a:off x="4953000" y="5029200"/>
              <a:ext cx="946637" cy="367567"/>
            </a:xfrm>
            <a:prstGeom prst="rect">
              <a:avLst/>
            </a:prstGeom>
            <a:noFill/>
          </p:spPr>
          <p:txBody>
            <a:bodyPr wrap="square" rtlCol="0">
              <a:spAutoFit/>
            </a:bodyPr>
            <a:lstStyle/>
            <a:p>
              <a:pPr algn="ctr"/>
              <a:r>
                <a:rPr lang="en-US" b="1" dirty="0" smtClean="0">
                  <a:solidFill>
                    <a:srgbClr val="000090"/>
                  </a:solidFill>
                </a:rPr>
                <a:t>tracker</a:t>
              </a:r>
              <a:endParaRPr lang="en-US" b="1" dirty="0">
                <a:solidFill>
                  <a:srgbClr val="000090"/>
                </a:solidFill>
              </a:endParaRPr>
            </a:p>
          </p:txBody>
        </p:sp>
        <p:sp>
          <p:nvSpPr>
            <p:cNvPr id="40" name="CasellaDiTesto 28"/>
            <p:cNvSpPr txBox="1">
              <a:spLocks noChangeAspect="1"/>
            </p:cNvSpPr>
            <p:nvPr/>
          </p:nvSpPr>
          <p:spPr>
            <a:xfrm>
              <a:off x="6553200" y="5715000"/>
              <a:ext cx="1371600" cy="367567"/>
            </a:xfrm>
            <a:prstGeom prst="rect">
              <a:avLst/>
            </a:prstGeom>
            <a:noFill/>
          </p:spPr>
          <p:txBody>
            <a:bodyPr wrap="square" rtlCol="0">
              <a:spAutoFit/>
            </a:bodyPr>
            <a:lstStyle/>
            <a:p>
              <a:pPr algn="ctr"/>
              <a:r>
                <a:rPr lang="en-US" b="1" dirty="0" smtClean="0">
                  <a:solidFill>
                    <a:srgbClr val="000090"/>
                  </a:solidFill>
                </a:rPr>
                <a:t>hodoscope</a:t>
              </a:r>
              <a:endParaRPr lang="en-US" b="1" dirty="0">
                <a:solidFill>
                  <a:srgbClr val="000090"/>
                </a:solidFill>
              </a:endParaRPr>
            </a:p>
          </p:txBody>
        </p:sp>
      </p:grpSp>
      <p:pic>
        <p:nvPicPr>
          <p:cNvPr id="50" name="Picture 49" descr="full-ft1.png"/>
          <p:cNvPicPr>
            <a:picLocks noChangeAspect="1"/>
          </p:cNvPicPr>
          <p:nvPr/>
        </p:nvPicPr>
        <p:blipFill>
          <a:blip r:embed="rId5"/>
          <a:stretch>
            <a:fillRect/>
          </a:stretch>
        </p:blipFill>
        <p:spPr>
          <a:xfrm>
            <a:off x="6448531" y="2979605"/>
            <a:ext cx="3155050" cy="3390241"/>
          </a:xfrm>
          <a:prstGeom prst="rect">
            <a:avLst/>
          </a:prstGeom>
        </p:spPr>
      </p:pic>
      <p:sp>
        <p:nvSpPr>
          <p:cNvPr id="19" name="TextBox 18"/>
          <p:cNvSpPr txBox="1"/>
          <p:nvPr/>
        </p:nvSpPr>
        <p:spPr>
          <a:xfrm>
            <a:off x="8305799" y="122338"/>
            <a:ext cx="1571751" cy="717271"/>
          </a:xfrm>
          <a:prstGeom prst="rect">
            <a:avLst/>
          </a:prstGeom>
          <a:noFill/>
          <a:ln w="3175" cmpd="sng">
            <a:solidFill>
              <a:srgbClr val="008000"/>
            </a:solidFill>
          </a:ln>
        </p:spPr>
        <p:txBody>
          <a:bodyPr wrap="none" lIns="100735" tIns="50367" rIns="100735" bIns="50367" rtlCol="0">
            <a:spAutoFit/>
          </a:bodyPr>
          <a:lstStyle/>
          <a:p>
            <a:r>
              <a:rPr lang="en-US" sz="4000" dirty="0">
                <a:solidFill>
                  <a:srgbClr val="008000"/>
                </a:solidFill>
                <a:latin typeface="Capitals"/>
                <a:cs typeface="Capitals"/>
              </a:rPr>
              <a:t>Hall B </a:t>
            </a:r>
          </a:p>
        </p:txBody>
      </p:sp>
      <p:sp>
        <p:nvSpPr>
          <p:cNvPr id="20" name="TextBox 19"/>
          <p:cNvSpPr txBox="1"/>
          <p:nvPr/>
        </p:nvSpPr>
        <p:spPr>
          <a:xfrm>
            <a:off x="72101" y="-11283"/>
            <a:ext cx="1867856" cy="778826"/>
          </a:xfrm>
          <a:prstGeom prst="rect">
            <a:avLst/>
          </a:prstGeom>
          <a:noFill/>
        </p:spPr>
        <p:txBody>
          <a:bodyPr wrap="none" lIns="100735" tIns="50367" rIns="100735" bIns="50367" rtlCol="0">
            <a:spAutoFit/>
          </a:bodyPr>
          <a:lstStyle/>
          <a:p>
            <a:pPr defTabSz="503678" fontAlgn="auto">
              <a:spcBef>
                <a:spcPts val="0"/>
              </a:spcBef>
              <a:spcAft>
                <a:spcPts val="0"/>
              </a:spcAft>
            </a:pPr>
            <a:r>
              <a:rPr lang="en-US" sz="4400" i="1" dirty="0">
                <a:solidFill>
                  <a:srgbClr val="FF0000"/>
                </a:solidFill>
                <a:effectLst>
                  <a:outerShdw blurRad="50800" dist="38100" dir="2700000">
                    <a:srgbClr val="000000"/>
                  </a:outerShdw>
                </a:effectLst>
                <a:latin typeface="Calibri"/>
              </a:rPr>
              <a:t>CLAS</a:t>
            </a:r>
            <a:r>
              <a:rPr lang="en-US" sz="4000" i="1" dirty="0">
                <a:solidFill>
                  <a:srgbClr val="FF0000"/>
                </a:solidFill>
                <a:effectLst>
                  <a:outerShdw blurRad="50800" dist="38100" dir="2700000">
                    <a:srgbClr val="000000"/>
                  </a:outerShdw>
                </a:effectLst>
                <a:latin typeface="Calibri"/>
              </a:rPr>
              <a:t>12</a:t>
            </a:r>
            <a:endParaRPr lang="en-US" dirty="0">
              <a:solidFill>
                <a:prstClr val="black"/>
              </a:solidFill>
              <a:latin typeface="Calibri"/>
            </a:endParaRPr>
          </a:p>
        </p:txBody>
      </p:sp>
      <p:sp>
        <p:nvSpPr>
          <p:cNvPr id="22" name="Slide Number Placeholder 21"/>
          <p:cNvSpPr>
            <a:spLocks noGrp="1"/>
          </p:cNvSpPr>
          <p:nvPr>
            <p:ph type="sldNum" sz="quarter" idx="12"/>
          </p:nvPr>
        </p:nvSpPr>
        <p:spPr/>
        <p:txBody>
          <a:bodyPr/>
          <a:lstStyle/>
          <a:p>
            <a:fld id="{7C838BDD-2A9B-A643-A699-54CA44B406CD}" type="slidenum">
              <a:rPr lang="en-US" smtClean="0"/>
              <a:pPr/>
              <a:t>9</a:t>
            </a:fld>
            <a:endParaRPr lang="en-US"/>
          </a:p>
        </p:txBody>
      </p:sp>
      <p:cxnSp>
        <p:nvCxnSpPr>
          <p:cNvPr id="25" name="Straight Connector 31"/>
          <p:cNvCxnSpPr/>
          <p:nvPr/>
        </p:nvCxnSpPr>
        <p:spPr>
          <a:xfrm>
            <a:off x="0" y="962348"/>
            <a:ext cx="1038225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piè di pagina 3"/>
          <p:cNvSpPr>
            <a:spLocks noGrp="1"/>
          </p:cNvSpPr>
          <p:nvPr>
            <p:ph type="ftr" sz="quarter" idx="3"/>
          </p:nvPr>
        </p:nvSpPr>
        <p:spPr/>
        <p:txBody>
          <a:bodyPr/>
          <a:lstStyle/>
          <a:p>
            <a:r>
              <a:rPr lang="en-US" smtClean="0"/>
              <a:t>PAC 44 Meeting   -  July 27  2016                         Annalisa D’Angelo – A Search for hybrid Baryons  in Hall B with CLAS12</a:t>
            </a:r>
            <a:endParaRPr lang="en-US" dirty="0"/>
          </a:p>
        </p:txBody>
      </p:sp>
    </p:spTree>
    <p:extLst>
      <p:ext uri="{BB962C8B-B14F-4D97-AF65-F5344CB8AC3E}">
        <p14:creationId xmlns:p14="http://schemas.microsoft.com/office/powerpoint/2010/main" val="18690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45901</TotalTime>
  <Words>4443</Words>
  <Application>Microsoft Macintosh PowerPoint</Application>
  <PresentationFormat>Personalizzato</PresentationFormat>
  <Paragraphs>732</Paragraphs>
  <Slides>35</Slides>
  <Notes>26</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35</vt:i4>
      </vt:variant>
    </vt:vector>
  </HeadingPairs>
  <TitlesOfParts>
    <vt:vector size="37" baseType="lpstr">
      <vt:lpstr>Blank Presentation</vt:lpstr>
      <vt:lpstr>Equation</vt:lpstr>
      <vt:lpstr>Presentazione di PowerPoint</vt:lpstr>
      <vt:lpstr>“Confinement and Strong QCD”  in the Evolution of the Early Universe</vt:lpstr>
      <vt:lpstr>Main Questions to Address</vt:lpstr>
      <vt:lpstr>New Run Group Proposal (RG K)</vt:lpstr>
      <vt:lpstr>Evidence for New N* in KY Final State</vt:lpstr>
      <vt:lpstr>Studying Baryons in *p → KΛ/Σ ?</vt:lpstr>
      <vt:lpstr>Accessing the Forces &amp; Pressure on Quarks</vt:lpstr>
      <vt:lpstr>Equipment</vt:lpstr>
      <vt:lpstr>Forward Tagger</vt:lpstr>
      <vt:lpstr>Presentazione di PowerPoint</vt:lpstr>
      <vt:lpstr>Presentazione di PowerPoint</vt:lpstr>
      <vt:lpstr>Presentazione di PowerPoint</vt:lpstr>
      <vt:lpstr>Hybrid Baryons: Baryons with Explicit Gluonic Degrees of Freedom</vt:lpstr>
      <vt:lpstr>Hybrid Baryons in LQCD</vt:lpstr>
      <vt:lpstr>Separating q3g from q3 States?  </vt:lpstr>
      <vt:lpstr>Separating q3g from q3 States?  </vt:lpstr>
      <vt:lpstr>Hybrid Baryon Signatures</vt:lpstr>
      <vt:lpstr>Analysis Tools for Excited Baryons</vt:lpstr>
      <vt:lpstr>The Experiment</vt:lpstr>
      <vt:lpstr>Kinematical Coverage: Full Q2 Range</vt:lpstr>
      <vt:lpstr>Presentazione di PowerPoint</vt:lpstr>
      <vt:lpstr>Event Simulation in CLAS12</vt:lpstr>
      <vt:lpstr>Presentazione di PowerPoint</vt:lpstr>
      <vt:lpstr>Presentazione di PowerPoint</vt:lpstr>
      <vt:lpstr>Presentazione di PowerPoint</vt:lpstr>
      <vt:lpstr>Simulation of Model + Hybrid Contributions</vt:lpstr>
      <vt:lpstr>Presentazione di PowerPoint</vt:lpstr>
      <vt:lpstr>Extraction of Legendre Moments</vt:lpstr>
      <vt:lpstr>Statistical Sensitivity of Resonance Electrocouplings</vt:lpstr>
      <vt:lpstr>Bonn-Gatchina Analysis Example </vt:lpstr>
      <vt:lpstr>Blind Extraction: JP=1/2+ + JP=3/2+ </vt:lpstr>
      <vt:lpstr>Blind Extraction: JP=1/2+ + JP=3/2+ </vt:lpstr>
      <vt:lpstr>Blind Extraction: JP=1/2+ + JP=3/2+ </vt:lpstr>
      <vt:lpstr>Blind Extraction: JP=1/2+ + JP=3/2+ </vt:lpstr>
      <vt:lpstr>Summary</vt:lpstr>
    </vt:vector>
  </TitlesOfParts>
  <Company>INFN Sezione Roma Tor Vergata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Annalisa D'Angelo</dc:creator>
  <cp:lastModifiedBy>annalisa D'Angelo</cp:lastModifiedBy>
  <cp:revision>851</cp:revision>
  <cp:lastPrinted>2012-06-25T06:09:35Z</cp:lastPrinted>
  <dcterms:created xsi:type="dcterms:W3CDTF">2016-07-22T11:42:11Z</dcterms:created>
  <dcterms:modified xsi:type="dcterms:W3CDTF">2016-07-26T15:37:23Z</dcterms:modified>
</cp:coreProperties>
</file>