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615" r:id="rId2"/>
    <p:sldId id="616" r:id="rId3"/>
    <p:sldId id="617" r:id="rId4"/>
    <p:sldId id="618" r:id="rId5"/>
    <p:sldId id="614" r:id="rId6"/>
  </p:sldIdLst>
  <p:sldSz cx="10382250" cy="7253288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1pPr>
    <a:lvl2pPr marL="466052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2pPr>
    <a:lvl3pPr marL="932106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3pPr>
    <a:lvl4pPr marL="1398158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4pPr>
    <a:lvl5pPr marL="1864213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5pPr>
    <a:lvl6pPr marL="2330266" algn="l" defTabSz="466052" rtl="0" eaLnBrk="1" latinLnBrk="0" hangingPunct="1"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6pPr>
    <a:lvl7pPr marL="2796319" algn="l" defTabSz="466052" rtl="0" eaLnBrk="1" latinLnBrk="0" hangingPunct="1"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7pPr>
    <a:lvl8pPr marL="3262372" algn="l" defTabSz="466052" rtl="0" eaLnBrk="1" latinLnBrk="0" hangingPunct="1"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8pPr>
    <a:lvl9pPr marL="3728424" algn="l" defTabSz="466052" rtl="0" eaLnBrk="1" latinLnBrk="0" hangingPunct="1"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85">
          <p15:clr>
            <a:srgbClr val="A4A3A4"/>
          </p15:clr>
        </p15:guide>
        <p15:guide id="2" pos="327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EF6"/>
    <a:srgbClr val="622000"/>
    <a:srgbClr val="00C301"/>
    <a:srgbClr val="3465C8"/>
    <a:srgbClr val="4684FF"/>
    <a:srgbClr val="18EFFF"/>
    <a:srgbClr val="FDFF95"/>
    <a:srgbClr val="ECED89"/>
    <a:srgbClr val="00FF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38" autoAdjust="0"/>
    <p:restoredTop sz="91400" autoAdjust="0"/>
  </p:normalViewPr>
  <p:slideViewPr>
    <p:cSldViewPr>
      <p:cViewPr varScale="1">
        <p:scale>
          <a:sx n="63" d="100"/>
          <a:sy n="63" d="100"/>
        </p:scale>
        <p:origin x="72" y="468"/>
      </p:cViewPr>
      <p:guideLst>
        <p:guide orient="horz" pos="2285"/>
        <p:guide pos="32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-2920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93F53-B49A-804E-BC6A-F0ED6EA4BF3D}" type="datetimeFigureOut">
              <a:rPr lang="it-IT" smtClean="0"/>
              <a:pPr/>
              <a:t>05/05/2017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Annalisa D'Angelo - The Baryon Spectroscopy program at Jlab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35857E-9874-8743-BDA0-1B245D94B24B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569408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76313" y="685800"/>
            <a:ext cx="490537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r>
              <a:rPr lang="en-US" smtClean="0"/>
              <a:t>Annalisa D'Angelo - The Baryon Spectroscopy program at Jlab</a:t>
            </a: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13F845E0-32E9-9948-A60B-2F8D6AAAFC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8102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66052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32106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98158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64213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330266" algn="l" defTabSz="4660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96319" algn="l" defTabSz="4660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62372" algn="l" defTabSz="4660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28424" algn="l" defTabSz="4660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78505" y="2253388"/>
            <a:ext cx="8825240" cy="1554390"/>
          </a:xfrm>
          <a:prstGeom prst="rect">
            <a:avLst/>
          </a:prstGeom>
        </p:spPr>
        <p:txBody>
          <a:bodyPr lIns="91412" tIns="45705" rIns="91412" bIns="45705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57013" y="4110996"/>
            <a:ext cx="7268229" cy="1852821"/>
          </a:xfrm>
          <a:prstGeom prst="rect">
            <a:avLst/>
          </a:prstGeom>
        </p:spPr>
        <p:txBody>
          <a:bodyPr lIns="91412" tIns="45705" rIns="91412" bIns="45705"/>
          <a:lstStyle>
            <a:lvl1pPr marL="0" indent="0" algn="ctr">
              <a:buNone/>
              <a:defRPr/>
            </a:lvl1pPr>
            <a:lvl2pPr marL="466052" indent="0" algn="ctr">
              <a:buNone/>
              <a:defRPr/>
            </a:lvl2pPr>
            <a:lvl3pPr marL="932106" indent="0" algn="ctr">
              <a:buNone/>
              <a:defRPr/>
            </a:lvl3pPr>
            <a:lvl4pPr marL="1398158" indent="0" algn="ctr">
              <a:buNone/>
              <a:defRPr/>
            </a:lvl4pPr>
            <a:lvl5pPr marL="1864213" indent="0" algn="ctr">
              <a:buNone/>
              <a:defRPr/>
            </a:lvl5pPr>
            <a:lvl6pPr marL="2330266" indent="0" algn="ctr">
              <a:buNone/>
              <a:defRPr/>
            </a:lvl6pPr>
            <a:lvl7pPr marL="2796319" indent="0" algn="ctr">
              <a:buNone/>
              <a:defRPr/>
            </a:lvl7pPr>
            <a:lvl8pPr marL="3262372" indent="0" algn="ctr">
              <a:buNone/>
              <a:defRPr/>
            </a:lvl8pPr>
            <a:lvl9pPr marL="3728424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84F22-47CE-E84F-AE27-D9117E68BE8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en-US" smtClean="0"/>
              <a:t>Hybrid Baryons - First Experiment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405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8505" y="644740"/>
            <a:ext cx="8825240" cy="1209679"/>
          </a:xfrm>
          <a:prstGeom prst="rect">
            <a:avLst/>
          </a:prstGeom>
        </p:spPr>
        <p:txBody>
          <a:bodyPr lIns="91412" tIns="45705" rIns="91412" bIns="45705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78505" y="2095397"/>
            <a:ext cx="8825240" cy="4351972"/>
          </a:xfrm>
          <a:prstGeom prst="rect">
            <a:avLst/>
          </a:prstGeom>
        </p:spPr>
        <p:txBody>
          <a:bodyPr lIns="91412" tIns="45705" rIns="91412" bIns="45705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123A2-8C0A-B24D-ABFA-7CF5F3B53C0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en-US" smtClean="0"/>
              <a:t>Hybrid Baryons - First Experiment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67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9394" y="4661574"/>
            <a:ext cx="8825240" cy="1439487"/>
          </a:xfrm>
          <a:prstGeom prst="rect">
            <a:avLst/>
          </a:prstGeom>
        </p:spPr>
        <p:txBody>
          <a:bodyPr lIns="91412" tIns="45705" rIns="91412" bIns="45705" anchor="t"/>
          <a:lstStyle>
            <a:lvl1pPr algn="l">
              <a:defRPr sz="41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19394" y="3073674"/>
            <a:ext cx="8825240" cy="1587904"/>
          </a:xfrm>
          <a:prstGeom prst="rect">
            <a:avLst/>
          </a:prstGeom>
        </p:spPr>
        <p:txBody>
          <a:bodyPr lIns="91412" tIns="45705" rIns="91412" bIns="45705" anchor="b"/>
          <a:lstStyle>
            <a:lvl1pPr marL="0" indent="0">
              <a:buNone/>
              <a:defRPr sz="2100"/>
            </a:lvl1pPr>
            <a:lvl2pPr marL="466052" indent="0">
              <a:buNone/>
              <a:defRPr sz="1900"/>
            </a:lvl2pPr>
            <a:lvl3pPr marL="932106" indent="0">
              <a:buNone/>
              <a:defRPr sz="1700"/>
            </a:lvl3pPr>
            <a:lvl4pPr marL="1398158" indent="0">
              <a:buNone/>
              <a:defRPr sz="1400"/>
            </a:lvl4pPr>
            <a:lvl5pPr marL="1864213" indent="0">
              <a:buNone/>
              <a:defRPr sz="1400"/>
            </a:lvl5pPr>
            <a:lvl6pPr marL="2330266" indent="0">
              <a:buNone/>
              <a:defRPr sz="1400"/>
            </a:lvl6pPr>
            <a:lvl7pPr marL="2796319" indent="0">
              <a:buNone/>
              <a:defRPr sz="1400"/>
            </a:lvl7pPr>
            <a:lvl8pPr marL="3262372" indent="0">
              <a:buNone/>
              <a:defRPr sz="1400"/>
            </a:lvl8pPr>
            <a:lvl9pPr marL="3728424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2AE66-D61E-114C-BD1D-1D06A91F5DC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en-US" smtClean="0"/>
              <a:t>Hybrid Baryons - First Experiment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55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8505" y="644740"/>
            <a:ext cx="8825240" cy="1209679"/>
          </a:xfrm>
          <a:prstGeom prst="rect">
            <a:avLst/>
          </a:prstGeom>
        </p:spPr>
        <p:txBody>
          <a:bodyPr lIns="91412" tIns="45705" rIns="91412" bIns="45705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78506" y="2095397"/>
            <a:ext cx="4334115" cy="4351972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69631" y="2095397"/>
            <a:ext cx="4334115" cy="4351972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2DC3F1-72C8-4647-8286-71C37469022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en-US" smtClean="0"/>
              <a:t>Hybrid Baryons - First Experiment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59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8462" y="290453"/>
            <a:ext cx="9345333" cy="1209679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18462" y="1623014"/>
            <a:ext cx="4587619" cy="676654"/>
          </a:xfrm>
          <a:prstGeom prst="rect">
            <a:avLst/>
          </a:prstGeom>
        </p:spPr>
        <p:txBody>
          <a:bodyPr lIns="91412" tIns="45705" rIns="91412" bIns="45705" anchor="b"/>
          <a:lstStyle>
            <a:lvl1pPr marL="0" indent="0">
              <a:buNone/>
              <a:defRPr sz="2400" b="1"/>
            </a:lvl1pPr>
            <a:lvl2pPr marL="466052" indent="0">
              <a:buNone/>
              <a:defRPr sz="2100" b="1"/>
            </a:lvl2pPr>
            <a:lvl3pPr marL="932106" indent="0">
              <a:buNone/>
              <a:defRPr sz="1900" b="1"/>
            </a:lvl3pPr>
            <a:lvl4pPr marL="1398158" indent="0">
              <a:buNone/>
              <a:defRPr sz="1700" b="1"/>
            </a:lvl4pPr>
            <a:lvl5pPr marL="1864213" indent="0">
              <a:buNone/>
              <a:defRPr sz="1700" b="1"/>
            </a:lvl5pPr>
            <a:lvl6pPr marL="2330266" indent="0">
              <a:buNone/>
              <a:defRPr sz="1700" b="1"/>
            </a:lvl6pPr>
            <a:lvl7pPr marL="2796319" indent="0">
              <a:buNone/>
              <a:defRPr sz="1700" b="1"/>
            </a:lvl7pPr>
            <a:lvl8pPr marL="3262372" indent="0">
              <a:buNone/>
              <a:defRPr sz="1700" b="1"/>
            </a:lvl8pPr>
            <a:lvl9pPr marL="3728424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8462" y="2299670"/>
            <a:ext cx="4587619" cy="4179617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274540" y="1623014"/>
            <a:ext cx="4589255" cy="676654"/>
          </a:xfrm>
          <a:prstGeom prst="rect">
            <a:avLst/>
          </a:prstGeom>
        </p:spPr>
        <p:txBody>
          <a:bodyPr lIns="91412" tIns="45705" rIns="91412" bIns="45705" anchor="b"/>
          <a:lstStyle>
            <a:lvl1pPr marL="0" indent="0">
              <a:buNone/>
              <a:defRPr sz="2400" b="1"/>
            </a:lvl1pPr>
            <a:lvl2pPr marL="466052" indent="0">
              <a:buNone/>
              <a:defRPr sz="2100" b="1"/>
            </a:lvl2pPr>
            <a:lvl3pPr marL="932106" indent="0">
              <a:buNone/>
              <a:defRPr sz="1900" b="1"/>
            </a:lvl3pPr>
            <a:lvl4pPr marL="1398158" indent="0">
              <a:buNone/>
              <a:defRPr sz="1700" b="1"/>
            </a:lvl4pPr>
            <a:lvl5pPr marL="1864213" indent="0">
              <a:buNone/>
              <a:defRPr sz="1700" b="1"/>
            </a:lvl5pPr>
            <a:lvl6pPr marL="2330266" indent="0">
              <a:buNone/>
              <a:defRPr sz="1700" b="1"/>
            </a:lvl6pPr>
            <a:lvl7pPr marL="2796319" indent="0">
              <a:buNone/>
              <a:defRPr sz="1700" b="1"/>
            </a:lvl7pPr>
            <a:lvl8pPr marL="3262372" indent="0">
              <a:buNone/>
              <a:defRPr sz="1700" b="1"/>
            </a:lvl8pPr>
            <a:lvl9pPr marL="3728424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274540" y="2299670"/>
            <a:ext cx="4589255" cy="4179617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D290C6-414F-AF4B-8A7F-56CEE257135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en-US" smtClean="0"/>
              <a:t>Hybrid Baryons - First Experiment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9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8505" y="644740"/>
            <a:ext cx="8825240" cy="1209679"/>
          </a:xfrm>
          <a:prstGeom prst="rect">
            <a:avLst/>
          </a:prstGeom>
        </p:spPr>
        <p:txBody>
          <a:bodyPr lIns="91412" tIns="45705" rIns="91412" bIns="45705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A604B-4CD7-0A40-9B60-C2927277B8B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en-US" smtClean="0"/>
              <a:t>Hybrid Baryons - First Experiment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480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EDEE0-F139-4643-B219-03D91C3D227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en-US" smtClean="0"/>
              <a:t>Hybrid Baryons - First Experiment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228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en-US" smtClean="0"/>
              <a:t>Hybrid Baryons - First Experiment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03493" y="6939012"/>
            <a:ext cx="504332" cy="29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r" defTabSz="888413">
              <a:defRPr sz="1300">
                <a:solidFill>
                  <a:srgbClr val="800000"/>
                </a:solidFill>
                <a:latin typeface="+mn-lt"/>
              </a:defRPr>
            </a:lvl1pPr>
          </a:lstStyle>
          <a:p>
            <a:fld id="{D5EF5FDC-2BB6-0D43-901C-C2A2504697D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9439598" y="6715323"/>
            <a:ext cx="942652" cy="503948"/>
          </a:xfrm>
          <a:prstGeom prst="rect">
            <a:avLst/>
          </a:prstGeom>
          <a:ln>
            <a:noFill/>
          </a:ln>
          <a:effectLst/>
        </p:spPr>
      </p:pic>
      <p:cxnSp>
        <p:nvCxnSpPr>
          <p:cNvPr id="4" name="Connettore 1 3"/>
          <p:cNvCxnSpPr/>
          <p:nvPr userDrawn="1"/>
        </p:nvCxnSpPr>
        <p:spPr bwMode="auto">
          <a:xfrm>
            <a:off x="1590725" y="6939012"/>
            <a:ext cx="770485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4" name="Titolo 1"/>
          <p:cNvSpPr txBox="1">
            <a:spLocks/>
          </p:cNvSpPr>
          <p:nvPr userDrawn="1"/>
        </p:nvSpPr>
        <p:spPr>
          <a:xfrm>
            <a:off x="870645" y="16968"/>
            <a:ext cx="8825240" cy="504056"/>
          </a:xfrm>
          <a:prstGeom prst="rect">
            <a:avLst/>
          </a:prstGeom>
        </p:spPr>
        <p:txBody>
          <a:bodyPr lIns="91412" tIns="45705" rIns="91412" bIns="45705"/>
          <a:lstStyle>
            <a:lvl1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66198"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32396"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98593"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64792"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endParaRPr lang="it-IT" sz="4000" dirty="0"/>
          </a:p>
        </p:txBody>
      </p:sp>
      <p:pic>
        <p:nvPicPr>
          <p:cNvPr id="8" name="Picture 9" descr="JLab_logo.jpg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" y="6784658"/>
            <a:ext cx="1499616" cy="468630"/>
          </a:xfrm>
          <a:prstGeom prst="rect">
            <a:avLst/>
          </a:prstGeom>
          <a:ln>
            <a:noFill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hf hdr="0" dt="0"/>
  <p:txStyles>
    <p:titleStyle>
      <a:lvl1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66052"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32106"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98158"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64213"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34977" indent="-334977" algn="l" defTabSz="888413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21735" indent="-275100" algn="l" defTabSz="888413" rtl="0" fontAlgn="base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  <a:ea typeface="+mn-ea"/>
        </a:defRPr>
      </a:lvl2pPr>
      <a:lvl3pPr marL="1111731" indent="-223316" algn="l" defTabSz="888413" rtl="0" fontAlgn="base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  <a:ea typeface="+mn-ea"/>
        </a:defRPr>
      </a:lvl3pPr>
      <a:lvl4pPr marL="1555130" indent="-221700" algn="l" defTabSz="888413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00144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466198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32251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398302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64357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66052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32106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98158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64213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30266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96319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62372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28424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595" y="156462"/>
            <a:ext cx="10181137" cy="501860"/>
          </a:xfrm>
          <a:prstGeom prst="rect">
            <a:avLst/>
          </a:prstGeom>
        </p:spPr>
        <p:txBody>
          <a:bodyPr wrap="square" lIns="100767" tIns="50383" rIns="100767" bIns="50383">
            <a:spAutoFit/>
          </a:bodyPr>
          <a:lstStyle/>
          <a:p>
            <a:pPr algn="ctr"/>
            <a:endParaRPr lang="en-US" sz="2600" dirty="0">
              <a:latin typeface="+mj-lt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2814861" y="6850846"/>
            <a:ext cx="4248472" cy="386170"/>
          </a:xfrm>
          <a:prstGeom prst="rect">
            <a:avLst/>
          </a:prstGeom>
        </p:spPr>
        <p:txBody>
          <a:bodyPr lIns="100767" tIns="50383" rIns="100767" bIns="50383"/>
          <a:lstStyle/>
          <a:p>
            <a:r>
              <a:rPr lang="it-IT" sz="2000" dirty="0" err="1" smtClean="0">
                <a:solidFill>
                  <a:srgbClr val="800000"/>
                </a:solidFill>
                <a:latin typeface="+mj-lt"/>
              </a:rPr>
              <a:t>Hybrid</a:t>
            </a:r>
            <a:r>
              <a:rPr lang="it-IT" sz="2000" dirty="0" smtClean="0">
                <a:solidFill>
                  <a:srgbClr val="800000"/>
                </a:solidFill>
                <a:latin typeface="+mj-lt"/>
              </a:rPr>
              <a:t> </a:t>
            </a:r>
            <a:r>
              <a:rPr lang="it-IT" sz="2000" dirty="0" err="1" smtClean="0">
                <a:solidFill>
                  <a:srgbClr val="800000"/>
                </a:solidFill>
                <a:latin typeface="+mj-lt"/>
              </a:rPr>
              <a:t>Baryons</a:t>
            </a:r>
            <a:r>
              <a:rPr lang="it-IT" sz="2000" dirty="0" smtClean="0">
                <a:solidFill>
                  <a:srgbClr val="800000"/>
                </a:solidFill>
                <a:latin typeface="+mj-lt"/>
              </a:rPr>
              <a:t> - First Experiment</a:t>
            </a:r>
            <a:endParaRPr lang="it-IT" sz="2000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26198-8D3B-094D-AADA-054D9F796220}" type="slidenum">
              <a:rPr lang="it-IT" smtClean="0">
                <a:latin typeface="+mj-lt"/>
              </a:rPr>
              <a:t>1</a:t>
            </a:fld>
            <a:endParaRPr lang="it-IT">
              <a:latin typeface="+mj-lt"/>
            </a:endParaRPr>
          </a:p>
        </p:txBody>
      </p:sp>
      <p:grpSp>
        <p:nvGrpSpPr>
          <p:cNvPr id="48" name="Group 69"/>
          <p:cNvGrpSpPr>
            <a:grpSpLocks/>
          </p:cNvGrpSpPr>
          <p:nvPr/>
        </p:nvGrpSpPr>
        <p:grpSpPr bwMode="auto">
          <a:xfrm>
            <a:off x="654621" y="242268"/>
            <a:ext cx="8496944" cy="2542010"/>
            <a:chOff x="842" y="-43"/>
            <a:chExt cx="3980" cy="1514"/>
          </a:xfrm>
        </p:grpSpPr>
        <p:sp>
          <p:nvSpPr>
            <p:cNvPr id="49" name="Rectangle 70"/>
            <p:cNvSpPr>
              <a:spLocks noChangeArrowheads="1"/>
            </p:cNvSpPr>
            <p:nvPr/>
          </p:nvSpPr>
          <p:spPr bwMode="auto">
            <a:xfrm>
              <a:off x="1011" y="-43"/>
              <a:ext cx="3756" cy="1029"/>
            </a:xfrm>
            <a:prstGeom prst="rect">
              <a:avLst/>
            </a:prstGeom>
            <a:gradFill rotWithShape="1">
              <a:gsLst>
                <a:gs pos="0">
                  <a:srgbClr val="0066CC"/>
                </a:gs>
                <a:gs pos="100000">
                  <a:srgbClr val="00003E"/>
                </a:gs>
              </a:gsLst>
              <a:lin ang="0" scaled="1"/>
            </a:gradFill>
            <a:ln>
              <a:noFill/>
            </a:ln>
            <a:effectLst>
              <a:outerShdw blurRad="63500" dist="107763" dir="2700000" algn="ctr" rotWithShape="0">
                <a:schemeClr val="tx1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0" name="Rectangle 71"/>
            <p:cNvSpPr>
              <a:spLocks noChangeArrowheads="1"/>
            </p:cNvSpPr>
            <p:nvPr/>
          </p:nvSpPr>
          <p:spPr bwMode="auto">
            <a:xfrm>
              <a:off x="842" y="41"/>
              <a:ext cx="3980" cy="14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3100" b="1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Hall B </a:t>
              </a:r>
              <a:r>
                <a:rPr lang="en-US" sz="3100" b="1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– Hybrid Baryons</a:t>
              </a:r>
            </a:p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Arial"/>
                  <a:cs typeface="Arial"/>
                </a:rPr>
                <a:t>PR12-16-</a:t>
              </a:r>
              <a:r>
                <a:rPr lang="en-US" sz="3200" b="1" dirty="0" smtClean="0">
                  <a:solidFill>
                    <a:schemeClr val="bg1"/>
                  </a:solidFill>
                  <a:latin typeface="Arial"/>
                  <a:cs typeface="Arial"/>
                </a:rPr>
                <a:t>010</a:t>
              </a:r>
            </a:p>
            <a:p>
              <a:pPr algn="ctr"/>
              <a:r>
                <a:rPr lang="en-US" sz="2400" b="1" dirty="0">
                  <a:solidFill>
                    <a:srgbClr val="FFFFFF"/>
                  </a:solidFill>
                  <a:latin typeface="Arial"/>
                  <a:cs typeface="Arial"/>
                </a:rPr>
                <a:t>A Search for Hybrid Baryons in Hall B with CLAS12 </a:t>
              </a:r>
            </a:p>
            <a:p>
              <a:pPr algn="ctr"/>
              <a:r>
                <a:rPr lang="en-US" sz="3200" dirty="0" smtClean="0">
                  <a:solidFill>
                    <a:schemeClr val="bg1"/>
                  </a:solidFill>
                  <a:latin typeface="Arial"/>
                  <a:cs typeface="Arial"/>
                </a:rPr>
                <a:t> </a:t>
              </a:r>
              <a:endParaRPr lang="en-US" sz="3100" dirty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endParaRPr lang="en-US" sz="3100" b="1" dirty="0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366589" y="2330500"/>
            <a:ext cx="9940916" cy="4244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8963" tIns="44479" rIns="88963" bIns="44479">
            <a:spAutoFit/>
          </a:bodyPr>
          <a:lstStyle>
            <a:lvl1pPr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38150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871538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308100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746250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2034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6606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1178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5750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Spokespersons:</a:t>
            </a:r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 </a:t>
            </a:r>
            <a:endParaRPr lang="en-US" b="1" dirty="0">
              <a:ln w="1905"/>
              <a:solidFill>
                <a:srgbClr val="00009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  <a:p>
            <a:pPr algn="ctr"/>
            <a:r>
              <a:rPr lang="en-US" b="1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Annalisa </a:t>
            </a:r>
            <a:r>
              <a:rPr lang="en-US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D</a:t>
            </a:r>
            <a:r>
              <a:rPr lang="en-US" altLang="ja-JP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’</a:t>
            </a:r>
            <a:r>
              <a:rPr lang="en-US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ANGELO  </a:t>
            </a:r>
          </a:p>
          <a:p>
            <a:pPr algn="ctr"/>
            <a:r>
              <a:rPr lang="en-US" sz="180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University of Rome </a:t>
            </a:r>
            <a:r>
              <a:rPr lang="en-US" altLang="ja-JP" sz="180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“</a:t>
            </a:r>
            <a:r>
              <a:rPr lang="en-US" sz="180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Tor </a:t>
            </a:r>
            <a:r>
              <a:rPr lang="en-US" sz="1800" dirty="0" err="1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Vergata</a:t>
            </a:r>
            <a:r>
              <a:rPr lang="en-US" altLang="ja-JP" sz="180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”</a:t>
            </a:r>
            <a:r>
              <a:rPr lang="en-US" sz="180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 and INFN Rome Tor </a:t>
            </a:r>
            <a:r>
              <a:rPr lang="en-US" sz="1800" dirty="0" err="1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Vergata</a:t>
            </a:r>
            <a:endParaRPr lang="en-US" sz="1800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  <a:p>
            <a:pPr algn="ctr"/>
            <a:endParaRPr lang="en-US" sz="1800" b="1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  <a:p>
            <a:pPr algn="ctr"/>
            <a:r>
              <a:rPr lang="en-US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Volker BURKERT, </a:t>
            </a:r>
            <a:r>
              <a:rPr lang="it-IT" b="1" dirty="0">
                <a:latin typeface="+mn-lt"/>
              </a:rPr>
              <a:t>Daniel S. </a:t>
            </a:r>
            <a:r>
              <a:rPr lang="it-IT" b="1" dirty="0" smtClean="0">
                <a:latin typeface="+mn-lt"/>
              </a:rPr>
              <a:t>CARMAN, Victor MOKEEV</a:t>
            </a:r>
            <a:endParaRPr lang="en-US" b="1" dirty="0" smtClean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Arial"/>
            </a:endParaRPr>
          </a:p>
          <a:p>
            <a:pPr algn="ctr"/>
            <a:r>
              <a:rPr lang="en-US" sz="180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Thomas Jefferson National Accelerator Facility</a:t>
            </a:r>
          </a:p>
          <a:p>
            <a:pPr algn="ctr"/>
            <a:endParaRPr lang="en-US" sz="1800" b="1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  <a:p>
            <a:pPr algn="ctr"/>
            <a:r>
              <a:rPr lang="it-IT" b="1" dirty="0" err="1">
                <a:latin typeface="+mn-lt"/>
              </a:rPr>
              <a:t>Evgeny</a:t>
            </a:r>
            <a:r>
              <a:rPr lang="it-IT" b="1" dirty="0">
                <a:latin typeface="+mn-lt"/>
              </a:rPr>
              <a:t> </a:t>
            </a:r>
            <a:r>
              <a:rPr lang="it-IT" b="1" dirty="0" smtClean="0">
                <a:latin typeface="+mn-lt"/>
              </a:rPr>
              <a:t>GOLOVACH</a:t>
            </a:r>
          </a:p>
          <a:p>
            <a:pPr algn="ctr"/>
            <a:r>
              <a:rPr lang="it-IT" sz="1800" dirty="0" err="1"/>
              <a:t>Skobeltsyn</a:t>
            </a:r>
            <a:r>
              <a:rPr lang="it-IT" sz="1800" dirty="0"/>
              <a:t> </a:t>
            </a:r>
            <a:r>
              <a:rPr lang="it-IT" sz="1800" dirty="0" err="1"/>
              <a:t>Institute</a:t>
            </a:r>
            <a:r>
              <a:rPr lang="it-IT" sz="1800" dirty="0"/>
              <a:t> of </a:t>
            </a:r>
            <a:r>
              <a:rPr lang="it-IT" sz="1800" dirty="0" err="1"/>
              <a:t>Nuclear</a:t>
            </a:r>
            <a:r>
              <a:rPr lang="it-IT" sz="1800" dirty="0"/>
              <a:t> </a:t>
            </a:r>
            <a:r>
              <a:rPr lang="it-IT" sz="1800" dirty="0" err="1"/>
              <a:t>Physics</a:t>
            </a:r>
            <a:r>
              <a:rPr lang="it-IT" sz="1800" dirty="0"/>
              <a:t> and </a:t>
            </a:r>
            <a:r>
              <a:rPr lang="it-IT" sz="1800" dirty="0" err="1"/>
              <a:t>Lomonosov</a:t>
            </a:r>
            <a:r>
              <a:rPr lang="it-IT" sz="1800" dirty="0"/>
              <a:t> </a:t>
            </a:r>
            <a:r>
              <a:rPr lang="it-IT" sz="1800" dirty="0" err="1"/>
              <a:t>Moscow</a:t>
            </a:r>
            <a:r>
              <a:rPr lang="it-IT" sz="1800" dirty="0"/>
              <a:t> State </a:t>
            </a:r>
            <a:r>
              <a:rPr lang="it-IT" sz="1800" dirty="0" err="1"/>
              <a:t>University</a:t>
            </a:r>
            <a:endParaRPr lang="it-IT" sz="1800" b="1" dirty="0">
              <a:latin typeface="+mn-lt"/>
            </a:endParaRPr>
          </a:p>
          <a:p>
            <a:pPr algn="ctr"/>
            <a:endParaRPr lang="en-US" b="1" dirty="0" smtClean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Arial"/>
            </a:endParaRPr>
          </a:p>
          <a:p>
            <a:pPr algn="ctr"/>
            <a:r>
              <a:rPr lang="en-US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Ralf GOTHE </a:t>
            </a:r>
            <a:endParaRPr lang="en-US" b="1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Arial"/>
            </a:endParaRPr>
          </a:p>
          <a:p>
            <a:pPr algn="ctr"/>
            <a:r>
              <a:rPr lang="it-IT" sz="1800" dirty="0" err="1">
                <a:latin typeface="Arial"/>
                <a:cs typeface="Arial"/>
              </a:rPr>
              <a:t>University</a:t>
            </a:r>
            <a:r>
              <a:rPr lang="it-IT" sz="1800" dirty="0">
                <a:latin typeface="Arial"/>
                <a:cs typeface="Arial"/>
              </a:rPr>
              <a:t> of South Carolina</a:t>
            </a:r>
          </a:p>
          <a:p>
            <a:pPr algn="ctr"/>
            <a:endParaRPr lang="en-US" sz="1800" b="1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9006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595" y="156462"/>
            <a:ext cx="10181137" cy="501860"/>
          </a:xfrm>
          <a:prstGeom prst="rect">
            <a:avLst/>
          </a:prstGeom>
        </p:spPr>
        <p:txBody>
          <a:bodyPr wrap="square" lIns="100767" tIns="50383" rIns="100767" bIns="50383">
            <a:spAutoFit/>
          </a:bodyPr>
          <a:lstStyle/>
          <a:p>
            <a:pPr algn="ctr"/>
            <a:endParaRPr lang="en-US" sz="2600" dirty="0">
              <a:latin typeface="+mj-lt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2814861" y="6850846"/>
            <a:ext cx="4248472" cy="386170"/>
          </a:xfrm>
          <a:prstGeom prst="rect">
            <a:avLst/>
          </a:prstGeom>
        </p:spPr>
        <p:txBody>
          <a:bodyPr lIns="100767" tIns="50383" rIns="100767" bIns="50383"/>
          <a:lstStyle/>
          <a:p>
            <a:r>
              <a:rPr lang="it-IT" sz="2000" dirty="0" err="1" smtClean="0">
                <a:solidFill>
                  <a:srgbClr val="800000"/>
                </a:solidFill>
                <a:latin typeface="+mj-lt"/>
              </a:rPr>
              <a:t>Hybrid</a:t>
            </a:r>
            <a:r>
              <a:rPr lang="it-IT" sz="2000" dirty="0" smtClean="0">
                <a:solidFill>
                  <a:srgbClr val="800000"/>
                </a:solidFill>
                <a:latin typeface="+mj-lt"/>
              </a:rPr>
              <a:t> </a:t>
            </a:r>
            <a:r>
              <a:rPr lang="it-IT" sz="2000" dirty="0" err="1" smtClean="0">
                <a:solidFill>
                  <a:srgbClr val="800000"/>
                </a:solidFill>
                <a:latin typeface="+mj-lt"/>
              </a:rPr>
              <a:t>Baryons</a:t>
            </a:r>
            <a:r>
              <a:rPr lang="it-IT" sz="2000" dirty="0" smtClean="0">
                <a:solidFill>
                  <a:srgbClr val="800000"/>
                </a:solidFill>
                <a:latin typeface="+mj-lt"/>
              </a:rPr>
              <a:t> - First Experiment</a:t>
            </a:r>
            <a:endParaRPr lang="it-IT" sz="2000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26198-8D3B-094D-AADA-054D9F796220}" type="slidenum">
              <a:rPr lang="it-IT" smtClean="0">
                <a:latin typeface="+mj-lt"/>
              </a:rPr>
              <a:t>2</a:t>
            </a:fld>
            <a:endParaRPr lang="it-IT">
              <a:latin typeface="+mj-lt"/>
            </a:endParaRPr>
          </a:p>
        </p:txBody>
      </p:sp>
      <p:grpSp>
        <p:nvGrpSpPr>
          <p:cNvPr id="48" name="Group 69"/>
          <p:cNvGrpSpPr>
            <a:grpSpLocks/>
          </p:cNvGrpSpPr>
          <p:nvPr/>
        </p:nvGrpSpPr>
        <p:grpSpPr bwMode="auto">
          <a:xfrm>
            <a:off x="654621" y="242268"/>
            <a:ext cx="8496944" cy="2494999"/>
            <a:chOff x="842" y="-43"/>
            <a:chExt cx="3980" cy="1486"/>
          </a:xfrm>
        </p:grpSpPr>
        <p:sp>
          <p:nvSpPr>
            <p:cNvPr id="49" name="Rectangle 70"/>
            <p:cNvSpPr>
              <a:spLocks noChangeArrowheads="1"/>
            </p:cNvSpPr>
            <p:nvPr/>
          </p:nvSpPr>
          <p:spPr bwMode="auto">
            <a:xfrm>
              <a:off x="1011" y="-43"/>
              <a:ext cx="3756" cy="1029"/>
            </a:xfrm>
            <a:prstGeom prst="rect">
              <a:avLst/>
            </a:prstGeom>
            <a:gradFill rotWithShape="1">
              <a:gsLst>
                <a:gs pos="0">
                  <a:srgbClr val="0066CC"/>
                </a:gs>
                <a:gs pos="100000">
                  <a:srgbClr val="00003E"/>
                </a:gs>
              </a:gsLst>
              <a:lin ang="0" scaled="1"/>
            </a:gradFill>
            <a:ln>
              <a:noFill/>
            </a:ln>
            <a:effectLst>
              <a:outerShdw blurRad="63500" dist="107763" dir="2700000" algn="ctr" rotWithShape="0">
                <a:schemeClr val="tx1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0" name="Rectangle 71"/>
            <p:cNvSpPr>
              <a:spLocks noChangeArrowheads="1"/>
            </p:cNvSpPr>
            <p:nvPr/>
          </p:nvSpPr>
          <p:spPr bwMode="auto">
            <a:xfrm>
              <a:off x="842" y="41"/>
              <a:ext cx="3980" cy="1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2800" b="1" dirty="0">
                  <a:ln w="1905"/>
                  <a:solidFill>
                    <a:srgbClr val="FFFF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/>
                  <a:cs typeface="Arial"/>
                </a:rPr>
                <a:t>University of Rome </a:t>
              </a:r>
              <a:r>
                <a:rPr lang="en-US" altLang="ja-JP" sz="2800" b="1" dirty="0">
                  <a:ln w="1905"/>
                  <a:solidFill>
                    <a:srgbClr val="FFFF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/>
                  <a:cs typeface="Arial"/>
                </a:rPr>
                <a:t>“</a:t>
              </a:r>
              <a:r>
                <a:rPr lang="en-US" sz="2800" b="1" dirty="0">
                  <a:ln w="1905"/>
                  <a:solidFill>
                    <a:srgbClr val="FFFF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/>
                  <a:cs typeface="Arial"/>
                </a:rPr>
                <a:t>Tor </a:t>
              </a:r>
              <a:r>
                <a:rPr lang="en-US" sz="2800" b="1" dirty="0" err="1">
                  <a:ln w="1905"/>
                  <a:solidFill>
                    <a:srgbClr val="FFFF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/>
                  <a:cs typeface="Arial"/>
                </a:rPr>
                <a:t>Vergata</a:t>
              </a:r>
              <a:r>
                <a:rPr lang="en-US" altLang="ja-JP" sz="2800" b="1" dirty="0">
                  <a:ln w="1905"/>
                  <a:solidFill>
                    <a:srgbClr val="FFFF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/>
                  <a:cs typeface="Arial"/>
                </a:rPr>
                <a:t>”</a:t>
              </a:r>
              <a:r>
                <a:rPr lang="en-US" sz="2800" b="1" dirty="0">
                  <a:ln w="1905"/>
                  <a:solidFill>
                    <a:srgbClr val="FFFF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/>
                  <a:cs typeface="Arial"/>
                </a:rPr>
                <a:t> </a:t>
              </a:r>
              <a:endParaRPr lang="en-US" sz="2800" b="1" dirty="0" smtClean="0">
                <a:ln w="1905"/>
                <a:solidFill>
                  <a:srgbClr val="FFFF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endParaRPr>
            </a:p>
            <a:p>
              <a:pPr algn="ctr"/>
              <a:r>
                <a:rPr lang="en-US" sz="2800" b="1" dirty="0" smtClean="0">
                  <a:ln w="1905"/>
                  <a:solidFill>
                    <a:srgbClr val="FFFF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/>
                  <a:cs typeface="Arial"/>
                </a:rPr>
                <a:t>and </a:t>
              </a:r>
            </a:p>
            <a:p>
              <a:pPr algn="ctr"/>
              <a:r>
                <a:rPr lang="en-US" sz="2800" b="1" dirty="0" smtClean="0">
                  <a:ln w="1905"/>
                  <a:solidFill>
                    <a:srgbClr val="FFFF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/>
                  <a:cs typeface="Arial"/>
                </a:rPr>
                <a:t>INFN </a:t>
              </a:r>
              <a:r>
                <a:rPr lang="en-US" sz="2800" b="1" dirty="0">
                  <a:ln w="1905"/>
                  <a:solidFill>
                    <a:srgbClr val="FFFF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/>
                  <a:cs typeface="Arial"/>
                </a:rPr>
                <a:t>Rome Tor </a:t>
              </a:r>
              <a:r>
                <a:rPr lang="en-US" sz="2800" b="1" dirty="0" err="1">
                  <a:ln w="1905"/>
                  <a:solidFill>
                    <a:srgbClr val="FFFF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/>
                  <a:cs typeface="Arial"/>
                </a:rPr>
                <a:t>Vergata</a:t>
              </a:r>
              <a:endParaRPr lang="en-US" sz="2800" b="1" dirty="0">
                <a:ln w="1905"/>
                <a:solidFill>
                  <a:srgbClr val="FFFF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endParaRPr>
            </a:p>
            <a:p>
              <a:pPr algn="ctr"/>
              <a:r>
                <a:rPr lang="en-US" sz="3200" dirty="0" smtClean="0">
                  <a:solidFill>
                    <a:schemeClr val="bg1"/>
                  </a:solidFill>
                  <a:latin typeface="Arial"/>
                  <a:cs typeface="Arial"/>
                </a:rPr>
                <a:t> </a:t>
              </a:r>
              <a:endParaRPr lang="en-US" sz="3100" dirty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endParaRPr lang="en-US" sz="3100" b="1" dirty="0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413627" y="2834556"/>
            <a:ext cx="9940916" cy="2582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8963" tIns="44479" rIns="88963" bIns="44479">
            <a:spAutoFit/>
          </a:bodyPr>
          <a:lstStyle>
            <a:lvl1pPr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38150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871538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308100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746250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2034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6606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1178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5750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Manpower:</a:t>
            </a:r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 </a:t>
            </a:r>
            <a:r>
              <a:rPr lang="en-US" b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 </a:t>
            </a:r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 </a:t>
            </a:r>
            <a:r>
              <a:rPr lang="en-US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Prof. Annalisa D</a:t>
            </a:r>
            <a:r>
              <a:rPr lang="en-US" altLang="ja-JP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’</a:t>
            </a:r>
            <a:r>
              <a:rPr lang="en-US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ANGELO</a:t>
            </a:r>
          </a:p>
          <a:p>
            <a:r>
              <a:rPr lang="en-US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	</a:t>
            </a:r>
            <a:r>
              <a:rPr lang="en-US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	Post. Doc. </a:t>
            </a:r>
            <a:r>
              <a:rPr lang="en-US" dirty="0" err="1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Lucilla</a:t>
            </a:r>
            <a:r>
              <a:rPr lang="en-US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 LANZA</a:t>
            </a:r>
          </a:p>
          <a:p>
            <a:endParaRPr lang="en-US" b="1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Arial"/>
            </a:endParaRPr>
          </a:p>
          <a:p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Efforts:	Calibration: </a:t>
            </a:r>
            <a:r>
              <a:rPr lang="en-US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Forward Tagger cluster energy correction</a:t>
            </a:r>
          </a:p>
          <a:p>
            <a:r>
              <a:rPr lang="en-US" b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	</a:t>
            </a:r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	Software: </a:t>
            </a:r>
            <a:r>
              <a:rPr lang="en-US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Full CLAS12 simulation and event reconstruction</a:t>
            </a:r>
          </a:p>
          <a:p>
            <a:r>
              <a:rPr lang="en-US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 </a:t>
            </a:r>
          </a:p>
          <a:p>
            <a:pPr algn="ctr"/>
            <a:endParaRPr lang="en-US" sz="1800" b="1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8138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595" y="156462"/>
            <a:ext cx="10181137" cy="501860"/>
          </a:xfrm>
          <a:prstGeom prst="rect">
            <a:avLst/>
          </a:prstGeom>
        </p:spPr>
        <p:txBody>
          <a:bodyPr wrap="square" lIns="100767" tIns="50383" rIns="100767" bIns="50383">
            <a:spAutoFit/>
          </a:bodyPr>
          <a:lstStyle/>
          <a:p>
            <a:pPr algn="ctr"/>
            <a:endParaRPr lang="en-US" sz="2600" dirty="0">
              <a:latin typeface="+mj-lt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2814861" y="6850846"/>
            <a:ext cx="4248472" cy="386170"/>
          </a:xfrm>
          <a:prstGeom prst="rect">
            <a:avLst/>
          </a:prstGeom>
        </p:spPr>
        <p:txBody>
          <a:bodyPr lIns="100767" tIns="50383" rIns="100767" bIns="50383"/>
          <a:lstStyle/>
          <a:p>
            <a:r>
              <a:rPr lang="it-IT" sz="2000" dirty="0" err="1" smtClean="0">
                <a:solidFill>
                  <a:srgbClr val="800000"/>
                </a:solidFill>
                <a:latin typeface="+mj-lt"/>
              </a:rPr>
              <a:t>Hybrid</a:t>
            </a:r>
            <a:r>
              <a:rPr lang="it-IT" sz="2000" dirty="0" smtClean="0">
                <a:solidFill>
                  <a:srgbClr val="800000"/>
                </a:solidFill>
                <a:latin typeface="+mj-lt"/>
              </a:rPr>
              <a:t> </a:t>
            </a:r>
            <a:r>
              <a:rPr lang="it-IT" sz="2000" dirty="0" err="1" smtClean="0">
                <a:solidFill>
                  <a:srgbClr val="800000"/>
                </a:solidFill>
                <a:latin typeface="+mj-lt"/>
              </a:rPr>
              <a:t>Baryons</a:t>
            </a:r>
            <a:r>
              <a:rPr lang="it-IT" sz="2000" dirty="0" smtClean="0">
                <a:solidFill>
                  <a:srgbClr val="800000"/>
                </a:solidFill>
                <a:latin typeface="+mj-lt"/>
              </a:rPr>
              <a:t> - First Experiment</a:t>
            </a:r>
            <a:endParaRPr lang="it-IT" sz="2000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26198-8D3B-094D-AADA-054D9F796220}" type="slidenum">
              <a:rPr lang="it-IT" smtClean="0">
                <a:latin typeface="+mj-lt"/>
              </a:rPr>
              <a:t>3</a:t>
            </a:fld>
            <a:endParaRPr lang="it-IT">
              <a:latin typeface="+mj-lt"/>
            </a:endParaRPr>
          </a:p>
        </p:txBody>
      </p:sp>
      <p:grpSp>
        <p:nvGrpSpPr>
          <p:cNvPr id="48" name="Group 69"/>
          <p:cNvGrpSpPr>
            <a:grpSpLocks/>
          </p:cNvGrpSpPr>
          <p:nvPr/>
        </p:nvGrpSpPr>
        <p:grpSpPr bwMode="auto">
          <a:xfrm>
            <a:off x="654621" y="242268"/>
            <a:ext cx="8496944" cy="1727694"/>
            <a:chOff x="842" y="-43"/>
            <a:chExt cx="3980" cy="1029"/>
          </a:xfrm>
        </p:grpSpPr>
        <p:sp>
          <p:nvSpPr>
            <p:cNvPr id="49" name="Rectangle 70"/>
            <p:cNvSpPr>
              <a:spLocks noChangeArrowheads="1"/>
            </p:cNvSpPr>
            <p:nvPr/>
          </p:nvSpPr>
          <p:spPr bwMode="auto">
            <a:xfrm>
              <a:off x="1011" y="-43"/>
              <a:ext cx="3756" cy="1029"/>
            </a:xfrm>
            <a:prstGeom prst="rect">
              <a:avLst/>
            </a:prstGeom>
            <a:gradFill rotWithShape="1">
              <a:gsLst>
                <a:gs pos="0">
                  <a:srgbClr val="0066CC"/>
                </a:gs>
                <a:gs pos="100000">
                  <a:srgbClr val="00003E"/>
                </a:gs>
              </a:gsLst>
              <a:lin ang="0" scaled="1"/>
            </a:gradFill>
            <a:ln>
              <a:noFill/>
            </a:ln>
            <a:effectLst>
              <a:outerShdw blurRad="63500" dist="107763" dir="2700000" algn="ctr" rotWithShape="0">
                <a:schemeClr val="tx1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0" name="Rectangle 71"/>
            <p:cNvSpPr>
              <a:spLocks noChangeArrowheads="1"/>
            </p:cNvSpPr>
            <p:nvPr/>
          </p:nvSpPr>
          <p:spPr bwMode="auto">
            <a:xfrm>
              <a:off x="842" y="41"/>
              <a:ext cx="3980" cy="8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endParaRPr lang="en-US" sz="2800" b="1" dirty="0">
                <a:ln w="1905"/>
                <a:solidFill>
                  <a:srgbClr val="FFFF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endParaRPr>
            </a:p>
            <a:p>
              <a:pPr algn="ctr"/>
              <a:r>
                <a:rPr lang="en-US" sz="3200" dirty="0" smtClean="0">
                  <a:solidFill>
                    <a:schemeClr val="bg1"/>
                  </a:solidFill>
                  <a:latin typeface="Arial"/>
                  <a:cs typeface="Arial"/>
                </a:rPr>
                <a:t> </a:t>
              </a:r>
              <a:endParaRPr lang="en-US" sz="3100" dirty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endParaRPr lang="en-US" sz="3100" b="1" dirty="0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441334" y="2474516"/>
            <a:ext cx="9940916" cy="5168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8963" tIns="44479" rIns="88963" bIns="44479">
            <a:spAutoFit/>
          </a:bodyPr>
          <a:lstStyle>
            <a:lvl1pPr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38150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871538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308100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746250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2034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6606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1178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5750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Manpower:</a:t>
            </a:r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 </a:t>
            </a:r>
            <a:r>
              <a:rPr lang="en-US" b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 </a:t>
            </a:r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 </a:t>
            </a:r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 </a:t>
            </a:r>
            <a:r>
              <a:rPr lang="en-US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Prof</a:t>
            </a:r>
            <a:r>
              <a:rPr lang="en-US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.</a:t>
            </a:r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   </a:t>
            </a:r>
            <a:r>
              <a:rPr lang="en-US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Boris S </a:t>
            </a:r>
            <a:r>
              <a:rPr lang="en-US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Ishkhanov</a:t>
            </a:r>
            <a:endParaRPr lang="en-US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Arial"/>
            </a:endParaRPr>
          </a:p>
          <a:p>
            <a:r>
              <a:rPr lang="en-US" b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 </a:t>
            </a:r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                     </a:t>
            </a:r>
            <a:r>
              <a:rPr lang="en-US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Staff </a:t>
            </a:r>
            <a:r>
              <a:rPr lang="en-US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 </a:t>
            </a:r>
            <a:r>
              <a:rPr lang="en-US" dirty="0" err="1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Evgeny</a:t>
            </a:r>
            <a:r>
              <a:rPr lang="en-US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 </a:t>
            </a:r>
            <a:r>
              <a:rPr lang="en-US" dirty="0" err="1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Golovach</a:t>
            </a:r>
            <a:endParaRPr lang="en-US" dirty="0" smtClean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Arial"/>
            </a:endParaRPr>
          </a:p>
          <a:p>
            <a:r>
              <a:rPr lang="en-US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		</a:t>
            </a:r>
            <a:r>
              <a:rPr lang="en-US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/>
              </a:rPr>
              <a:t>Staff</a:t>
            </a:r>
            <a:r>
              <a:rPr lang="en-US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/>
              </a:rPr>
              <a:t>  </a:t>
            </a:r>
            <a:r>
              <a:rPr lang="en-US" dirty="0" err="1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/>
              </a:rPr>
              <a:t>Gleb</a:t>
            </a:r>
            <a:r>
              <a:rPr lang="en-US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/>
              </a:rPr>
              <a:t> </a:t>
            </a:r>
            <a:r>
              <a:rPr lang="en-US" dirty="0" err="1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/>
              </a:rPr>
              <a:t>Fetodov</a:t>
            </a:r>
            <a:endParaRPr lang="en-US" dirty="0" smtClean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Arial"/>
            </a:endParaRPr>
          </a:p>
          <a:p>
            <a:r>
              <a:rPr lang="en-US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/>
              </a:rPr>
              <a:t> </a:t>
            </a:r>
            <a:r>
              <a:rPr lang="en-US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/>
              </a:rPr>
              <a:t>                         Staff  </a:t>
            </a:r>
            <a:r>
              <a:rPr lang="en-US" dirty="0" err="1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/>
              </a:rPr>
              <a:t>Evgeny</a:t>
            </a:r>
            <a:r>
              <a:rPr lang="en-US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/>
              </a:rPr>
              <a:t> </a:t>
            </a:r>
            <a:r>
              <a:rPr lang="en-US" dirty="0" err="1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/>
              </a:rPr>
              <a:t>Isupov</a:t>
            </a:r>
            <a:endParaRPr lang="en-US" dirty="0" smtClean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Arial"/>
            </a:endParaRPr>
          </a:p>
          <a:p>
            <a:r>
              <a:rPr lang="en-US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	</a:t>
            </a:r>
            <a:r>
              <a:rPr lang="en-US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	</a:t>
            </a:r>
            <a:r>
              <a:rPr lang="en-US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Grad.</a:t>
            </a:r>
            <a:r>
              <a:rPr lang="en-US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 </a:t>
            </a:r>
            <a:r>
              <a:rPr lang="en-US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Student </a:t>
            </a:r>
            <a:r>
              <a:rPr lang="en-US" dirty="0" smtClean="0">
                <a:latin typeface="+mn-lt"/>
              </a:rPr>
              <a:t>V</a:t>
            </a:r>
            <a:r>
              <a:rPr lang="en-US" dirty="0">
                <a:latin typeface="+mn-lt"/>
              </a:rPr>
              <a:t>. </a:t>
            </a:r>
            <a:r>
              <a:rPr lang="en-US" dirty="0" err="1">
                <a:latin typeface="+mn-lt"/>
              </a:rPr>
              <a:t>Klimenko</a:t>
            </a:r>
            <a:endParaRPr lang="en-US" dirty="0" smtClean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Arial"/>
            </a:endParaRPr>
          </a:p>
          <a:p>
            <a:endParaRPr lang="en-US" b="1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Arial"/>
            </a:endParaRPr>
          </a:p>
          <a:p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Efforts:	</a:t>
            </a:r>
            <a:r>
              <a:rPr lang="en-US" b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Software: </a:t>
            </a:r>
            <a:r>
              <a:rPr lang="en-US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π</a:t>
            </a:r>
            <a:r>
              <a:rPr lang="en-US" baseline="30000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+</a:t>
            </a:r>
            <a:r>
              <a:rPr lang="en-US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π</a:t>
            </a:r>
            <a:r>
              <a:rPr lang="en-US" baseline="30000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-</a:t>
            </a:r>
            <a:r>
              <a:rPr lang="en-US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p, </a:t>
            </a:r>
            <a:r>
              <a:rPr lang="en-US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 </a:t>
            </a:r>
            <a:r>
              <a:rPr lang="en-US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ymbol" panose="05050102010706020507" pitchFamily="18" charset="2"/>
                <a:cs typeface="Arial"/>
              </a:rPr>
              <a:t>p</a:t>
            </a:r>
            <a:r>
              <a:rPr lang="en-US" baseline="30000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+</a:t>
            </a:r>
            <a:r>
              <a:rPr lang="en-US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n</a:t>
            </a:r>
            <a:r>
              <a:rPr lang="en-US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,</a:t>
            </a:r>
            <a:r>
              <a:rPr lang="en-US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ymbol" panose="05050102010706020507" pitchFamily="18" charset="2"/>
                <a:cs typeface="Arial"/>
              </a:rPr>
              <a:t>p</a:t>
            </a:r>
            <a:r>
              <a:rPr lang="en-US" baseline="30000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0</a:t>
            </a:r>
            <a:r>
              <a:rPr lang="en-US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p, K</a:t>
            </a:r>
            <a:r>
              <a:rPr lang="en-US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ymbol" panose="05050102010706020507" pitchFamily="18" charset="2"/>
                <a:cs typeface="Arial"/>
              </a:rPr>
              <a:t>L</a:t>
            </a:r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 , K</a:t>
            </a:r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ymbol" panose="05050102010706020507" pitchFamily="18" charset="2"/>
                <a:cs typeface="Arial"/>
              </a:rPr>
              <a:t>S</a:t>
            </a:r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 </a:t>
            </a:r>
            <a:r>
              <a:rPr lang="en-US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Event generators</a:t>
            </a:r>
          </a:p>
          <a:p>
            <a:r>
              <a:rPr lang="en-US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 </a:t>
            </a:r>
            <a:r>
              <a:rPr lang="en-US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                                            at  5.&lt;Q</a:t>
            </a:r>
            <a:r>
              <a:rPr lang="en-US" baseline="30000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2</a:t>
            </a:r>
            <a:r>
              <a:rPr lang="en-US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&lt;12 GeV</a:t>
            </a:r>
            <a:r>
              <a:rPr lang="en-US" baseline="30000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2</a:t>
            </a:r>
            <a:endParaRPr lang="en-US" baseline="30000" dirty="0">
              <a:ln w="1905"/>
              <a:solidFill>
                <a:srgbClr val="00009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Arial"/>
            </a:endParaRPr>
          </a:p>
          <a:p>
            <a:endParaRPr lang="en-US" dirty="0" smtClean="0">
              <a:ln w="1905"/>
              <a:solidFill>
                <a:srgbClr val="00009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Arial"/>
            </a:endParaRPr>
          </a:p>
          <a:p>
            <a:r>
              <a:rPr lang="en-US" b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	</a:t>
            </a:r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	Software: </a:t>
            </a:r>
            <a:r>
              <a:rPr lang="en-US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Full CLAS12 simulation and event </a:t>
            </a:r>
            <a:r>
              <a:rPr lang="en-US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reconstruction</a:t>
            </a:r>
          </a:p>
          <a:p>
            <a:r>
              <a:rPr lang="en-US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 </a:t>
            </a:r>
            <a:r>
              <a:rPr lang="en-US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                                            for exclusive </a:t>
            </a:r>
            <a:r>
              <a:rPr lang="en-US" dirty="0" err="1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electroproduction</a:t>
            </a:r>
            <a:r>
              <a:rPr lang="en-US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 </a:t>
            </a:r>
            <a:r>
              <a:rPr lang="en-US" sz="2100" b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cs typeface="Arial"/>
              </a:rPr>
              <a:t>π+π-p,</a:t>
            </a:r>
            <a:r>
              <a:rPr lang="en-US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 </a:t>
            </a:r>
            <a:r>
              <a:rPr lang="en-US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ymbol" panose="05050102010706020507" pitchFamily="18" charset="2"/>
                <a:cs typeface="Arial"/>
              </a:rPr>
              <a:t> </a:t>
            </a:r>
          </a:p>
          <a:p>
            <a:r>
              <a:rPr lang="en-US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ymbol" panose="05050102010706020507" pitchFamily="18" charset="2"/>
                <a:cs typeface="Arial"/>
              </a:rPr>
              <a:t> </a:t>
            </a:r>
            <a:r>
              <a:rPr lang="en-US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ymbol" panose="05050102010706020507" pitchFamily="18" charset="2"/>
                <a:cs typeface="Arial"/>
              </a:rPr>
              <a:t>                                        </a:t>
            </a:r>
            <a:r>
              <a:rPr lang="en-US" sz="2100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ymbol" panose="05050102010706020507" pitchFamily="18" charset="2"/>
                <a:cs typeface="Arial"/>
              </a:rPr>
              <a:t>p</a:t>
            </a:r>
            <a:r>
              <a:rPr lang="en-US" sz="2100" b="1" baseline="30000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cs typeface="Arial"/>
              </a:rPr>
              <a:t>+</a:t>
            </a:r>
            <a:r>
              <a:rPr lang="en-US" sz="2100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cs typeface="Arial"/>
              </a:rPr>
              <a:t>n,</a:t>
            </a:r>
            <a:r>
              <a:rPr lang="en-US" sz="2100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ymbol" panose="05050102010706020507" pitchFamily="18" charset="2"/>
                <a:cs typeface="Arial"/>
              </a:rPr>
              <a:t>p</a:t>
            </a:r>
            <a:r>
              <a:rPr lang="en-US" sz="2100" b="1" baseline="30000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cs typeface="Arial"/>
              </a:rPr>
              <a:t>0</a:t>
            </a:r>
            <a:r>
              <a:rPr lang="en-US" sz="2100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cs typeface="Arial"/>
              </a:rPr>
              <a:t>p</a:t>
            </a:r>
            <a:r>
              <a:rPr lang="en-US" sz="2100" b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cs typeface="Arial"/>
              </a:rPr>
              <a:t>, K</a:t>
            </a:r>
            <a:r>
              <a:rPr lang="en-US" sz="2100" b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ymbol" panose="05050102010706020507" pitchFamily="18" charset="2"/>
                <a:cs typeface="Arial"/>
              </a:rPr>
              <a:t>L</a:t>
            </a:r>
            <a:r>
              <a:rPr lang="en-US" sz="2100" b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cs typeface="Arial"/>
              </a:rPr>
              <a:t> , </a:t>
            </a:r>
            <a:r>
              <a:rPr lang="en-US" sz="2100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cs typeface="Arial"/>
              </a:rPr>
              <a:t>K</a:t>
            </a:r>
            <a:r>
              <a:rPr lang="en-US" sz="2100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ymbol" panose="05050102010706020507" pitchFamily="18" charset="2"/>
                <a:cs typeface="Arial"/>
              </a:rPr>
              <a:t>S </a:t>
            </a:r>
            <a:r>
              <a:rPr lang="en-US" sz="2100" b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cs typeface="Arial"/>
              </a:rPr>
              <a:t>at  </a:t>
            </a:r>
            <a:r>
              <a:rPr lang="en-US" sz="2100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cs typeface="Arial"/>
              </a:rPr>
              <a:t>0.05&lt;Q</a:t>
            </a:r>
            <a:r>
              <a:rPr lang="en-US" sz="2100" b="1" baseline="30000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cs typeface="Arial"/>
              </a:rPr>
              <a:t>2</a:t>
            </a:r>
            <a:r>
              <a:rPr lang="en-US" sz="2100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cs typeface="Arial"/>
              </a:rPr>
              <a:t>&lt;12 </a:t>
            </a:r>
            <a:r>
              <a:rPr lang="en-US" sz="2100" b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cs typeface="Arial"/>
              </a:rPr>
              <a:t>GeV</a:t>
            </a:r>
            <a:r>
              <a:rPr lang="en-US" sz="2100" b="1" baseline="30000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cs typeface="Arial"/>
              </a:rPr>
              <a:t>2</a:t>
            </a:r>
            <a:endParaRPr lang="en-US" b="1" dirty="0" smtClean="0">
              <a:ln w="1905"/>
              <a:solidFill>
                <a:srgbClr val="00009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ymbol" panose="05050102010706020507" pitchFamily="18" charset="2"/>
              <a:cs typeface="Arial"/>
            </a:endParaRPr>
          </a:p>
          <a:p>
            <a:r>
              <a:rPr lang="en-US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 </a:t>
            </a:r>
          </a:p>
          <a:p>
            <a:pPr algn="ctr"/>
            <a:endParaRPr lang="en-US" sz="1800" b="1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446709" y="530300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 err="1">
                <a:solidFill>
                  <a:schemeClr val="bg1"/>
                </a:solidFill>
                <a:latin typeface="Arial"/>
                <a:cs typeface="Arial"/>
              </a:rPr>
              <a:t>Skobeltsyn</a:t>
            </a: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it-IT" sz="2400" b="1" dirty="0" err="1">
                <a:solidFill>
                  <a:schemeClr val="bg1"/>
                </a:solidFill>
                <a:latin typeface="Arial"/>
                <a:cs typeface="Arial"/>
              </a:rPr>
              <a:t>Institute</a:t>
            </a: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 of </a:t>
            </a:r>
            <a:r>
              <a:rPr lang="it-IT" sz="2400" b="1" dirty="0" err="1">
                <a:solidFill>
                  <a:schemeClr val="bg1"/>
                </a:solidFill>
                <a:latin typeface="Arial"/>
                <a:cs typeface="Arial"/>
              </a:rPr>
              <a:t>Nuclear</a:t>
            </a: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it-IT" sz="2400" b="1" dirty="0" err="1">
                <a:solidFill>
                  <a:schemeClr val="bg1"/>
                </a:solidFill>
                <a:latin typeface="Arial"/>
                <a:cs typeface="Arial"/>
              </a:rPr>
              <a:t>Physics</a:t>
            </a: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 and </a:t>
            </a:r>
            <a:r>
              <a:rPr lang="it-IT" sz="2400" b="1" dirty="0" err="1">
                <a:solidFill>
                  <a:schemeClr val="bg1"/>
                </a:solidFill>
                <a:latin typeface="Arial"/>
                <a:cs typeface="Arial"/>
              </a:rPr>
              <a:t>Lomonosov</a:t>
            </a: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it-IT" sz="2400" b="1" dirty="0" err="1">
                <a:solidFill>
                  <a:schemeClr val="bg1"/>
                </a:solidFill>
                <a:latin typeface="Arial"/>
                <a:cs typeface="Arial"/>
              </a:rPr>
              <a:t>Moscow</a:t>
            </a: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 State </a:t>
            </a:r>
            <a:r>
              <a:rPr lang="it-IT" sz="2400" b="1" dirty="0" err="1">
                <a:solidFill>
                  <a:schemeClr val="bg1"/>
                </a:solidFill>
                <a:latin typeface="Arial"/>
                <a:cs typeface="Arial"/>
              </a:rPr>
              <a:t>University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4772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595" y="156462"/>
            <a:ext cx="10181137" cy="501860"/>
          </a:xfrm>
          <a:prstGeom prst="rect">
            <a:avLst/>
          </a:prstGeom>
        </p:spPr>
        <p:txBody>
          <a:bodyPr wrap="square" lIns="100767" tIns="50383" rIns="100767" bIns="50383">
            <a:spAutoFit/>
          </a:bodyPr>
          <a:lstStyle/>
          <a:p>
            <a:pPr algn="ctr"/>
            <a:endParaRPr lang="en-US" sz="2600" dirty="0">
              <a:latin typeface="+mj-lt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2814861" y="6850846"/>
            <a:ext cx="4248472" cy="386170"/>
          </a:xfrm>
          <a:prstGeom prst="rect">
            <a:avLst/>
          </a:prstGeom>
        </p:spPr>
        <p:txBody>
          <a:bodyPr lIns="100767" tIns="50383" rIns="100767" bIns="50383"/>
          <a:lstStyle/>
          <a:p>
            <a:r>
              <a:rPr lang="it-IT" sz="2000" dirty="0" err="1" smtClean="0">
                <a:solidFill>
                  <a:srgbClr val="800000"/>
                </a:solidFill>
                <a:latin typeface="+mj-lt"/>
              </a:rPr>
              <a:t>Hybrid</a:t>
            </a:r>
            <a:r>
              <a:rPr lang="it-IT" sz="2000" dirty="0" smtClean="0">
                <a:solidFill>
                  <a:srgbClr val="800000"/>
                </a:solidFill>
                <a:latin typeface="+mj-lt"/>
              </a:rPr>
              <a:t> </a:t>
            </a:r>
            <a:r>
              <a:rPr lang="it-IT" sz="2000" dirty="0" err="1" smtClean="0">
                <a:solidFill>
                  <a:srgbClr val="800000"/>
                </a:solidFill>
                <a:latin typeface="+mj-lt"/>
              </a:rPr>
              <a:t>Baryons</a:t>
            </a:r>
            <a:r>
              <a:rPr lang="it-IT" sz="2000" dirty="0" smtClean="0">
                <a:solidFill>
                  <a:srgbClr val="800000"/>
                </a:solidFill>
                <a:latin typeface="+mj-lt"/>
              </a:rPr>
              <a:t> - First Experiment</a:t>
            </a:r>
            <a:endParaRPr lang="it-IT" sz="2000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26198-8D3B-094D-AADA-054D9F796220}" type="slidenum">
              <a:rPr lang="it-IT" smtClean="0">
                <a:latin typeface="+mj-lt"/>
              </a:rPr>
              <a:t>4</a:t>
            </a:fld>
            <a:endParaRPr lang="it-IT">
              <a:latin typeface="+mj-lt"/>
            </a:endParaRPr>
          </a:p>
        </p:txBody>
      </p:sp>
      <p:grpSp>
        <p:nvGrpSpPr>
          <p:cNvPr id="48" name="Group 69"/>
          <p:cNvGrpSpPr>
            <a:grpSpLocks/>
          </p:cNvGrpSpPr>
          <p:nvPr/>
        </p:nvGrpSpPr>
        <p:grpSpPr bwMode="auto">
          <a:xfrm>
            <a:off x="654621" y="242268"/>
            <a:ext cx="8496944" cy="1727694"/>
            <a:chOff x="842" y="-43"/>
            <a:chExt cx="3980" cy="1029"/>
          </a:xfrm>
        </p:grpSpPr>
        <p:sp>
          <p:nvSpPr>
            <p:cNvPr id="49" name="Rectangle 70"/>
            <p:cNvSpPr>
              <a:spLocks noChangeArrowheads="1"/>
            </p:cNvSpPr>
            <p:nvPr/>
          </p:nvSpPr>
          <p:spPr bwMode="auto">
            <a:xfrm>
              <a:off x="1011" y="-43"/>
              <a:ext cx="3756" cy="1029"/>
            </a:xfrm>
            <a:prstGeom prst="rect">
              <a:avLst/>
            </a:prstGeom>
            <a:gradFill rotWithShape="1">
              <a:gsLst>
                <a:gs pos="0">
                  <a:srgbClr val="0066CC"/>
                </a:gs>
                <a:gs pos="100000">
                  <a:srgbClr val="00003E"/>
                </a:gs>
              </a:gsLst>
              <a:lin ang="0" scaled="1"/>
            </a:gradFill>
            <a:ln>
              <a:noFill/>
            </a:ln>
            <a:effectLst>
              <a:outerShdw blurRad="63500" dist="107763" dir="2700000" algn="ctr" rotWithShape="0">
                <a:schemeClr val="tx1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0" name="Rectangle 71"/>
            <p:cNvSpPr>
              <a:spLocks noChangeArrowheads="1"/>
            </p:cNvSpPr>
            <p:nvPr/>
          </p:nvSpPr>
          <p:spPr bwMode="auto">
            <a:xfrm>
              <a:off x="842" y="41"/>
              <a:ext cx="3980" cy="8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endParaRPr lang="en-US" sz="2800" b="1" dirty="0">
                <a:ln w="1905"/>
                <a:solidFill>
                  <a:srgbClr val="FFFF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endParaRPr>
            </a:p>
            <a:p>
              <a:pPr algn="ctr"/>
              <a:r>
                <a:rPr lang="en-US" sz="3200" dirty="0" smtClean="0">
                  <a:solidFill>
                    <a:schemeClr val="bg1"/>
                  </a:solidFill>
                  <a:latin typeface="Arial"/>
                  <a:cs typeface="Arial"/>
                </a:rPr>
                <a:t> </a:t>
              </a:r>
              <a:endParaRPr lang="en-US" sz="3100" dirty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endParaRPr lang="en-US" sz="3100" b="1" dirty="0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413627" y="2834556"/>
            <a:ext cx="9940916" cy="2952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8963" tIns="44479" rIns="88963" bIns="44479">
            <a:spAutoFit/>
          </a:bodyPr>
          <a:lstStyle>
            <a:lvl1pPr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38150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871538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308100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746250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2034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6606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1178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5750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Manpower:</a:t>
            </a:r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 </a:t>
            </a:r>
            <a:r>
              <a:rPr lang="en-US" b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 </a:t>
            </a:r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 </a:t>
            </a:r>
            <a:r>
              <a:rPr lang="en-US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Prof. </a:t>
            </a:r>
            <a:r>
              <a:rPr lang="en-US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 Ralph </a:t>
            </a:r>
            <a:r>
              <a:rPr lang="en-US" dirty="0" err="1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Gothe</a:t>
            </a:r>
            <a:endParaRPr lang="en-US" dirty="0" smtClean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Arial"/>
            </a:endParaRPr>
          </a:p>
          <a:p>
            <a:r>
              <a:rPr lang="en-US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		</a:t>
            </a:r>
            <a:r>
              <a:rPr lang="en-US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PhD Student </a:t>
            </a:r>
            <a:r>
              <a:rPr lang="en-US" dirty="0" smtClean="0">
                <a:latin typeface="+mn-lt"/>
              </a:rPr>
              <a:t>Julia </a:t>
            </a:r>
            <a:r>
              <a:rPr lang="en-US" dirty="0" err="1" smtClean="0">
                <a:latin typeface="+mn-lt"/>
              </a:rPr>
              <a:t>Skorodumia</a:t>
            </a:r>
            <a:endParaRPr lang="en-US" dirty="0" smtClean="0">
              <a:latin typeface="+mn-lt"/>
            </a:endParaRPr>
          </a:p>
          <a:p>
            <a:endParaRPr lang="en-US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Arial"/>
            </a:endParaRPr>
          </a:p>
          <a:p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Efforts:	</a:t>
            </a:r>
            <a:r>
              <a:rPr lang="en-US" b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Software: </a:t>
            </a:r>
            <a:r>
              <a:rPr lang="en-US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ππp Event generator</a:t>
            </a:r>
            <a:endParaRPr lang="en-US" dirty="0">
              <a:ln w="1905"/>
              <a:solidFill>
                <a:srgbClr val="00009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Arial"/>
            </a:endParaRPr>
          </a:p>
          <a:p>
            <a:endParaRPr lang="en-US" dirty="0" smtClean="0">
              <a:ln w="1905"/>
              <a:solidFill>
                <a:srgbClr val="00009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Arial"/>
            </a:endParaRPr>
          </a:p>
          <a:p>
            <a:r>
              <a:rPr lang="en-US" b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	</a:t>
            </a:r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	Software: </a:t>
            </a:r>
            <a:r>
              <a:rPr lang="en-US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CLAS12 simulation and event reconstruction</a:t>
            </a:r>
          </a:p>
          <a:p>
            <a:r>
              <a:rPr lang="en-US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 </a:t>
            </a:r>
          </a:p>
          <a:p>
            <a:pPr algn="ctr"/>
            <a:endParaRPr lang="en-US" sz="1800" b="1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446709" y="530300"/>
            <a:ext cx="712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 err="1" smtClean="0">
                <a:solidFill>
                  <a:schemeClr val="bg1"/>
                </a:solidFill>
                <a:latin typeface="Arial"/>
                <a:cs typeface="Arial"/>
              </a:rPr>
              <a:t>University</a:t>
            </a: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 of South Carolina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20894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595" y="156462"/>
            <a:ext cx="10181137" cy="501860"/>
          </a:xfrm>
          <a:prstGeom prst="rect">
            <a:avLst/>
          </a:prstGeom>
        </p:spPr>
        <p:txBody>
          <a:bodyPr wrap="square" lIns="100767" tIns="50383" rIns="100767" bIns="50383">
            <a:spAutoFit/>
          </a:bodyPr>
          <a:lstStyle/>
          <a:p>
            <a:pPr algn="ctr"/>
            <a:r>
              <a:rPr lang="en-US" sz="2600" b="1" kern="0" dirty="0" smtClean="0">
                <a:solidFill>
                  <a:srgbClr val="3333CC"/>
                </a:solidFill>
                <a:latin typeface="+mj-lt"/>
                <a:ea typeface="MS PGothic" pitchFamily="34" charset="-128"/>
                <a:cs typeface="+mj-cs"/>
              </a:rPr>
              <a:t>Motivation:  Search </a:t>
            </a:r>
            <a:r>
              <a:rPr lang="en-US" sz="2600" b="1" kern="0" dirty="0">
                <a:solidFill>
                  <a:srgbClr val="3333CC"/>
                </a:solidFill>
                <a:latin typeface="+mj-lt"/>
                <a:ea typeface="MS PGothic" pitchFamily="34" charset="-128"/>
                <a:cs typeface="+mj-cs"/>
              </a:rPr>
              <a:t>for Glue in Baryons</a:t>
            </a:r>
            <a:endParaRPr lang="en-US" sz="26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2573" y="674316"/>
            <a:ext cx="4845050" cy="748081"/>
          </a:xfrm>
          <a:prstGeom prst="rect">
            <a:avLst/>
          </a:prstGeom>
          <a:noFill/>
        </p:spPr>
        <p:txBody>
          <a:bodyPr wrap="square" lIns="100767" tIns="50383" rIns="100767" bIns="50383" rtlCol="0" anchor="ctr">
            <a:spAutoFit/>
          </a:bodyPr>
          <a:lstStyle/>
          <a:p>
            <a:pPr algn="just">
              <a:spcAft>
                <a:spcPts val="661"/>
              </a:spcAft>
            </a:pPr>
            <a:r>
              <a:rPr lang="en-US" dirty="0" smtClean="0">
                <a:latin typeface="+mj-lt"/>
              </a:rPr>
              <a:t>N* spectrum from Lattice QCD predicts the existence of  </a:t>
            </a:r>
            <a:r>
              <a:rPr lang="en-US" dirty="0" smtClean="0">
                <a:solidFill>
                  <a:srgbClr val="3366FF"/>
                </a:solidFill>
                <a:latin typeface="+mj-lt"/>
              </a:rPr>
              <a:t>hybrid baryons.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327179" y="706564"/>
            <a:ext cx="4845050" cy="1071246"/>
          </a:xfrm>
          <a:prstGeom prst="rect">
            <a:avLst/>
          </a:prstGeom>
          <a:noFill/>
        </p:spPr>
        <p:txBody>
          <a:bodyPr wrap="square" lIns="100767" tIns="50383" rIns="100767" bIns="50383" rtlCol="0">
            <a:spAutoFit/>
          </a:bodyPr>
          <a:lstStyle/>
          <a:p>
            <a:pPr algn="just"/>
            <a:r>
              <a:rPr lang="en-US" dirty="0" smtClean="0">
                <a:latin typeface="+mj-lt"/>
              </a:rPr>
              <a:t>The hybrid nature of baryons appears in the </a:t>
            </a:r>
            <a:r>
              <a:rPr lang="en-US" dirty="0" smtClean="0">
                <a:solidFill>
                  <a:srgbClr val="0000FF"/>
                </a:solidFill>
                <a:latin typeface="+mj-lt"/>
              </a:rPr>
              <a:t>Q</a:t>
            </a:r>
            <a:r>
              <a:rPr lang="en-US" baseline="30000" dirty="0" smtClean="0">
                <a:solidFill>
                  <a:srgbClr val="0000FF"/>
                </a:solidFill>
                <a:latin typeface="+mj-lt"/>
              </a:rPr>
              <a:t>2</a:t>
            </a:r>
            <a:r>
              <a:rPr lang="en-US" dirty="0" smtClean="0">
                <a:solidFill>
                  <a:srgbClr val="0000FF"/>
                </a:solidFill>
                <a:latin typeface="+mj-lt"/>
              </a:rPr>
              <a:t> evolution </a:t>
            </a:r>
            <a:r>
              <a:rPr lang="en-US" dirty="0" smtClean="0">
                <a:latin typeface="+mj-lt"/>
              </a:rPr>
              <a:t>of the </a:t>
            </a:r>
            <a:r>
              <a:rPr lang="en-US" dirty="0" err="1" smtClean="0">
                <a:latin typeface="+mj-lt"/>
              </a:rPr>
              <a:t>electroexcitation</a:t>
            </a:r>
            <a:r>
              <a:rPr lang="en-US" dirty="0" smtClean="0">
                <a:latin typeface="+mj-lt"/>
              </a:rPr>
              <a:t> amplitudes.</a:t>
            </a:r>
            <a:endParaRPr lang="en-US" dirty="0">
              <a:latin typeface="+mj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863533" y="5786884"/>
            <a:ext cx="1162812" cy="332582"/>
          </a:xfrm>
          <a:prstGeom prst="rect">
            <a:avLst/>
          </a:prstGeom>
          <a:solidFill>
            <a:schemeClr val="bg1"/>
          </a:solidFill>
        </p:spPr>
        <p:txBody>
          <a:bodyPr wrap="square" lIns="100767" tIns="50383" rIns="100767" bIns="50383" rtlCol="0">
            <a:spAutoFit/>
          </a:bodyPr>
          <a:lstStyle/>
          <a:p>
            <a:pPr algn="ctr"/>
            <a:r>
              <a:rPr lang="en-US" sz="1500" dirty="0">
                <a:latin typeface="+mj-lt"/>
              </a:rPr>
              <a:t>Q</a:t>
            </a:r>
            <a:r>
              <a:rPr lang="en-US" sz="1500" baseline="30000" dirty="0">
                <a:latin typeface="+mj-lt"/>
              </a:rPr>
              <a:t>2</a:t>
            </a:r>
            <a:r>
              <a:rPr lang="en-US" sz="1500" dirty="0">
                <a:latin typeface="+mj-lt"/>
              </a:rPr>
              <a:t> (GeV</a:t>
            </a:r>
            <a:r>
              <a:rPr lang="en-US" sz="1500" baseline="30000" dirty="0">
                <a:latin typeface="+mj-lt"/>
              </a:rPr>
              <a:t>2</a:t>
            </a:r>
            <a:r>
              <a:rPr lang="en-US" sz="1500" dirty="0">
                <a:latin typeface="+mj-lt"/>
              </a:rPr>
              <a:t>)</a:t>
            </a:r>
          </a:p>
        </p:txBody>
      </p:sp>
      <p:cxnSp>
        <p:nvCxnSpPr>
          <p:cNvPr id="3" name="Connettore 1 2"/>
          <p:cNvCxnSpPr/>
          <p:nvPr/>
        </p:nvCxnSpPr>
        <p:spPr bwMode="auto">
          <a:xfrm flipV="1">
            <a:off x="0" y="644737"/>
            <a:ext cx="10382250" cy="80592"/>
          </a:xfrm>
          <a:prstGeom prst="line">
            <a:avLst/>
          </a:prstGeom>
          <a:noFill/>
          <a:ln w="28575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CasellaDiTesto 17"/>
          <p:cNvSpPr txBox="1"/>
          <p:nvPr/>
        </p:nvSpPr>
        <p:spPr>
          <a:xfrm>
            <a:off x="309091" y="1270709"/>
            <a:ext cx="3048770" cy="748081"/>
          </a:xfrm>
          <a:prstGeom prst="rect">
            <a:avLst/>
          </a:prstGeom>
          <a:noFill/>
        </p:spPr>
        <p:txBody>
          <a:bodyPr wrap="none" lIns="100767" tIns="50383" rIns="100767" bIns="50383" rtlCol="0">
            <a:spAutoFit/>
          </a:bodyPr>
          <a:lstStyle/>
          <a:p>
            <a:r>
              <a:rPr lang="en-US" i="1" dirty="0">
                <a:solidFill>
                  <a:srgbClr val="800000"/>
                </a:solidFill>
                <a:latin typeface="+mj-lt"/>
              </a:rPr>
              <a:t>(</a:t>
            </a:r>
            <a:r>
              <a:rPr lang="en-US" i="1" dirty="0" err="1">
                <a:solidFill>
                  <a:srgbClr val="800000"/>
                </a:solidFill>
                <a:latin typeface="+mj-lt"/>
              </a:rPr>
              <a:t>JLab</a:t>
            </a:r>
            <a:r>
              <a:rPr lang="en-US" i="1" dirty="0">
                <a:solidFill>
                  <a:srgbClr val="800000"/>
                </a:solidFill>
                <a:latin typeface="+mj-lt"/>
              </a:rPr>
              <a:t> LQCD group results) </a:t>
            </a:r>
          </a:p>
          <a:p>
            <a:endParaRPr lang="it-IT" dirty="0">
              <a:latin typeface="+mj-lt"/>
            </a:endParaRPr>
          </a:p>
        </p:txBody>
      </p:sp>
      <p:grpSp>
        <p:nvGrpSpPr>
          <p:cNvPr id="28" name="Gruppo 27"/>
          <p:cNvGrpSpPr/>
          <p:nvPr/>
        </p:nvGrpSpPr>
        <p:grpSpPr>
          <a:xfrm>
            <a:off x="-4794" y="1682428"/>
            <a:ext cx="10036175" cy="4390792"/>
            <a:chOff x="0" y="1853618"/>
            <a:chExt cx="10036175" cy="4390792"/>
          </a:xfrm>
        </p:grpSpPr>
        <p:grpSp>
          <p:nvGrpSpPr>
            <p:cNvPr id="6" name="Gruppo 5"/>
            <p:cNvGrpSpPr/>
            <p:nvPr/>
          </p:nvGrpSpPr>
          <p:grpSpPr>
            <a:xfrm>
              <a:off x="0" y="1853618"/>
              <a:ext cx="4931569" cy="4155925"/>
              <a:chOff x="0" y="2395164"/>
              <a:chExt cx="4343400" cy="3929436"/>
            </a:xfrm>
          </p:grpSpPr>
          <p:pic>
            <p:nvPicPr>
              <p:cNvPr id="39" name="Picture 38" descr="Screen Shot 2016-08-12 at 7.35.38 AM.pn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2395164"/>
                <a:ext cx="4343400" cy="3929436"/>
              </a:xfrm>
              <a:prstGeom prst="rect">
                <a:avLst/>
              </a:prstGeom>
            </p:spPr>
          </p:pic>
          <p:grpSp>
            <p:nvGrpSpPr>
              <p:cNvPr id="8" name="Gruppo 4"/>
              <p:cNvGrpSpPr/>
              <p:nvPr/>
            </p:nvGrpSpPr>
            <p:grpSpPr>
              <a:xfrm>
                <a:off x="2438402" y="4876800"/>
                <a:ext cx="1063236" cy="1398391"/>
                <a:chOff x="8532803" y="1610420"/>
                <a:chExt cx="1858294" cy="2164824"/>
              </a:xfrm>
            </p:grpSpPr>
            <p:sp>
              <p:nvSpPr>
                <p:cNvPr id="9" name="Rettangolo 3"/>
                <p:cNvSpPr/>
                <p:nvPr/>
              </p:nvSpPr>
              <p:spPr bwMode="auto">
                <a:xfrm>
                  <a:off x="8791526" y="1610420"/>
                  <a:ext cx="1590724" cy="2088232"/>
                </a:xfrm>
                <a:prstGeom prst="rect">
                  <a:avLst/>
                </a:prstGeom>
                <a:solidFill>
                  <a:srgbClr val="FFFFFF"/>
                </a:solidFill>
                <a:ln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1007356">
                    <a:defRPr/>
                  </a:pPr>
                  <a:endParaRPr lang="it-IT" sz="400" kern="0" dirty="0">
                    <a:solidFill>
                      <a:srgbClr val="800000"/>
                    </a:solidFill>
                    <a:latin typeface="+mj-lt"/>
                  </a:endParaRPr>
                </a:p>
              </p:txBody>
            </p:sp>
            <p:pic>
              <p:nvPicPr>
                <p:cNvPr id="10" name="Picture 9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9216134" y="2042468"/>
                  <a:ext cx="663310" cy="349232"/>
                </a:xfrm>
                <a:prstGeom prst="rect">
                  <a:avLst/>
                </a:prstGeom>
                <a:ln w="28575" cmpd="sng">
                  <a:noFill/>
                </a:ln>
              </p:spPr>
            </p:pic>
            <p:pic>
              <p:nvPicPr>
                <p:cNvPr id="11" name="Picture 10"/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9144126" y="3050580"/>
                  <a:ext cx="807508" cy="318339"/>
                </a:xfrm>
                <a:prstGeom prst="rect">
                  <a:avLst/>
                </a:prstGeom>
              </p:spPr>
            </p:pic>
            <p:sp>
              <p:nvSpPr>
                <p:cNvPr id="12" name="TextBox 11"/>
                <p:cNvSpPr txBox="1"/>
                <p:nvPr/>
              </p:nvSpPr>
              <p:spPr>
                <a:xfrm>
                  <a:off x="8532803" y="2239441"/>
                  <a:ext cx="1852999" cy="667005"/>
                </a:xfrm>
                <a:prstGeom prst="rect">
                  <a:avLst/>
                </a:prstGeom>
                <a:noFill/>
              </p:spPr>
              <p:txBody>
                <a:bodyPr wrap="none" lIns="100767" tIns="50383" rIns="100767" bIns="50383" rtlCol="0">
                  <a:spAutoFit/>
                </a:bodyPr>
                <a:lstStyle/>
                <a:p>
                  <a:pPr defTabSz="1007669">
                    <a:defRPr/>
                  </a:pPr>
                  <a:r>
                    <a:rPr lang="en-US" sz="2300" kern="0" dirty="0">
                      <a:solidFill>
                        <a:srgbClr val="000000"/>
                      </a:solidFill>
                      <a:latin typeface="+mj-lt"/>
                    </a:rPr>
                    <a:t> </a:t>
                  </a:r>
                  <a:r>
                    <a:rPr lang="en-US" sz="1300" kern="0" dirty="0">
                      <a:solidFill>
                        <a:srgbClr val="000000"/>
                      </a:solidFill>
                      <a:latin typeface="+mj-lt"/>
                    </a:rPr>
                    <a:t>regular states</a:t>
                  </a:r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8614052" y="3108239"/>
                  <a:ext cx="1777045" cy="667005"/>
                </a:xfrm>
                <a:prstGeom prst="rect">
                  <a:avLst/>
                </a:prstGeom>
                <a:noFill/>
              </p:spPr>
              <p:txBody>
                <a:bodyPr wrap="none" lIns="100767" tIns="50383" rIns="100767" bIns="50383" rtlCol="0">
                  <a:spAutoFit/>
                </a:bodyPr>
                <a:lstStyle/>
                <a:p>
                  <a:pPr defTabSz="1007669">
                    <a:defRPr/>
                  </a:pPr>
                  <a:r>
                    <a:rPr lang="en-US" sz="2300" kern="0" dirty="0">
                      <a:solidFill>
                        <a:srgbClr val="0000FF"/>
                      </a:solidFill>
                      <a:latin typeface="+mj-lt"/>
                    </a:rPr>
                    <a:t> </a:t>
                  </a:r>
                  <a:r>
                    <a:rPr lang="en-US" sz="1300" kern="0" dirty="0">
                      <a:solidFill>
                        <a:srgbClr val="0000FF"/>
                      </a:solidFill>
                      <a:latin typeface="+mj-lt"/>
                    </a:rPr>
                    <a:t>hybrid states</a:t>
                  </a:r>
                </a:p>
              </p:txBody>
            </p:sp>
          </p:grpSp>
          <p:sp>
            <p:nvSpPr>
              <p:cNvPr id="14" name="TextBox 13"/>
              <p:cNvSpPr txBox="1"/>
              <p:nvPr/>
            </p:nvSpPr>
            <p:spPr>
              <a:xfrm>
                <a:off x="1371600" y="5751323"/>
                <a:ext cx="290769" cy="314427"/>
              </a:xfrm>
              <a:prstGeom prst="rect">
                <a:avLst/>
              </a:prstGeom>
              <a:noFill/>
            </p:spPr>
            <p:txBody>
              <a:bodyPr wrap="none" lIns="100735" tIns="50367" rIns="100735" bIns="50367" rtlCol="0">
                <a:spAutoFit/>
              </a:bodyPr>
              <a:lstStyle/>
              <a:p>
                <a:r>
                  <a:rPr lang="en-US" sz="1500" b="1" dirty="0">
                    <a:latin typeface="+mj-lt"/>
                  </a:rPr>
                  <a:t>N</a:t>
                </a: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1295401" y="4038600"/>
                <a:ext cx="670897" cy="1612290"/>
                <a:chOff x="1803400" y="3013601"/>
                <a:chExt cx="590882" cy="1685398"/>
              </a:xfrm>
            </p:grpSpPr>
            <p:cxnSp>
              <p:nvCxnSpPr>
                <p:cNvPr id="16" name="Straight Arrow Connector 15"/>
                <p:cNvCxnSpPr/>
                <p:nvPr/>
              </p:nvCxnSpPr>
              <p:spPr>
                <a:xfrm>
                  <a:off x="2017047" y="3013601"/>
                  <a:ext cx="3841" cy="1685398"/>
                </a:xfrm>
                <a:prstGeom prst="straightConnector1">
                  <a:avLst/>
                </a:prstGeom>
                <a:noFill/>
                <a:ln w="28575" cap="flat" cmpd="sng" algn="ctr">
                  <a:solidFill>
                    <a:srgbClr val="000000"/>
                  </a:solidFill>
                  <a:prstDash val="solid"/>
                  <a:round/>
                  <a:headEnd type="arrow" w="med" len="med"/>
                  <a:tailEnd type="arrow" w="med" len="med"/>
                </a:ln>
                <a:effectLst/>
              </p:spPr>
            </p:cxnSp>
            <p:sp>
              <p:nvSpPr>
                <p:cNvPr id="17" name="TextBox 16"/>
                <p:cNvSpPr txBox="1"/>
                <p:nvPr/>
              </p:nvSpPr>
              <p:spPr>
                <a:xfrm>
                  <a:off x="1803400" y="3822699"/>
                  <a:ext cx="590882" cy="319408"/>
                </a:xfrm>
                <a:prstGeom prst="rect">
                  <a:avLst/>
                </a:prstGeom>
                <a:solidFill>
                  <a:srgbClr val="FFFFFF"/>
                </a:solidFill>
                <a:ln>
                  <a:solidFill>
                    <a:srgbClr val="000000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 defTabSz="1007669">
                    <a:defRPr/>
                  </a:pPr>
                  <a:r>
                    <a:rPr lang="en-US" sz="1500" kern="0" dirty="0">
                      <a:solidFill>
                        <a:srgbClr val="0000FF"/>
                      </a:solidFill>
                      <a:latin typeface="+mj-lt"/>
                    </a:rPr>
                    <a:t>1.3GeV</a:t>
                  </a:r>
                </a:p>
              </p:txBody>
            </p:sp>
          </p:grpSp>
        </p:grpSp>
        <p:sp>
          <p:nvSpPr>
            <p:cNvPr id="7" name="TextBox 6"/>
            <p:cNvSpPr txBox="1"/>
            <p:nvPr/>
          </p:nvSpPr>
          <p:spPr>
            <a:xfrm>
              <a:off x="3979862" y="2337171"/>
              <a:ext cx="2934612" cy="42491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100767" tIns="50383" rIns="100767" bIns="50383" rtlCol="0">
              <a:spAutoFit/>
            </a:bodyPr>
            <a:lstStyle/>
            <a:p>
              <a:endParaRPr lang="en-US" dirty="0">
                <a:latin typeface="+mj-lt"/>
              </a:endParaRPr>
            </a:p>
          </p:txBody>
        </p:sp>
        <p:grpSp>
          <p:nvGrpSpPr>
            <p:cNvPr id="19" name="Gruppo 18"/>
            <p:cNvGrpSpPr/>
            <p:nvPr/>
          </p:nvGrpSpPr>
          <p:grpSpPr>
            <a:xfrm>
              <a:off x="4944715" y="1934210"/>
              <a:ext cx="5091460" cy="4310200"/>
              <a:chOff x="4354978" y="2438400"/>
              <a:chExt cx="4484222" cy="4075304"/>
            </a:xfrm>
          </p:grpSpPr>
          <p:sp>
            <p:nvSpPr>
              <p:cNvPr id="38" name="TextBox 37"/>
              <p:cNvSpPr txBox="1"/>
              <p:nvPr/>
            </p:nvSpPr>
            <p:spPr>
              <a:xfrm>
                <a:off x="6742676" y="3382455"/>
                <a:ext cx="922575" cy="2619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+mj-lt"/>
                  </a:rPr>
                  <a:t>GeV</a:t>
                </a:r>
                <a:r>
                  <a:rPr lang="en-US" sz="1200" baseline="30000" dirty="0">
                    <a:latin typeface="+mj-lt"/>
                  </a:rPr>
                  <a:t>-1/2</a:t>
                </a:r>
                <a:r>
                  <a:rPr lang="en-US" sz="1200" dirty="0">
                    <a:latin typeface="+mj-lt"/>
                  </a:rPr>
                  <a:t> *1000</a:t>
                </a:r>
              </a:p>
            </p:txBody>
          </p:sp>
          <p:grpSp>
            <p:nvGrpSpPr>
              <p:cNvPr id="22" name="Group 19"/>
              <p:cNvGrpSpPr>
                <a:grpSpLocks noChangeAspect="1"/>
              </p:cNvGrpSpPr>
              <p:nvPr/>
            </p:nvGrpSpPr>
            <p:grpSpPr>
              <a:xfrm>
                <a:off x="4648200" y="2438400"/>
                <a:ext cx="4191000" cy="4075304"/>
                <a:chOff x="3747542" y="2028993"/>
                <a:chExt cx="2790475" cy="2912984"/>
              </a:xfrm>
            </p:grpSpPr>
            <p:pic>
              <p:nvPicPr>
                <p:cNvPr id="23" name="Picture 21"/>
                <p:cNvPicPr>
                  <a:picLocks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747542" y="2028993"/>
                  <a:ext cx="2790475" cy="2912984"/>
                </a:xfrm>
                <a:prstGeom prst="rect">
                  <a:avLst/>
                </a:prstGeom>
              </p:spPr>
            </p:pic>
            <p:sp>
              <p:nvSpPr>
                <p:cNvPr id="24" name="TextBox 23"/>
                <p:cNvSpPr txBox="1"/>
                <p:nvPr/>
              </p:nvSpPr>
              <p:spPr>
                <a:xfrm>
                  <a:off x="3937804" y="3497083"/>
                  <a:ext cx="281170" cy="23915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solidFill>
                    <a:srgbClr val="FFFFFF"/>
                  </a:solidFill>
                </a:ln>
              </p:spPr>
              <p:txBody>
                <a:bodyPr wrap="none" lIns="91368" tIns="45683" rIns="91368" bIns="45683" rtlCol="0">
                  <a:spAutoFit/>
                </a:bodyPr>
                <a:lstStyle/>
                <a:p>
                  <a:pPr defTabSz="1007042"/>
                  <a:r>
                    <a:rPr lang="en-US" sz="1700" dirty="0">
                      <a:solidFill>
                        <a:srgbClr val="000000"/>
                      </a:solidFill>
                      <a:latin typeface="+mj-lt"/>
                    </a:rPr>
                    <a:t>q</a:t>
                  </a:r>
                  <a:r>
                    <a:rPr lang="en-US" sz="1700" baseline="30000" dirty="0">
                      <a:solidFill>
                        <a:srgbClr val="000000"/>
                      </a:solidFill>
                      <a:latin typeface="+mj-lt"/>
                    </a:rPr>
                    <a:t>3</a:t>
                  </a:r>
                  <a:r>
                    <a:rPr lang="en-US" sz="1700" dirty="0">
                      <a:solidFill>
                        <a:srgbClr val="FF0000"/>
                      </a:solidFill>
                      <a:latin typeface="+mj-lt"/>
                    </a:rPr>
                    <a:t>g</a:t>
                  </a:r>
                </a:p>
              </p:txBody>
            </p:sp>
            <p:sp>
              <p:nvSpPr>
                <p:cNvPr id="25" name="TextBox 53"/>
                <p:cNvSpPr txBox="1"/>
                <p:nvPr/>
              </p:nvSpPr>
              <p:spPr>
                <a:xfrm>
                  <a:off x="5079361" y="2952414"/>
                  <a:ext cx="218570" cy="23915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solidFill>
                    <a:srgbClr val="FFFFFF"/>
                  </a:solidFill>
                </a:ln>
              </p:spPr>
              <p:txBody>
                <a:bodyPr wrap="none" lIns="91368" tIns="45683" rIns="91368" bIns="45683" rtlCol="0">
                  <a:spAutoFit/>
                </a:bodyPr>
                <a:lstStyle/>
                <a:p>
                  <a:pPr defTabSz="1007042"/>
                  <a:r>
                    <a:rPr lang="en-US" sz="1700" dirty="0">
                      <a:solidFill>
                        <a:srgbClr val="000000"/>
                      </a:solidFill>
                      <a:latin typeface="+mj-lt"/>
                    </a:rPr>
                    <a:t>q</a:t>
                  </a:r>
                  <a:r>
                    <a:rPr lang="en-US" sz="1700" baseline="30000" dirty="0">
                      <a:solidFill>
                        <a:srgbClr val="000000"/>
                      </a:solidFill>
                      <a:latin typeface="+mj-lt"/>
                    </a:rPr>
                    <a:t>3</a:t>
                  </a:r>
                  <a:endParaRPr lang="en-US" sz="1700" dirty="0">
                    <a:solidFill>
                      <a:srgbClr val="FF0000"/>
                    </a:solidFill>
                    <a:latin typeface="+mj-lt"/>
                  </a:endParaRPr>
                </a:p>
              </p:txBody>
            </p:sp>
          </p:grpSp>
          <p:sp>
            <p:nvSpPr>
              <p:cNvPr id="37" name="TextBox 36"/>
              <p:cNvSpPr txBox="1"/>
              <p:nvPr/>
            </p:nvSpPr>
            <p:spPr>
              <a:xfrm rot="16200000">
                <a:off x="3385908" y="4380609"/>
                <a:ext cx="2222762" cy="2846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500" dirty="0">
                    <a:latin typeface="+mj-lt"/>
                  </a:rPr>
                  <a:t>Electroexcitation Amplitude</a:t>
                </a: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7647594" y="3962400"/>
                <a:ext cx="501478" cy="3055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500" dirty="0">
                    <a:solidFill>
                      <a:srgbClr val="000090"/>
                    </a:solidFill>
                    <a:latin typeface="+mj-lt"/>
                    <a:cs typeface="Comic Sans MS"/>
                  </a:rPr>
                  <a:t>CLAS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5909653" y="2971800"/>
                <a:ext cx="2777127" cy="305553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dirty="0">
                    <a:latin typeface="+mj-lt"/>
                  </a:rPr>
                  <a:t>Black curves: predictions for </a:t>
                </a:r>
                <a:r>
                  <a:rPr lang="en-US" sz="1500" dirty="0" err="1">
                    <a:latin typeface="+mj-lt"/>
                  </a:rPr>
                  <a:t>qqq</a:t>
                </a:r>
                <a:r>
                  <a:rPr lang="en-US" sz="1500" dirty="0">
                    <a:latin typeface="+mj-lt"/>
                  </a:rPr>
                  <a:t> state </a:t>
                </a: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5659368" y="5791200"/>
                <a:ext cx="2605723" cy="305553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dirty="0">
                    <a:solidFill>
                      <a:srgbClr val="FF0000"/>
                    </a:solidFill>
                    <a:latin typeface="+mj-lt"/>
                  </a:rPr>
                  <a:t>Red curve: prediction for q</a:t>
                </a:r>
                <a:r>
                  <a:rPr lang="en-US" sz="1500" baseline="30000" dirty="0">
                    <a:solidFill>
                      <a:srgbClr val="FF0000"/>
                    </a:solidFill>
                    <a:latin typeface="+mj-lt"/>
                  </a:rPr>
                  <a:t>3</a:t>
                </a:r>
                <a:r>
                  <a:rPr lang="en-US" sz="1500" dirty="0">
                    <a:solidFill>
                      <a:srgbClr val="FF0000"/>
                    </a:solidFill>
                    <a:latin typeface="+mj-lt"/>
                  </a:rPr>
                  <a:t>g hybrid </a:t>
                </a: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6781800" y="2514600"/>
                <a:ext cx="1981200" cy="34920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olidFill>
                      <a:srgbClr val="000090"/>
                    </a:solidFill>
                    <a:latin typeface="+mj-lt"/>
                    <a:cs typeface="Comic Sans MS"/>
                  </a:rPr>
                  <a:t>N(1440)1/2</a:t>
                </a:r>
                <a:r>
                  <a:rPr lang="en-US" sz="1800" baseline="30000" dirty="0">
                    <a:solidFill>
                      <a:srgbClr val="000090"/>
                    </a:solidFill>
                    <a:latin typeface="+mj-lt"/>
                    <a:cs typeface="Comic Sans MS"/>
                  </a:rPr>
                  <a:t>+</a:t>
                </a:r>
                <a:r>
                  <a:rPr lang="en-US" sz="1800" dirty="0">
                    <a:solidFill>
                      <a:srgbClr val="000090"/>
                    </a:solidFill>
                    <a:latin typeface="+mj-lt"/>
                    <a:cs typeface="Comic Sans MS"/>
                  </a:rPr>
                  <a:t>   S</a:t>
                </a:r>
                <a:r>
                  <a:rPr lang="en-US" sz="1800" baseline="-25000" dirty="0">
                    <a:solidFill>
                      <a:srgbClr val="000090"/>
                    </a:solidFill>
                    <a:latin typeface="+mj-lt"/>
                    <a:cs typeface="Comic Sans MS"/>
                  </a:rPr>
                  <a:t>1/2</a:t>
                </a:r>
              </a:p>
            </p:txBody>
          </p:sp>
        </p:grpSp>
        <p:sp>
          <p:nvSpPr>
            <p:cNvPr id="27" name="Rettangolo 26"/>
            <p:cNvSpPr/>
            <p:nvPr/>
          </p:nvSpPr>
          <p:spPr bwMode="auto">
            <a:xfrm>
              <a:off x="4672013" y="1934210"/>
              <a:ext cx="259556" cy="56414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0767" tIns="50383" rIns="100767" bIns="50383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1007669"/>
              <a:endParaRPr lang="it-IT" sz="4000">
                <a:latin typeface="+mj-lt"/>
              </a:endParaRPr>
            </a:p>
          </p:txBody>
        </p:sp>
      </p:grpSp>
      <p:sp>
        <p:nvSpPr>
          <p:cNvPr id="36" name="CasellaDiTesto 35"/>
          <p:cNvSpPr txBox="1"/>
          <p:nvPr/>
        </p:nvSpPr>
        <p:spPr>
          <a:xfrm>
            <a:off x="150565" y="6074916"/>
            <a:ext cx="9863138" cy="748081"/>
          </a:xfrm>
          <a:prstGeom prst="rect">
            <a:avLst/>
          </a:prstGeom>
          <a:noFill/>
        </p:spPr>
        <p:txBody>
          <a:bodyPr wrap="square" lIns="100767" tIns="50383" rIns="100767" bIns="50383" rtlCol="0">
            <a:spAutoFit/>
          </a:bodyPr>
          <a:lstStyle/>
          <a:p>
            <a:pPr algn="just"/>
            <a:r>
              <a:rPr lang="en-US" b="1" dirty="0" smtClean="0">
                <a:solidFill>
                  <a:srgbClr val="800000"/>
                </a:solidFill>
                <a:latin typeface="+mj-lt"/>
              </a:rPr>
              <a:t>CLAS12 is the unique laboratory where hybrid baryons may be identified by measuring </a:t>
            </a:r>
            <a:r>
              <a:rPr lang="en-US" b="1" dirty="0" err="1" smtClean="0">
                <a:solidFill>
                  <a:srgbClr val="800000"/>
                </a:solidFill>
                <a:latin typeface="+mj-lt"/>
              </a:rPr>
              <a:t>electrocouplings</a:t>
            </a:r>
            <a:r>
              <a:rPr lang="en-US" b="1" dirty="0" smtClean="0">
                <a:solidFill>
                  <a:srgbClr val="800000"/>
                </a:solidFill>
                <a:latin typeface="+mj-lt"/>
              </a:rPr>
              <a:t> of excited states with masses greater than 2 </a:t>
            </a:r>
            <a:r>
              <a:rPr lang="en-US" b="1" dirty="0" err="1" smtClean="0">
                <a:solidFill>
                  <a:srgbClr val="800000"/>
                </a:solidFill>
                <a:latin typeface="+mj-lt"/>
              </a:rPr>
              <a:t>GeV</a:t>
            </a:r>
            <a:r>
              <a:rPr lang="en-US" b="1" dirty="0" smtClean="0">
                <a:solidFill>
                  <a:srgbClr val="800000"/>
                </a:solidFill>
                <a:latin typeface="+mj-lt"/>
              </a:rPr>
              <a:t>.</a:t>
            </a:r>
            <a:endParaRPr lang="en-US" b="1" i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2814861" y="6850846"/>
            <a:ext cx="4248472" cy="386170"/>
          </a:xfrm>
          <a:prstGeom prst="rect">
            <a:avLst/>
          </a:prstGeom>
        </p:spPr>
        <p:txBody>
          <a:bodyPr lIns="100767" tIns="50383" rIns="100767" bIns="50383"/>
          <a:lstStyle/>
          <a:p>
            <a:r>
              <a:rPr lang="it-IT" sz="2000" dirty="0" err="1" smtClean="0">
                <a:solidFill>
                  <a:srgbClr val="800000"/>
                </a:solidFill>
                <a:latin typeface="+mj-lt"/>
              </a:rPr>
              <a:t>Hybrid</a:t>
            </a:r>
            <a:r>
              <a:rPr lang="it-IT" sz="2000" dirty="0" smtClean="0">
                <a:solidFill>
                  <a:srgbClr val="800000"/>
                </a:solidFill>
                <a:latin typeface="+mj-lt"/>
              </a:rPr>
              <a:t> </a:t>
            </a:r>
            <a:r>
              <a:rPr lang="it-IT" sz="2000" dirty="0" err="1" smtClean="0">
                <a:solidFill>
                  <a:srgbClr val="800000"/>
                </a:solidFill>
                <a:latin typeface="+mj-lt"/>
              </a:rPr>
              <a:t>Baryons</a:t>
            </a:r>
            <a:r>
              <a:rPr lang="it-IT" sz="2000" dirty="0" smtClean="0">
                <a:solidFill>
                  <a:srgbClr val="800000"/>
                </a:solidFill>
                <a:latin typeface="+mj-lt"/>
              </a:rPr>
              <a:t> - First Experiment</a:t>
            </a:r>
            <a:endParaRPr lang="it-IT" sz="2000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26198-8D3B-094D-AADA-054D9F796220}" type="slidenum">
              <a:rPr lang="it-IT" smtClean="0">
                <a:latin typeface="+mj-lt"/>
              </a:rPr>
              <a:t>5</a:t>
            </a:fld>
            <a:endParaRPr lang="it-IT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0097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" b="0" i="0" u="none" strike="noStrike" cap="none" normalizeH="0" baseline="0">
            <a:ln>
              <a:noFill/>
            </a:ln>
            <a:solidFill>
              <a:srgbClr val="800000"/>
            </a:solidFill>
            <a:effectLst/>
            <a:latin typeface="Baskerville Old Face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" b="0" i="0" u="none" strike="noStrike" cap="none" normalizeH="0" baseline="0">
            <a:ln>
              <a:noFill/>
            </a:ln>
            <a:solidFill>
              <a:srgbClr val="800000"/>
            </a:solidFill>
            <a:effectLst/>
            <a:latin typeface="Baskerville Old Face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46584</TotalTime>
  <Words>250</Words>
  <Application>Microsoft Office PowerPoint</Application>
  <PresentationFormat>Custom</PresentationFormat>
  <Paragraphs>80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ＭＳ Ｐゴシック</vt:lpstr>
      <vt:lpstr>ＭＳ Ｐゴシック</vt:lpstr>
      <vt:lpstr>Arial</vt:lpstr>
      <vt:lpstr>Baskerville Old Face</vt:lpstr>
      <vt:lpstr>Calibri</vt:lpstr>
      <vt:lpstr>Comic Sans MS</vt:lpstr>
      <vt:lpstr>Symbol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INFN Sezione Roma Tor Vergata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Annalisa D'Angelo</dc:creator>
  <cp:lastModifiedBy>Vikotz Mokeev</cp:lastModifiedBy>
  <cp:revision>874</cp:revision>
  <cp:lastPrinted>2012-06-25T06:09:35Z</cp:lastPrinted>
  <dcterms:created xsi:type="dcterms:W3CDTF">2016-07-22T11:42:11Z</dcterms:created>
  <dcterms:modified xsi:type="dcterms:W3CDTF">2017-05-05T14:47:38Z</dcterms:modified>
</cp:coreProperties>
</file>