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5" r:id="rId2"/>
    <p:sldId id="616" r:id="rId3"/>
    <p:sldId id="617" r:id="rId4"/>
    <p:sldId id="618" r:id="rId5"/>
    <p:sldId id="614" r:id="rId6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38" autoAdjust="0"/>
    <p:restoredTop sz="91400" autoAdjust="0"/>
  </p:normalViewPr>
  <p:slideViewPr>
    <p:cSldViewPr>
      <p:cViewPr varScale="1">
        <p:scale>
          <a:sx n="100" d="100"/>
          <a:sy n="100" d="100"/>
        </p:scale>
        <p:origin x="-1528" y="-104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05/05/17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Hybrid Baryons - First Experiment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1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2542010"/>
            <a:chOff x="842" y="-43"/>
            <a:chExt cx="3980" cy="1514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1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31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Hall B </a:t>
              </a:r>
              <a:r>
                <a:rPr lang="en-US" sz="3100" b="1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– Hybrid Baryons</a:t>
              </a:r>
            </a:p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Arial"/>
                  <a:cs typeface="Arial"/>
                </a:rPr>
                <a:t>PR12-16-</a:t>
              </a:r>
              <a:r>
                <a:rPr lang="en-US" sz="3200" b="1" dirty="0" smtClean="0">
                  <a:solidFill>
                    <a:schemeClr val="bg1"/>
                  </a:solidFill>
                  <a:latin typeface="Arial"/>
                  <a:cs typeface="Arial"/>
                </a:rPr>
                <a:t>010</a:t>
              </a:r>
            </a:p>
            <a:p>
              <a:pPr algn="ctr"/>
              <a:r>
                <a:rPr lang="en-US" sz="2400" b="1" dirty="0">
                  <a:solidFill>
                    <a:srgbClr val="FFFFFF"/>
                  </a:solidFill>
                  <a:latin typeface="Arial"/>
                  <a:cs typeface="Arial"/>
                </a:rPr>
                <a:t>A Search for Hybrid Baryons in Hall B with CLAS12 </a:t>
              </a: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66589" y="2330500"/>
            <a:ext cx="9940916" cy="424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Spokespersons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endParaRPr lang="en-US" b="1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r>
              <a:rPr lang="en-US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Annalisa </a:t>
            </a:r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D</a:t>
            </a:r>
            <a:r>
              <a:rPr lang="en-US" altLang="ja-JP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’</a:t>
            </a:r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ANGELO  </a:t>
            </a:r>
          </a:p>
          <a:p>
            <a:pPr algn="ctr"/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University of Rome </a:t>
            </a:r>
            <a:r>
              <a:rPr lang="en-US" altLang="ja-JP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“</a:t>
            </a:r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Tor </a:t>
            </a:r>
            <a:r>
              <a:rPr lang="en-US" sz="1800" dirty="0" err="1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Vergata</a:t>
            </a:r>
            <a:r>
              <a:rPr lang="en-US" altLang="ja-JP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”</a:t>
            </a:r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and INFN Rome Tor </a:t>
            </a:r>
            <a:r>
              <a:rPr lang="en-US" sz="1800" dirty="0" err="1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Vergata</a:t>
            </a:r>
            <a:endParaRPr lang="en-US" sz="180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Volker BURKERT, </a:t>
            </a:r>
            <a:r>
              <a:rPr lang="it-IT" b="1" dirty="0">
                <a:latin typeface="+mn-lt"/>
              </a:rPr>
              <a:t>Daniel S. </a:t>
            </a:r>
            <a:r>
              <a:rPr lang="it-IT" b="1" dirty="0" smtClean="0">
                <a:latin typeface="+mn-lt"/>
              </a:rPr>
              <a:t>CARMAN, Victor MOKEEV</a:t>
            </a:r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r>
              <a:rPr lang="en-US" sz="180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Thomas Jefferson National Accelerator Facility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  <a:p>
            <a:pPr algn="ctr"/>
            <a:r>
              <a:rPr lang="it-IT" b="1" dirty="0" err="1">
                <a:latin typeface="+mn-lt"/>
              </a:rPr>
              <a:t>Evgeny</a:t>
            </a:r>
            <a:r>
              <a:rPr lang="it-IT" b="1" dirty="0">
                <a:latin typeface="+mn-lt"/>
              </a:rPr>
              <a:t> </a:t>
            </a:r>
            <a:r>
              <a:rPr lang="it-IT" b="1" dirty="0" smtClean="0">
                <a:latin typeface="+mn-lt"/>
              </a:rPr>
              <a:t>GOLOVACH</a:t>
            </a:r>
          </a:p>
          <a:p>
            <a:pPr algn="ctr"/>
            <a:r>
              <a:rPr lang="it-IT" sz="1800" dirty="0" err="1"/>
              <a:t>Skobeltsyn</a:t>
            </a:r>
            <a:r>
              <a:rPr lang="it-IT" sz="1800" dirty="0"/>
              <a:t> </a:t>
            </a:r>
            <a:r>
              <a:rPr lang="it-IT" sz="1800" dirty="0" err="1"/>
              <a:t>Institute</a:t>
            </a:r>
            <a:r>
              <a:rPr lang="it-IT" sz="1800" dirty="0"/>
              <a:t> of </a:t>
            </a:r>
            <a:r>
              <a:rPr lang="it-IT" sz="1800" dirty="0" err="1"/>
              <a:t>Nuclear</a:t>
            </a:r>
            <a:r>
              <a:rPr lang="it-IT" sz="1800" dirty="0"/>
              <a:t> </a:t>
            </a:r>
            <a:r>
              <a:rPr lang="it-IT" sz="1800" dirty="0" err="1"/>
              <a:t>Physics</a:t>
            </a:r>
            <a:r>
              <a:rPr lang="it-IT" sz="1800" dirty="0"/>
              <a:t> and </a:t>
            </a:r>
            <a:r>
              <a:rPr lang="it-IT" sz="1800" dirty="0" err="1"/>
              <a:t>Lomonosov</a:t>
            </a:r>
            <a:r>
              <a:rPr lang="it-IT" sz="1800" dirty="0"/>
              <a:t> </a:t>
            </a:r>
            <a:r>
              <a:rPr lang="it-IT" sz="1800" dirty="0" err="1"/>
              <a:t>Moscow</a:t>
            </a:r>
            <a:r>
              <a:rPr lang="it-IT" sz="1800" dirty="0"/>
              <a:t> State </a:t>
            </a:r>
            <a:r>
              <a:rPr lang="it-IT" sz="1800" dirty="0" err="1"/>
              <a:t>University</a:t>
            </a:r>
            <a:endParaRPr lang="it-IT" sz="1800" b="1" dirty="0">
              <a:latin typeface="+mn-lt"/>
            </a:endParaRPr>
          </a:p>
          <a:p>
            <a:pPr algn="ctr"/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Ralf GOTHE </a:t>
            </a:r>
            <a:endParaRPr lang="en-US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r>
              <a:rPr lang="it-IT" sz="1800" dirty="0" err="1">
                <a:latin typeface="Arial"/>
                <a:cs typeface="Arial"/>
              </a:rPr>
              <a:t>University</a:t>
            </a:r>
            <a:r>
              <a:rPr lang="it-IT" sz="1800" dirty="0">
                <a:latin typeface="Arial"/>
                <a:cs typeface="Arial"/>
              </a:rPr>
              <a:t> of South Carolina</a:t>
            </a: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900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2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2494999"/>
            <a:chOff x="842" y="-43"/>
            <a:chExt cx="3980" cy="1486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University of Rome </a:t>
              </a:r>
              <a:r>
                <a:rPr lang="en-US" altLang="ja-JP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“</a:t>
              </a:r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Tor </a:t>
              </a:r>
              <a:r>
                <a:rPr lang="en-US" sz="2800" b="1" dirty="0" err="1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Vergata</a:t>
              </a:r>
              <a:r>
                <a:rPr lang="en-US" altLang="ja-JP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”</a:t>
              </a:r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 </a:t>
              </a:r>
              <a:endParaRPr lang="en-US" sz="2800" b="1" dirty="0" smtClean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2800" b="1" dirty="0" smtClean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and </a:t>
              </a:r>
            </a:p>
            <a:p>
              <a:pPr algn="ctr"/>
              <a:r>
                <a:rPr lang="en-US" sz="2800" b="1" dirty="0" smtClean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INFN </a:t>
              </a:r>
              <a:r>
                <a:rPr lang="en-US" sz="2800" b="1" dirty="0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Rome Tor </a:t>
              </a:r>
              <a:r>
                <a:rPr lang="en-US" sz="2800" b="1" dirty="0" err="1">
                  <a:ln w="1905"/>
                  <a:solidFill>
                    <a:srgbClr val="FFFF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/>
                  <a:cs typeface="Arial"/>
                </a:rPr>
                <a:t>Vergata</a:t>
              </a:r>
              <a:endParaRPr lang="en-US" sz="2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3627" y="2834556"/>
            <a:ext cx="9940916" cy="258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Manpower: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Prof. Annalisa D</a:t>
            </a:r>
            <a:r>
              <a:rPr lang="en-US" altLang="ja-JP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’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ANGELO</a:t>
            </a:r>
          </a:p>
          <a:p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Post. Doc.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Lucilla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LANZA</a:t>
            </a:r>
          </a:p>
          <a:p>
            <a:endParaRPr lang="en-US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Efforts:	Calibration: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Forward Tagger cluster energy correction</a:t>
            </a: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Full CLAS12 simulation and event reconstruction</a:t>
            </a:r>
          </a:p>
          <a:p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8138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3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1727694"/>
            <a:chOff x="842" y="-43"/>
            <a:chExt cx="3980" cy="1029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en-US" sz="2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3627" y="2834556"/>
            <a:ext cx="9940916" cy="332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Manpower: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Staff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Evgeny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Golovach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	</a:t>
            </a:r>
            <a:r>
              <a:rPr lang="en-US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Staff</a:t>
            </a:r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Gleb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/>
              </a:rPr>
              <a:t>Fetodov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PhD Student </a:t>
            </a:r>
            <a:r>
              <a:rPr lang="en-US" dirty="0" smtClean="0">
                <a:latin typeface="+mn-lt"/>
              </a:rPr>
              <a:t>V</a:t>
            </a:r>
            <a:r>
              <a:rPr lang="en-US" dirty="0">
                <a:latin typeface="+mn-lt"/>
              </a:rPr>
              <a:t>. </a:t>
            </a:r>
            <a:r>
              <a:rPr lang="en-US" dirty="0" err="1">
                <a:latin typeface="+mn-lt"/>
              </a:rPr>
              <a:t>Klimenko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endParaRPr lang="en-US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Efforts:	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ππp and </a:t>
            </a:r>
            <a:r>
              <a:rPr lang="en-US" dirty="0" err="1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KLambda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Event generator</a:t>
            </a:r>
            <a:endParaRPr lang="en-US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endParaRPr lang="en-US" dirty="0" smtClean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Full CLAS12 simulation and event reconstruction</a:t>
            </a:r>
          </a:p>
          <a:p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446709" y="530300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Skobeltsyn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Institute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of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Nuclear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Physics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and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Lomonosov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Moscow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 State </a:t>
            </a:r>
            <a:r>
              <a:rPr lang="it-IT" sz="2400" b="1" dirty="0" err="1">
                <a:solidFill>
                  <a:schemeClr val="bg1"/>
                </a:solidFill>
                <a:latin typeface="Arial"/>
                <a:cs typeface="Arial"/>
              </a:rPr>
              <a:t>University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477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endParaRPr lang="en-US" sz="2600" dirty="0"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4</a:t>
            </a:fld>
            <a:endParaRPr lang="it-IT">
              <a:latin typeface="+mj-lt"/>
            </a:endParaRPr>
          </a:p>
        </p:txBody>
      </p: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654621" y="242268"/>
            <a:ext cx="8496944" cy="1727694"/>
            <a:chOff x="842" y="-43"/>
            <a:chExt cx="3980" cy="1029"/>
          </a:xfrm>
        </p:grpSpPr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en-US" sz="2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endParaRPr>
            </a:p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endParaRPr lang="en-US" sz="31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3627" y="2834556"/>
            <a:ext cx="9940916" cy="295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Manpower: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Prof. </a:t>
            </a:r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Ralph </a:t>
            </a:r>
            <a:r>
              <a:rPr lang="en-US" dirty="0" err="1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Gothe</a:t>
            </a:r>
            <a:endParaRPr lang="en-US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	</a:t>
            </a:r>
            <a:r>
              <a:rPr lang="en-US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PhD Student </a:t>
            </a:r>
            <a:r>
              <a:rPr lang="en-US" dirty="0" smtClean="0">
                <a:latin typeface="+mn-lt"/>
              </a:rPr>
              <a:t>Julia </a:t>
            </a:r>
            <a:r>
              <a:rPr lang="en-US" dirty="0" err="1" smtClean="0">
                <a:latin typeface="+mn-lt"/>
              </a:rPr>
              <a:t>Skorodumia</a:t>
            </a:r>
            <a:endParaRPr lang="en-US" dirty="0" smtClean="0">
              <a:latin typeface="+mn-lt"/>
            </a:endParaRPr>
          </a:p>
          <a:p>
            <a:endParaRPr lang="en-US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Efforts:	</a:t>
            </a:r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ππp Event generator</a:t>
            </a:r>
            <a:endParaRPr lang="en-US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endParaRPr lang="en-US" dirty="0" smtClean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r>
              <a:rPr lang="en-US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</a:t>
            </a:r>
            <a:r>
              <a:rPr lang="en-US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	Software: </a:t>
            </a:r>
            <a:r>
              <a:rPr lang="en-US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CLAS12 simulation and event reconstruction</a:t>
            </a:r>
          </a:p>
          <a:p>
            <a:r>
              <a:rPr lang="en-US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/>
              </a:rPr>
              <a:t> </a:t>
            </a:r>
            <a:endParaRPr lang="en-US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Arial"/>
            </a:endParaRPr>
          </a:p>
          <a:p>
            <a:pPr algn="ctr"/>
            <a:endParaRPr lang="en-US" sz="1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446709" y="530300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latin typeface="Arial"/>
                <a:cs typeface="Arial"/>
              </a:rPr>
              <a:t>University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 of South Carolina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894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595" y="156462"/>
            <a:ext cx="10181137" cy="501860"/>
          </a:xfrm>
          <a:prstGeom prst="rect">
            <a:avLst/>
          </a:prstGeom>
        </p:spPr>
        <p:txBody>
          <a:bodyPr wrap="square" lIns="100767" tIns="50383" rIns="100767" bIns="50383">
            <a:spAutoFit/>
          </a:bodyPr>
          <a:lstStyle/>
          <a:p>
            <a:pPr algn="ctr"/>
            <a:r>
              <a:rPr lang="en-US" sz="2600" b="1" kern="0" dirty="0" smtClean="0">
                <a:solidFill>
                  <a:srgbClr val="3333CC"/>
                </a:solidFill>
                <a:latin typeface="+mj-lt"/>
                <a:ea typeface="MS PGothic" pitchFamily="34" charset="-128"/>
                <a:cs typeface="+mj-cs"/>
              </a:rPr>
              <a:t>Motivation:  Search </a:t>
            </a:r>
            <a:r>
              <a:rPr lang="en-US" sz="2600" b="1" kern="0" dirty="0">
                <a:solidFill>
                  <a:srgbClr val="3333CC"/>
                </a:solidFill>
                <a:latin typeface="+mj-lt"/>
                <a:ea typeface="MS PGothic" pitchFamily="34" charset="-128"/>
                <a:cs typeface="+mj-cs"/>
              </a:rPr>
              <a:t>for Glue in Baryons</a:t>
            </a:r>
            <a:endParaRPr lang="en-US" sz="26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2573" y="674316"/>
            <a:ext cx="4845050" cy="748081"/>
          </a:xfrm>
          <a:prstGeom prst="rect">
            <a:avLst/>
          </a:prstGeom>
          <a:noFill/>
        </p:spPr>
        <p:txBody>
          <a:bodyPr wrap="square" lIns="100767" tIns="50383" rIns="100767" bIns="50383" rtlCol="0" anchor="ctr">
            <a:spAutoFit/>
          </a:bodyPr>
          <a:lstStyle/>
          <a:p>
            <a:pPr algn="just">
              <a:spcAft>
                <a:spcPts val="661"/>
              </a:spcAft>
            </a:pPr>
            <a:r>
              <a:rPr lang="en-US" dirty="0" smtClean="0">
                <a:latin typeface="+mj-lt"/>
              </a:rPr>
              <a:t>N* spectrum from Lattice QCD predicts the existence of  </a:t>
            </a:r>
            <a:r>
              <a:rPr lang="en-US" dirty="0" smtClean="0">
                <a:solidFill>
                  <a:srgbClr val="3366FF"/>
                </a:solidFill>
                <a:latin typeface="+mj-lt"/>
              </a:rPr>
              <a:t>hybrid baryons.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27179" y="706564"/>
            <a:ext cx="4845050" cy="1071246"/>
          </a:xfrm>
          <a:prstGeom prst="rect">
            <a:avLst/>
          </a:prstGeom>
          <a:noFill/>
        </p:spPr>
        <p:txBody>
          <a:bodyPr wrap="square" lIns="100767" tIns="50383" rIns="100767" bIns="50383" rtlCol="0">
            <a:spAutoFit/>
          </a:bodyPr>
          <a:lstStyle/>
          <a:p>
            <a:pPr algn="just"/>
            <a:r>
              <a:rPr lang="en-US" dirty="0" smtClean="0">
                <a:latin typeface="+mj-lt"/>
              </a:rPr>
              <a:t>The hybrid nature of baryons appears in the 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Q</a:t>
            </a:r>
            <a:r>
              <a:rPr lang="en-US" baseline="30000" dirty="0" smtClean="0">
                <a:solidFill>
                  <a:srgbClr val="0000FF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evolution </a:t>
            </a:r>
            <a:r>
              <a:rPr lang="en-US" dirty="0" smtClean="0">
                <a:latin typeface="+mj-lt"/>
              </a:rPr>
              <a:t>of the </a:t>
            </a:r>
            <a:r>
              <a:rPr lang="en-US" dirty="0" err="1" smtClean="0">
                <a:latin typeface="+mj-lt"/>
              </a:rPr>
              <a:t>electroexcitation</a:t>
            </a:r>
            <a:r>
              <a:rPr lang="en-US" dirty="0" smtClean="0">
                <a:latin typeface="+mj-lt"/>
              </a:rPr>
              <a:t> amplitudes.</a:t>
            </a:r>
            <a:endParaRPr lang="en-US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863533" y="5786884"/>
            <a:ext cx="1162812" cy="332582"/>
          </a:xfrm>
          <a:prstGeom prst="rect">
            <a:avLst/>
          </a:prstGeom>
          <a:solidFill>
            <a:schemeClr val="bg1"/>
          </a:solidFill>
        </p:spPr>
        <p:txBody>
          <a:bodyPr wrap="square" lIns="100767" tIns="50383" rIns="100767" bIns="50383" rtlCol="0">
            <a:spAutoFit/>
          </a:bodyPr>
          <a:lstStyle/>
          <a:p>
            <a:pPr algn="ctr"/>
            <a:r>
              <a:rPr lang="en-US" sz="1500" dirty="0">
                <a:latin typeface="+mj-lt"/>
              </a:rPr>
              <a:t>Q</a:t>
            </a:r>
            <a:r>
              <a:rPr lang="en-US" sz="1500" baseline="30000" dirty="0">
                <a:latin typeface="+mj-lt"/>
              </a:rPr>
              <a:t>2</a:t>
            </a:r>
            <a:r>
              <a:rPr lang="en-US" sz="1500" dirty="0">
                <a:latin typeface="+mj-lt"/>
              </a:rPr>
              <a:t> (GeV</a:t>
            </a:r>
            <a:r>
              <a:rPr lang="en-US" sz="1500" baseline="30000" dirty="0">
                <a:latin typeface="+mj-lt"/>
              </a:rPr>
              <a:t>2</a:t>
            </a:r>
            <a:r>
              <a:rPr lang="en-US" sz="1500" dirty="0">
                <a:latin typeface="+mj-lt"/>
              </a:rPr>
              <a:t>)</a:t>
            </a:r>
            <a:endParaRPr lang="en-US" sz="1500" dirty="0">
              <a:latin typeface="+mj-lt"/>
            </a:endParaRPr>
          </a:p>
        </p:txBody>
      </p:sp>
      <p:cxnSp>
        <p:nvCxnSpPr>
          <p:cNvPr id="3" name="Connettore 1 2"/>
          <p:cNvCxnSpPr/>
          <p:nvPr/>
        </p:nvCxnSpPr>
        <p:spPr bwMode="auto">
          <a:xfrm flipV="1">
            <a:off x="0" y="644737"/>
            <a:ext cx="10382250" cy="80592"/>
          </a:xfrm>
          <a:prstGeom prst="line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asellaDiTesto 17"/>
          <p:cNvSpPr txBox="1"/>
          <p:nvPr/>
        </p:nvSpPr>
        <p:spPr>
          <a:xfrm>
            <a:off x="309091" y="1270709"/>
            <a:ext cx="3048770" cy="748081"/>
          </a:xfrm>
          <a:prstGeom prst="rect">
            <a:avLst/>
          </a:prstGeom>
          <a:noFill/>
        </p:spPr>
        <p:txBody>
          <a:bodyPr wrap="none" lIns="100767" tIns="50383" rIns="100767" bIns="50383" rtlCol="0">
            <a:spAutoFit/>
          </a:bodyPr>
          <a:lstStyle/>
          <a:p>
            <a:r>
              <a:rPr lang="en-US" i="1" dirty="0">
                <a:solidFill>
                  <a:srgbClr val="800000"/>
                </a:solidFill>
                <a:latin typeface="+mj-lt"/>
              </a:rPr>
              <a:t>(</a:t>
            </a:r>
            <a:r>
              <a:rPr lang="en-US" i="1" dirty="0" err="1">
                <a:solidFill>
                  <a:srgbClr val="800000"/>
                </a:solidFill>
                <a:latin typeface="+mj-lt"/>
              </a:rPr>
              <a:t>JLab</a:t>
            </a:r>
            <a:r>
              <a:rPr lang="en-US" i="1" dirty="0">
                <a:solidFill>
                  <a:srgbClr val="800000"/>
                </a:solidFill>
                <a:latin typeface="+mj-lt"/>
              </a:rPr>
              <a:t> LQCD group results) </a:t>
            </a:r>
          </a:p>
          <a:p>
            <a:endParaRPr lang="it-IT" dirty="0">
              <a:latin typeface="+mj-lt"/>
            </a:endParaRPr>
          </a:p>
        </p:txBody>
      </p:sp>
      <p:grpSp>
        <p:nvGrpSpPr>
          <p:cNvPr id="28" name="Gruppo 27"/>
          <p:cNvGrpSpPr/>
          <p:nvPr/>
        </p:nvGrpSpPr>
        <p:grpSpPr>
          <a:xfrm>
            <a:off x="-4794" y="1682428"/>
            <a:ext cx="10036175" cy="4390792"/>
            <a:chOff x="0" y="1853618"/>
            <a:chExt cx="10036175" cy="4390792"/>
          </a:xfrm>
        </p:grpSpPr>
        <p:grpSp>
          <p:nvGrpSpPr>
            <p:cNvPr id="6" name="Gruppo 5"/>
            <p:cNvGrpSpPr/>
            <p:nvPr/>
          </p:nvGrpSpPr>
          <p:grpSpPr>
            <a:xfrm>
              <a:off x="0" y="1853618"/>
              <a:ext cx="4931569" cy="4155925"/>
              <a:chOff x="0" y="2395164"/>
              <a:chExt cx="4343400" cy="3929436"/>
            </a:xfrm>
          </p:grpSpPr>
          <p:pic>
            <p:nvPicPr>
              <p:cNvPr id="39" name="Picture 38" descr="Screen Shot 2016-08-12 at 7.35.38 AM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2395164"/>
                <a:ext cx="4343400" cy="3929436"/>
              </a:xfrm>
              <a:prstGeom prst="rect">
                <a:avLst/>
              </a:prstGeom>
            </p:spPr>
          </p:pic>
          <p:grpSp>
            <p:nvGrpSpPr>
              <p:cNvPr id="8" name="Gruppo 4"/>
              <p:cNvGrpSpPr/>
              <p:nvPr/>
            </p:nvGrpSpPr>
            <p:grpSpPr>
              <a:xfrm>
                <a:off x="2438402" y="4876800"/>
                <a:ext cx="1063236" cy="1398391"/>
                <a:chOff x="8532803" y="1610420"/>
                <a:chExt cx="1858294" cy="2164824"/>
              </a:xfrm>
            </p:grpSpPr>
            <p:sp>
              <p:nvSpPr>
                <p:cNvPr id="9" name="Rettangolo 3"/>
                <p:cNvSpPr/>
                <p:nvPr/>
              </p:nvSpPr>
              <p:spPr bwMode="auto">
                <a:xfrm>
                  <a:off x="8791526" y="1610420"/>
                  <a:ext cx="1590724" cy="2088232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007356">
                    <a:defRPr/>
                  </a:pPr>
                  <a:endParaRPr lang="it-IT" sz="400" kern="0" dirty="0">
                    <a:solidFill>
                      <a:srgbClr val="800000"/>
                    </a:solidFill>
                    <a:latin typeface="+mj-lt"/>
                  </a:endParaRPr>
                </a:p>
              </p:txBody>
            </p:sp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216134" y="2042468"/>
                  <a:ext cx="663310" cy="349232"/>
                </a:xfrm>
                <a:prstGeom prst="rect">
                  <a:avLst/>
                </a:prstGeom>
                <a:ln w="28575" cmpd="sng">
                  <a:noFill/>
                </a:ln>
              </p:spPr>
            </p:pic>
            <p:pic>
              <p:nvPicPr>
                <p:cNvPr id="11" name="Picture 10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144126" y="3050580"/>
                  <a:ext cx="807508" cy="318339"/>
                </a:xfrm>
                <a:prstGeom prst="rect">
                  <a:avLst/>
                </a:prstGeom>
              </p:spPr>
            </p:pic>
            <p:sp>
              <p:nvSpPr>
                <p:cNvPr id="12" name="TextBox 11"/>
                <p:cNvSpPr txBox="1"/>
                <p:nvPr/>
              </p:nvSpPr>
              <p:spPr>
                <a:xfrm>
                  <a:off x="8532803" y="2239441"/>
                  <a:ext cx="1852999" cy="667005"/>
                </a:xfrm>
                <a:prstGeom prst="rect">
                  <a:avLst/>
                </a:prstGeom>
                <a:noFill/>
              </p:spPr>
              <p:txBody>
                <a:bodyPr wrap="none" lIns="100767" tIns="50383" rIns="100767" bIns="50383" rtlCol="0">
                  <a:spAutoFit/>
                </a:bodyPr>
                <a:lstStyle/>
                <a:p>
                  <a:pPr defTabSz="1007669">
                    <a:defRPr/>
                  </a:pPr>
                  <a:r>
                    <a:rPr lang="en-US" sz="2300" kern="0" dirty="0">
                      <a:solidFill>
                        <a:srgbClr val="000000"/>
                      </a:solidFill>
                      <a:latin typeface="+mj-lt"/>
                    </a:rPr>
                    <a:t> </a:t>
                  </a:r>
                  <a:r>
                    <a:rPr lang="en-US" sz="1300" kern="0" dirty="0">
                      <a:solidFill>
                        <a:srgbClr val="000000"/>
                      </a:solidFill>
                      <a:latin typeface="+mj-lt"/>
                    </a:rPr>
                    <a:t>regular states</a:t>
                  </a: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8614052" y="3108239"/>
                  <a:ext cx="1777045" cy="667005"/>
                </a:xfrm>
                <a:prstGeom prst="rect">
                  <a:avLst/>
                </a:prstGeom>
                <a:noFill/>
              </p:spPr>
              <p:txBody>
                <a:bodyPr wrap="none" lIns="100767" tIns="50383" rIns="100767" bIns="50383" rtlCol="0">
                  <a:spAutoFit/>
                </a:bodyPr>
                <a:lstStyle/>
                <a:p>
                  <a:pPr defTabSz="1007669">
                    <a:defRPr/>
                  </a:pPr>
                  <a:r>
                    <a:rPr lang="en-US" sz="2300" kern="0" dirty="0">
                      <a:solidFill>
                        <a:srgbClr val="0000FF"/>
                      </a:solidFill>
                      <a:latin typeface="+mj-lt"/>
                    </a:rPr>
                    <a:t> </a:t>
                  </a:r>
                  <a:r>
                    <a:rPr lang="en-US" sz="1300" kern="0" dirty="0">
                      <a:solidFill>
                        <a:srgbClr val="0000FF"/>
                      </a:solidFill>
                      <a:latin typeface="+mj-lt"/>
                    </a:rPr>
                    <a:t>hybrid states</a:t>
                  </a: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1371600" y="5751323"/>
                <a:ext cx="290769" cy="314427"/>
              </a:xfrm>
              <a:prstGeom prst="rect">
                <a:avLst/>
              </a:prstGeom>
              <a:noFill/>
            </p:spPr>
            <p:txBody>
              <a:bodyPr wrap="none" lIns="100735" tIns="50367" rIns="100735" bIns="50367" rtlCol="0">
                <a:spAutoFit/>
              </a:bodyPr>
              <a:lstStyle/>
              <a:p>
                <a:r>
                  <a:rPr lang="en-US" sz="1500" b="1" dirty="0">
                    <a:latin typeface="+mj-lt"/>
                  </a:rPr>
                  <a:t>N</a:t>
                </a:r>
                <a:endParaRPr lang="en-US" sz="1500" b="1" dirty="0">
                  <a:latin typeface="+mj-lt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295401" y="4038600"/>
                <a:ext cx="670897" cy="1612290"/>
                <a:chOff x="1803400" y="3013601"/>
                <a:chExt cx="590882" cy="1685398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>
                  <a:off x="2017047" y="3013601"/>
                  <a:ext cx="3841" cy="1685398"/>
                </a:xfrm>
                <a:prstGeom prst="straightConnector1">
                  <a:avLst/>
                </a:prstGeom>
                <a:noFill/>
                <a:ln w="28575" cap="flat" cmpd="sng" algn="ctr">
                  <a:solidFill>
                    <a:srgbClr val="000000"/>
                  </a:solidFill>
                  <a:prstDash val="solid"/>
                  <a:round/>
                  <a:headEnd type="arrow" w="med" len="med"/>
                  <a:tailEnd type="arrow" w="med" len="med"/>
                </a:ln>
                <a:effectLst/>
              </p:spPr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1803400" y="3822699"/>
                  <a:ext cx="590882" cy="3194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00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defTabSz="1007669">
                    <a:defRPr/>
                  </a:pPr>
                  <a:r>
                    <a:rPr lang="en-US" sz="1500" kern="0" dirty="0">
                      <a:solidFill>
                        <a:srgbClr val="0000FF"/>
                      </a:solidFill>
                      <a:latin typeface="+mj-lt"/>
                    </a:rPr>
                    <a:t>1.3GeV</a:t>
                  </a:r>
                </a:p>
              </p:txBody>
            </p:sp>
          </p:grpSp>
        </p:grpSp>
        <p:sp>
          <p:nvSpPr>
            <p:cNvPr id="7" name="TextBox 6"/>
            <p:cNvSpPr txBox="1"/>
            <p:nvPr/>
          </p:nvSpPr>
          <p:spPr>
            <a:xfrm>
              <a:off x="3979862" y="2337171"/>
              <a:ext cx="2934612" cy="42491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100767" tIns="50383" rIns="100767" bIns="50383" rtlCol="0">
              <a:spAutoFit/>
            </a:bodyPr>
            <a:lstStyle/>
            <a:p>
              <a:endParaRPr lang="en-US" dirty="0">
                <a:latin typeface="+mj-lt"/>
              </a:endParaRPr>
            </a:p>
          </p:txBody>
        </p:sp>
        <p:grpSp>
          <p:nvGrpSpPr>
            <p:cNvPr id="19" name="Gruppo 18"/>
            <p:cNvGrpSpPr/>
            <p:nvPr/>
          </p:nvGrpSpPr>
          <p:grpSpPr>
            <a:xfrm>
              <a:off x="4944715" y="1934210"/>
              <a:ext cx="5091460" cy="4310200"/>
              <a:chOff x="4354978" y="2438400"/>
              <a:chExt cx="4484222" cy="4075304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6742676" y="3382455"/>
                <a:ext cx="922575" cy="261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+mj-lt"/>
                  </a:rPr>
                  <a:t>GeV</a:t>
                </a:r>
                <a:r>
                  <a:rPr lang="en-US" sz="1200" baseline="30000" dirty="0">
                    <a:latin typeface="+mj-lt"/>
                  </a:rPr>
                  <a:t>-1/2</a:t>
                </a:r>
                <a:r>
                  <a:rPr lang="en-US" sz="1200" dirty="0">
                    <a:latin typeface="+mj-lt"/>
                  </a:rPr>
                  <a:t> *1000</a:t>
                </a:r>
                <a:endParaRPr lang="en-US" sz="1200" dirty="0">
                  <a:latin typeface="+mj-lt"/>
                </a:endParaRPr>
              </a:p>
            </p:txBody>
          </p:sp>
          <p:grpSp>
            <p:nvGrpSpPr>
              <p:cNvPr id="22" name="Group 19"/>
              <p:cNvGrpSpPr>
                <a:grpSpLocks noChangeAspect="1"/>
              </p:cNvGrpSpPr>
              <p:nvPr/>
            </p:nvGrpSpPr>
            <p:grpSpPr>
              <a:xfrm>
                <a:off x="4648200" y="2438400"/>
                <a:ext cx="4191000" cy="4075304"/>
                <a:chOff x="3747542" y="2028993"/>
                <a:chExt cx="2790475" cy="2912984"/>
              </a:xfrm>
            </p:grpSpPr>
            <p:pic>
              <p:nvPicPr>
                <p:cNvPr id="23" name="Picture 2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747542" y="2028993"/>
                  <a:ext cx="2790475" cy="2912984"/>
                </a:xfrm>
                <a:prstGeom prst="rect">
                  <a:avLst/>
                </a:prstGeom>
              </p:spPr>
            </p:pic>
            <p:sp>
              <p:nvSpPr>
                <p:cNvPr id="24" name="TextBox 23"/>
                <p:cNvSpPr txBox="1"/>
                <p:nvPr/>
              </p:nvSpPr>
              <p:spPr>
                <a:xfrm>
                  <a:off x="3937804" y="3497083"/>
                  <a:ext cx="281170" cy="2391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</a:ln>
              </p:spPr>
              <p:txBody>
                <a:bodyPr wrap="none" lIns="91368" tIns="45683" rIns="91368" bIns="45683" rtlCol="0">
                  <a:spAutoFit/>
                </a:bodyPr>
                <a:lstStyle/>
                <a:p>
                  <a:pPr defTabSz="1007042"/>
                  <a:r>
                    <a:rPr lang="en-US" sz="1700" dirty="0">
                      <a:solidFill>
                        <a:srgbClr val="000000"/>
                      </a:solidFill>
                      <a:latin typeface="+mj-lt"/>
                    </a:rPr>
                    <a:t>q</a:t>
                  </a:r>
                  <a:r>
                    <a:rPr lang="en-US" sz="1700" baseline="30000" dirty="0">
                      <a:solidFill>
                        <a:srgbClr val="000000"/>
                      </a:solidFill>
                      <a:latin typeface="+mj-lt"/>
                    </a:rPr>
                    <a:t>3</a:t>
                  </a:r>
                  <a:r>
                    <a:rPr lang="en-US" sz="1700" dirty="0">
                      <a:solidFill>
                        <a:srgbClr val="FF0000"/>
                      </a:solidFill>
                      <a:latin typeface="+mj-lt"/>
                    </a:rPr>
                    <a:t>g</a:t>
                  </a:r>
                </a:p>
              </p:txBody>
            </p:sp>
            <p:sp>
              <p:nvSpPr>
                <p:cNvPr id="25" name="TextBox 53"/>
                <p:cNvSpPr txBox="1"/>
                <p:nvPr/>
              </p:nvSpPr>
              <p:spPr>
                <a:xfrm>
                  <a:off x="5079361" y="2952414"/>
                  <a:ext cx="218570" cy="2391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rgbClr val="FFFFFF"/>
                  </a:solidFill>
                </a:ln>
              </p:spPr>
              <p:txBody>
                <a:bodyPr wrap="none" lIns="91368" tIns="45683" rIns="91368" bIns="45683" rtlCol="0">
                  <a:spAutoFit/>
                </a:bodyPr>
                <a:lstStyle/>
                <a:p>
                  <a:pPr defTabSz="1007042"/>
                  <a:r>
                    <a:rPr lang="en-US" sz="1700" dirty="0">
                      <a:solidFill>
                        <a:srgbClr val="000000"/>
                      </a:solidFill>
                      <a:latin typeface="+mj-lt"/>
                    </a:rPr>
                    <a:t>q</a:t>
                  </a:r>
                  <a:r>
                    <a:rPr lang="en-US" sz="1700" baseline="30000" dirty="0">
                      <a:solidFill>
                        <a:srgbClr val="000000"/>
                      </a:solidFill>
                      <a:latin typeface="+mj-lt"/>
                    </a:rPr>
                    <a:t>3</a:t>
                  </a:r>
                  <a:endParaRPr lang="en-US" sz="1700" dirty="0">
                    <a:solidFill>
                      <a:srgbClr val="FF0000"/>
                    </a:solidFill>
                    <a:latin typeface="+mj-lt"/>
                  </a:endParaRPr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 rot="16200000">
                <a:off x="3385908" y="4380609"/>
                <a:ext cx="2222762" cy="284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dirty="0">
                    <a:latin typeface="+mj-lt"/>
                  </a:rPr>
                  <a:t>Electroexcitation Amplitude</a:t>
                </a:r>
                <a:endParaRPr lang="en-US" sz="1500" dirty="0">
                  <a:latin typeface="+mj-lt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647594" y="3962400"/>
                <a:ext cx="501478" cy="30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CLAS</a:t>
                </a:r>
                <a:endParaRPr lang="en-US" sz="1500" dirty="0">
                  <a:solidFill>
                    <a:srgbClr val="000090"/>
                  </a:solidFill>
                  <a:latin typeface="+mj-lt"/>
                  <a:cs typeface="Comic Sans MS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909653" y="2971800"/>
                <a:ext cx="2777127" cy="30555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latin typeface="+mj-lt"/>
                  </a:rPr>
                  <a:t>Black curves: predictions for </a:t>
                </a:r>
                <a:r>
                  <a:rPr lang="en-US" sz="1500" dirty="0" err="1">
                    <a:latin typeface="+mj-lt"/>
                  </a:rPr>
                  <a:t>qqq</a:t>
                </a:r>
                <a:r>
                  <a:rPr lang="en-US" sz="1500" dirty="0">
                    <a:latin typeface="+mj-lt"/>
                  </a:rPr>
                  <a:t> state </a:t>
                </a:r>
                <a:endParaRPr lang="en-US" sz="1500" dirty="0">
                  <a:latin typeface="+mj-lt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659368" y="5791200"/>
                <a:ext cx="2605723" cy="30555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rgbClr val="FF0000"/>
                    </a:solidFill>
                    <a:latin typeface="+mj-lt"/>
                  </a:rPr>
                  <a:t>Red curve: prediction for q</a:t>
                </a:r>
                <a:r>
                  <a:rPr lang="en-US" sz="1500" baseline="30000" dirty="0">
                    <a:solidFill>
                      <a:srgbClr val="FF0000"/>
                    </a:solidFill>
                    <a:latin typeface="+mj-lt"/>
                  </a:rPr>
                  <a:t>3</a:t>
                </a:r>
                <a:r>
                  <a:rPr lang="en-US" sz="1500" dirty="0">
                    <a:solidFill>
                      <a:srgbClr val="FF0000"/>
                    </a:solidFill>
                    <a:latin typeface="+mj-lt"/>
                  </a:rPr>
                  <a:t>g hybrid </a:t>
                </a:r>
                <a:endParaRPr lang="en-US" sz="1500" dirty="0">
                  <a:solidFill>
                    <a:srgbClr val="FF0000"/>
                  </a:solidFill>
                  <a:latin typeface="+mj-lt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781800" y="2514600"/>
                <a:ext cx="1981200" cy="3492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N(1440)1/2</a:t>
                </a:r>
                <a:r>
                  <a:rPr lang="en-US" sz="1800" baseline="300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+</a:t>
                </a:r>
                <a:r>
                  <a:rPr lang="en-US" sz="18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   S</a:t>
                </a:r>
                <a:r>
                  <a:rPr lang="en-US" sz="1800" baseline="-25000" dirty="0">
                    <a:solidFill>
                      <a:srgbClr val="000090"/>
                    </a:solidFill>
                    <a:latin typeface="+mj-lt"/>
                    <a:cs typeface="Comic Sans MS"/>
                  </a:rPr>
                  <a:t>1/2</a:t>
                </a:r>
                <a:endParaRPr lang="en-US" sz="1800" baseline="-25000" dirty="0">
                  <a:solidFill>
                    <a:srgbClr val="000090"/>
                  </a:solidFill>
                  <a:latin typeface="+mj-lt"/>
                  <a:cs typeface="Comic Sans MS"/>
                </a:endParaRPr>
              </a:p>
            </p:txBody>
          </p:sp>
        </p:grpSp>
        <p:sp>
          <p:nvSpPr>
            <p:cNvPr id="27" name="Rettangolo 26"/>
            <p:cNvSpPr/>
            <p:nvPr/>
          </p:nvSpPr>
          <p:spPr bwMode="auto">
            <a:xfrm>
              <a:off x="4672013" y="1934210"/>
              <a:ext cx="259556" cy="5641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0767" tIns="50383" rIns="100767" bIns="503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007669"/>
              <a:endParaRPr lang="it-IT" sz="4000">
                <a:latin typeface="+mj-lt"/>
              </a:endParaRPr>
            </a:p>
          </p:txBody>
        </p:sp>
      </p:grpSp>
      <p:sp>
        <p:nvSpPr>
          <p:cNvPr id="36" name="CasellaDiTesto 35"/>
          <p:cNvSpPr txBox="1"/>
          <p:nvPr/>
        </p:nvSpPr>
        <p:spPr>
          <a:xfrm>
            <a:off x="150565" y="6074916"/>
            <a:ext cx="9863138" cy="748081"/>
          </a:xfrm>
          <a:prstGeom prst="rect">
            <a:avLst/>
          </a:prstGeom>
          <a:noFill/>
        </p:spPr>
        <p:txBody>
          <a:bodyPr wrap="square" lIns="100767" tIns="50383" rIns="100767" bIns="50383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800000"/>
                </a:solidFill>
                <a:latin typeface="+mj-lt"/>
              </a:rPr>
              <a:t>CLAS12 is the unique laboratory where hybrid baryons may be identified by measuring </a:t>
            </a:r>
            <a:r>
              <a:rPr lang="en-US" b="1" dirty="0" err="1" smtClean="0">
                <a:solidFill>
                  <a:srgbClr val="800000"/>
                </a:solidFill>
                <a:latin typeface="+mj-lt"/>
              </a:rPr>
              <a:t>electrocouplings</a:t>
            </a:r>
            <a:r>
              <a:rPr lang="en-US" b="1" dirty="0" smtClean="0">
                <a:solidFill>
                  <a:srgbClr val="800000"/>
                </a:solidFill>
                <a:latin typeface="+mj-lt"/>
              </a:rPr>
              <a:t> of excited states with masses greater than 2 </a:t>
            </a:r>
            <a:r>
              <a:rPr lang="en-US" b="1" dirty="0" err="1" smtClean="0">
                <a:solidFill>
                  <a:srgbClr val="800000"/>
                </a:solidFill>
                <a:latin typeface="+mj-lt"/>
              </a:rPr>
              <a:t>GeV</a:t>
            </a:r>
            <a:r>
              <a:rPr lang="en-US" b="1" dirty="0" smtClean="0">
                <a:solidFill>
                  <a:srgbClr val="800000"/>
                </a:solidFill>
                <a:latin typeface="+mj-lt"/>
              </a:rPr>
              <a:t>.</a:t>
            </a:r>
            <a:endParaRPr lang="en-US" b="1" i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4294967295"/>
          </p:nvPr>
        </p:nvSpPr>
        <p:spPr>
          <a:xfrm>
            <a:off x="2814861" y="6850846"/>
            <a:ext cx="4248472" cy="386170"/>
          </a:xfrm>
          <a:prstGeom prst="rect">
            <a:avLst/>
          </a:prstGeom>
        </p:spPr>
        <p:txBody>
          <a:bodyPr lIns="100767" tIns="50383" rIns="100767" bIns="50383"/>
          <a:lstStyle/>
          <a:p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Hybrid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it-IT" sz="2000" dirty="0" err="1" smtClean="0">
                <a:solidFill>
                  <a:srgbClr val="800000"/>
                </a:solidFill>
                <a:latin typeface="+mj-lt"/>
              </a:rPr>
              <a:t>Baryons</a:t>
            </a:r>
            <a:r>
              <a:rPr lang="it-IT" sz="2000" dirty="0" smtClean="0">
                <a:solidFill>
                  <a:srgbClr val="800000"/>
                </a:solidFill>
                <a:latin typeface="+mj-lt"/>
              </a:rPr>
              <a:t> - First Experiment</a:t>
            </a:r>
            <a:endParaRPr lang="it-IT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6198-8D3B-094D-AADA-054D9F796220}" type="slidenum">
              <a:rPr lang="it-IT" smtClean="0">
                <a:latin typeface="+mj-lt"/>
              </a:rPr>
              <a:t>5</a:t>
            </a:fld>
            <a:endParaRPr lang="it-IT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097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46546</TotalTime>
  <Words>260</Words>
  <Application>Microsoft Macintosh PowerPoint</Application>
  <PresentationFormat>Personalizzato</PresentationFormat>
  <Paragraphs>75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Blank Presentation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annalisa D'Angelo</cp:lastModifiedBy>
  <cp:revision>871</cp:revision>
  <cp:lastPrinted>2012-06-25T06:09:35Z</cp:lastPrinted>
  <dcterms:created xsi:type="dcterms:W3CDTF">2016-07-22T11:42:11Z</dcterms:created>
  <dcterms:modified xsi:type="dcterms:W3CDTF">2017-05-05T12:07:02Z</dcterms:modified>
</cp:coreProperties>
</file>