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"/>
  </p:notesMasterIdLst>
  <p:sldIdLst>
    <p:sldId id="264" r:id="rId2"/>
    <p:sldId id="265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1443-C045-4B08-832B-E4ECF6C553AC}" type="datetimeFigureOut">
              <a:rPr lang="en-US" smtClean="0"/>
              <a:pPr/>
              <a:t>15/09/17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3C99-EE0A-47B5-84E8-E50005A05682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244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3229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9474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274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701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440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4" descr="newlogo"/>
          <p:cNvPicPr>
            <a:picLocks noGrp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77000"/>
            <a:ext cx="127000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053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V.I.Mokeev,  ECT* 2015 Workshop on Nucleon Resonances, October 12-16, 2015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159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95829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07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189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51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13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344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333399"/>
                </a:solidFill>
                <a:cs typeface="Arial" pitchFamily="34" charset="0"/>
              </a:rPr>
              <a:t>V.I.Mokeev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6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927" y="147935"/>
            <a:ext cx="896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3333CC"/>
                </a:solidFill>
                <a:ea typeface="MS PGothic" pitchFamily="34" charset="-128"/>
                <a:cs typeface="+mj-cs"/>
              </a:rPr>
              <a:t>Motivation: Search for Glue in Baryons</a:t>
            </a:r>
            <a:endParaRPr lang="en-US" sz="2400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1752600"/>
            <a:ext cx="4343400" cy="3929436"/>
            <a:chOff x="0" y="2395164"/>
            <a:chExt cx="4343400" cy="3929436"/>
          </a:xfrm>
        </p:grpSpPr>
        <p:pic>
          <p:nvPicPr>
            <p:cNvPr id="39" name="Picture 38" descr="Screen Shot 2016-08-12 at 7.35.38 A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95164"/>
              <a:ext cx="4343400" cy="3929436"/>
            </a:xfrm>
            <a:prstGeom prst="rect">
              <a:avLst/>
            </a:prstGeom>
          </p:spPr>
        </p:pic>
        <p:grpSp>
          <p:nvGrpSpPr>
            <p:cNvPr id="8" name="Gruppo 4"/>
            <p:cNvGrpSpPr/>
            <p:nvPr/>
          </p:nvGrpSpPr>
          <p:grpSpPr>
            <a:xfrm>
              <a:off x="2438400" y="4876800"/>
              <a:ext cx="1125230" cy="1392448"/>
              <a:chOff x="8532803" y="1610420"/>
              <a:chExt cx="1966646" cy="2155623"/>
            </a:xfrm>
          </p:grpSpPr>
          <p:sp>
            <p:nvSpPr>
              <p:cNvPr id="9" name="Rettangolo 3"/>
              <p:cNvSpPr/>
              <p:nvPr/>
            </p:nvSpPr>
            <p:spPr bwMode="auto">
              <a:xfrm>
                <a:off x="8791526" y="1610420"/>
                <a:ext cx="1590724" cy="208823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116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Baskerville Old Face" charset="0"/>
                  <a:ea typeface="ＭＳ Ｐゴシック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6134" y="2042468"/>
                <a:ext cx="663310" cy="349232"/>
              </a:xfrm>
              <a:prstGeom prst="rect">
                <a:avLst/>
              </a:prstGeom>
              <a:ln w="28575" cmpd="sng">
                <a:noFill/>
              </a:ln>
            </p:spPr>
          </p:pic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126" y="3050580"/>
                <a:ext cx="807508" cy="31833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532803" y="2239441"/>
                <a:ext cx="1966645" cy="657803"/>
              </a:xfrm>
              <a:prstGeom prst="rect">
                <a:avLst/>
              </a:prstGeom>
              <a:noFill/>
            </p:spPr>
            <p:txBody>
              <a:bodyPr wrap="none" lIns="100767" tIns="50383" rIns="100767" bIns="50383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askerville Old Face" charset="0"/>
                    <a:ea typeface="ＭＳ Ｐゴシック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regular states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14052" y="3108240"/>
                <a:ext cx="1885397" cy="657803"/>
              </a:xfrm>
              <a:prstGeom prst="rect">
                <a:avLst/>
              </a:prstGeom>
              <a:noFill/>
            </p:spPr>
            <p:txBody>
              <a:bodyPr wrap="none" lIns="100767" tIns="50383" rIns="100767" bIns="50383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skerville Old Face" charset="0"/>
                    <a:ea typeface="ＭＳ Ｐゴシック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hybrid states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71600" y="5751323"/>
              <a:ext cx="333281" cy="317161"/>
            </a:xfrm>
            <a:prstGeom prst="rect">
              <a:avLst/>
            </a:prstGeom>
            <a:noFill/>
          </p:spPr>
          <p:txBody>
            <a:bodyPr wrap="none" lIns="100735" tIns="50367" rIns="100735" bIns="50367" rtlCol="0">
              <a:spAutoFit/>
            </a:bodyPr>
            <a:lstStyle/>
            <a:p>
              <a:r>
                <a:rPr lang="en-US" sz="1400" b="1" dirty="0" smtClean="0"/>
                <a:t>N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95400" y="4038600"/>
              <a:ext cx="718466" cy="1612290"/>
              <a:chOff x="1803400" y="3013601"/>
              <a:chExt cx="632778" cy="168539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017047" y="3013601"/>
                <a:ext cx="3841" cy="168539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1803400" y="3822699"/>
                <a:ext cx="632778" cy="3217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1.3GeV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52400" y="838200"/>
            <a:ext cx="426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N* spectrum from Lattice QCD predicts the existence of  </a:t>
            </a:r>
            <a:r>
              <a:rPr lang="en-US" dirty="0" smtClean="0">
                <a:solidFill>
                  <a:srgbClr val="3366FF"/>
                </a:solidFill>
              </a:rPr>
              <a:t>hybrid baryons.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209800"/>
            <a:ext cx="2584612" cy="3736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838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hybrid nature of baryons appears in the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evolution </a:t>
            </a:r>
            <a:r>
              <a:rPr lang="en-US" dirty="0" smtClean="0"/>
              <a:t>of the </a:t>
            </a:r>
            <a:r>
              <a:rPr lang="en-US" dirty="0" err="1" smtClean="0"/>
              <a:t>electroexcitation</a:t>
            </a:r>
            <a:r>
              <a:rPr lang="en-US" dirty="0" smtClean="0"/>
              <a:t> amplitudes.</a:t>
            </a:r>
            <a:endParaRPr lang="en-US" dirty="0"/>
          </a:p>
        </p:txBody>
      </p:sp>
      <p:grpSp>
        <p:nvGrpSpPr>
          <p:cNvPr id="19" name="Gruppo 18"/>
          <p:cNvGrpSpPr/>
          <p:nvPr/>
        </p:nvGrpSpPr>
        <p:grpSpPr>
          <a:xfrm>
            <a:off x="4343400" y="1828800"/>
            <a:ext cx="4563960" cy="4075304"/>
            <a:chOff x="4343400" y="2438400"/>
            <a:chExt cx="4563960" cy="4075304"/>
          </a:xfrm>
        </p:grpSpPr>
        <p:sp>
          <p:nvSpPr>
            <p:cNvPr id="38" name="TextBox 37"/>
            <p:cNvSpPr txBox="1"/>
            <p:nvPr/>
          </p:nvSpPr>
          <p:spPr>
            <a:xfrm>
              <a:off x="6742676" y="3382455"/>
              <a:ext cx="10005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GeV</a:t>
              </a:r>
              <a:r>
                <a:rPr lang="en-US" sz="1050" baseline="30000" dirty="0" smtClean="0"/>
                <a:t>-1/2</a:t>
              </a:r>
              <a:r>
                <a:rPr lang="en-US" sz="1050" dirty="0" smtClean="0"/>
                <a:t> *1000</a:t>
              </a:r>
              <a:endParaRPr lang="en-US" sz="1050" dirty="0"/>
            </a:p>
          </p:txBody>
        </p:sp>
        <p:grpSp>
          <p:nvGrpSpPr>
            <p:cNvPr id="22" name="Group 19"/>
            <p:cNvGrpSpPr>
              <a:grpSpLocks noChangeAspect="1"/>
            </p:cNvGrpSpPr>
            <p:nvPr/>
          </p:nvGrpSpPr>
          <p:grpSpPr>
            <a:xfrm>
              <a:off x="4648200" y="2438400"/>
              <a:ext cx="4191000" cy="4075304"/>
              <a:chOff x="3747542" y="2028993"/>
              <a:chExt cx="2790475" cy="2912984"/>
            </a:xfrm>
          </p:grpSpPr>
          <p:pic>
            <p:nvPicPr>
              <p:cNvPr id="23" name="Picture 21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7542" y="2028993"/>
                <a:ext cx="2790475" cy="291298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937804" y="3497083"/>
                <a:ext cx="337743" cy="2656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none" lIns="91368" tIns="45683" rIns="91368" bIns="45683" rtlCol="0">
                <a:spAutoFit/>
              </a:bodyPr>
              <a:lstStyle/>
              <a:p>
                <a:pPr defTabSz="91383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q</a:t>
                </a:r>
                <a:r>
                  <a:rPr lang="en-US" sz="1500" baseline="300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3</a:t>
                </a:r>
                <a:r>
                  <a:rPr lang="en-US" sz="1500" dirty="0">
                    <a:solidFill>
                      <a:srgbClr val="FF0000"/>
                    </a:solidFill>
                    <a:latin typeface="Baskerville Old Face" charset="0"/>
                    <a:ea typeface="ＭＳ Ｐゴシック" charset="0"/>
                  </a:rPr>
                  <a:t>g</a:t>
                </a:r>
              </a:p>
            </p:txBody>
          </p:sp>
          <p:sp>
            <p:nvSpPr>
              <p:cNvPr id="25" name="TextBox 53"/>
              <p:cNvSpPr txBox="1"/>
              <p:nvPr/>
            </p:nvSpPr>
            <p:spPr>
              <a:xfrm>
                <a:off x="5079361" y="2952414"/>
                <a:ext cx="268994" cy="2656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none" lIns="91368" tIns="45683" rIns="91368" bIns="45683" rtlCol="0">
                <a:spAutoFit/>
              </a:bodyPr>
              <a:lstStyle/>
              <a:p>
                <a:pPr defTabSz="91383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q</a:t>
                </a:r>
                <a:r>
                  <a:rPr lang="en-US" sz="1500" baseline="300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3</a:t>
                </a:r>
                <a:endParaRPr lang="en-US" sz="1500" dirty="0">
                  <a:solidFill>
                    <a:srgbClr val="FF0000"/>
                  </a:solidFill>
                  <a:latin typeface="Baskerville Old Face" charset="0"/>
                  <a:ea typeface="ＭＳ Ｐゴシック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6200000">
              <a:off x="3327168" y="4369032"/>
              <a:ext cx="2340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Electroexcitation Amplitude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47594" y="3962400"/>
              <a:ext cx="65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CLAS</a:t>
              </a:r>
              <a:endParaRPr lang="en-US" sz="1400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89074" y="2971800"/>
              <a:ext cx="3218286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Black curves: predictions for </a:t>
              </a:r>
              <a:r>
                <a:rPr lang="en-US" sz="1400" dirty="0" err="1" smtClean="0"/>
                <a:t>qqq</a:t>
              </a:r>
              <a:r>
                <a:rPr lang="en-US" sz="1400" dirty="0" smtClean="0"/>
                <a:t> state 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9509" y="5791200"/>
              <a:ext cx="3045442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Red curve: prediction for q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1400" dirty="0" smtClean="0">
                  <a:solidFill>
                    <a:srgbClr val="FF0000"/>
                  </a:solidFill>
                </a:rPr>
                <a:t>g hybrid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81800" y="2514600"/>
              <a:ext cx="1981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N(1440)1/2</a:t>
              </a:r>
              <a:r>
                <a:rPr lang="en-US" sz="1600" baseline="300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+</a:t>
              </a:r>
              <a:r>
                <a:rPr lang="en-US" sz="16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  S</a:t>
              </a:r>
              <a:r>
                <a:rPr lang="en-US" sz="1600" baseline="-250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1/2</a:t>
              </a:r>
              <a:endParaRPr lang="en-US" sz="1600" baseline="-25000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924800" y="5715000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(GeV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3" name="Connettore 1 2"/>
          <p:cNvCxnSpPr/>
          <p:nvPr/>
        </p:nvCxnSpPr>
        <p:spPr bwMode="auto">
          <a:xfrm flipV="1">
            <a:off x="0" y="609600"/>
            <a:ext cx="9144000" cy="7620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228600" y="1371600"/>
            <a:ext cx="299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0000"/>
                </a:solidFill>
              </a:rPr>
              <a:t>(</a:t>
            </a:r>
            <a:r>
              <a:rPr lang="en-US" i="1" dirty="0" err="1">
                <a:solidFill>
                  <a:srgbClr val="800000"/>
                </a:solidFill>
              </a:rPr>
              <a:t>JLab</a:t>
            </a:r>
            <a:r>
              <a:rPr lang="en-US" i="1" dirty="0">
                <a:solidFill>
                  <a:srgbClr val="800000"/>
                </a:solidFill>
              </a:rPr>
              <a:t> LQCD group results) </a:t>
            </a:r>
          </a:p>
          <a:p>
            <a:endParaRPr lang="it-IT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4114800" y="1828800"/>
            <a:ext cx="228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524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800000"/>
                </a:solidFill>
              </a:rPr>
              <a:t>CLAS12 is the unique laboratory where hybrid baryons may be identified by measuring </a:t>
            </a:r>
            <a:r>
              <a:rPr lang="en-US" b="1" dirty="0" err="1" smtClean="0">
                <a:solidFill>
                  <a:srgbClr val="800000"/>
                </a:solidFill>
              </a:rPr>
              <a:t>electrocouplings</a:t>
            </a:r>
            <a:r>
              <a:rPr lang="en-US" b="1" dirty="0" smtClean="0">
                <a:solidFill>
                  <a:srgbClr val="800000"/>
                </a:solidFill>
              </a:rPr>
              <a:t> of excited states with masses greater than 2 </a:t>
            </a:r>
            <a:r>
              <a:rPr lang="en-US" b="1" dirty="0" err="1" smtClean="0">
                <a:solidFill>
                  <a:srgbClr val="800000"/>
                </a:solidFill>
              </a:rPr>
              <a:t>GeV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35" name="Segnaposto numero diapositiva 11"/>
          <p:cNvSpPr txBox="1">
            <a:spLocks/>
          </p:cNvSpPr>
          <p:nvPr/>
        </p:nvSpPr>
        <p:spPr bwMode="auto">
          <a:xfrm>
            <a:off x="8610600" y="6324600"/>
            <a:ext cx="4049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505E3-9B21-8742-B4DC-5DD2FCC133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0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"/>
          <p:cNvSpPr txBox="1"/>
          <p:nvPr/>
        </p:nvSpPr>
        <p:spPr>
          <a:xfrm>
            <a:off x="2819400" y="14478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latin typeface="Calibri"/>
                <a:ea typeface="Comic Sans MS" charset="0"/>
                <a:cs typeface="Calibri"/>
              </a:rPr>
              <a:t>Experiment Details</a:t>
            </a:r>
            <a:r>
              <a:rPr lang="en-US" sz="1600" b="0" dirty="0" smtClean="0">
                <a:latin typeface="Calibri"/>
                <a:ea typeface="Comic Sans MS" charset="0"/>
                <a:cs typeface="Calibri"/>
              </a:rPr>
              <a:t>: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Measure K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+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Λ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,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K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+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Σ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0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and π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+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π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- </a:t>
            </a:r>
            <a:r>
              <a:rPr lang="en-US" sz="1600" b="0" dirty="0" err="1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electroproduction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from an </a:t>
            </a:r>
            <a:r>
              <a:rPr lang="en-US" sz="1600" b="0" dirty="0" err="1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unpolarized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proton target with longitudinally polarized electron beam at low Q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endParaRPr lang="en-US" sz="1600" b="0" dirty="0" smtClean="0">
              <a:solidFill>
                <a:srgbClr val="000090"/>
              </a:solidFill>
              <a:latin typeface="Calibri"/>
              <a:ea typeface="Comic Sans MS" charset="0"/>
              <a:cs typeface="Calibri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Calibri"/>
                <a:ea typeface="Comic Sans MS" charset="0"/>
                <a:cs typeface="Calibri"/>
              </a:rPr>
              <a:t>Measure differential cross sections, separated structure functions, induced and recoil hyperon polarization for</a:t>
            </a:r>
          </a:p>
          <a:p>
            <a:pPr algn="ctr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W [1.6 - 3.0 </a:t>
            </a:r>
            <a:r>
              <a:rPr lang="en-US" sz="16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GeV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], Q</a:t>
            </a:r>
            <a:r>
              <a:rPr lang="en-US" sz="1600" baseline="300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 [0.02 - 3 GeV</a:t>
            </a:r>
            <a:r>
              <a:rPr lang="en-US" sz="1600" baseline="300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], </a:t>
            </a:r>
            <a:r>
              <a:rPr lang="en-US" sz="16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cos</a:t>
            </a:r>
            <a:r>
              <a:rPr lang="en-US" sz="1600" dirty="0" err="1">
                <a:solidFill>
                  <a:srgbClr val="800000"/>
                </a:solidFill>
                <a:latin typeface="Calibri"/>
                <a:ea typeface="Symbol" charset="2"/>
                <a:cs typeface="Calibri"/>
              </a:rPr>
              <a:t>θ</a:t>
            </a:r>
            <a:r>
              <a:rPr lang="en-US" sz="1600" baseline="-250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K</a:t>
            </a:r>
            <a:r>
              <a:rPr lang="en-US" sz="1600" baseline="300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cm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 [-1.0:1.0]</a:t>
            </a:r>
            <a:endParaRPr lang="en-US" sz="1600" b="0" dirty="0" smtClean="0">
              <a:solidFill>
                <a:srgbClr val="008000"/>
              </a:solidFill>
              <a:latin typeface="Calibri"/>
              <a:ea typeface="Comic Sans MS" charset="0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600" b="0" dirty="0" smtClean="0">
              <a:solidFill>
                <a:srgbClr val="800000"/>
              </a:solidFill>
              <a:latin typeface="Calibri"/>
              <a:ea typeface="Comic Sans MS" charset="0"/>
              <a:cs typeface="Calibri"/>
            </a:endParaRPr>
          </a:p>
        </p:txBody>
      </p:sp>
      <p:pic>
        <p:nvPicPr>
          <p:cNvPr id="54" name="Immagine 53" descr="Schermata 2016-07-21 alle 07.3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38200"/>
            <a:ext cx="2426506" cy="2743200"/>
          </a:xfrm>
          <a:prstGeom prst="rect">
            <a:avLst/>
          </a:prstGeom>
          <a:ln>
            <a:solidFill>
              <a:srgbClr val="000090"/>
            </a:solidFill>
          </a:ln>
        </p:spPr>
      </p:pic>
      <p:cxnSp>
        <p:nvCxnSpPr>
          <p:cNvPr id="3" name="Connettore 1 2"/>
          <p:cNvCxnSpPr/>
          <p:nvPr/>
        </p:nvCxnSpPr>
        <p:spPr bwMode="auto">
          <a:xfrm flipV="1">
            <a:off x="0" y="609600"/>
            <a:ext cx="9144000" cy="7620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7946"/>
          <a:stretch/>
        </p:blipFill>
        <p:spPr>
          <a:xfrm>
            <a:off x="5943600" y="4953000"/>
            <a:ext cx="3200400" cy="1706304"/>
          </a:xfrm>
          <a:prstGeom prst="rect">
            <a:avLst/>
          </a:prstGeom>
          <a:noFill/>
        </p:spPr>
      </p:pic>
      <p:pic>
        <p:nvPicPr>
          <p:cNvPr id="46" name="Immagin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8250"/>
          <a:stretch/>
        </p:blipFill>
        <p:spPr>
          <a:xfrm>
            <a:off x="5959609" y="3352800"/>
            <a:ext cx="3171691" cy="1699391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0" y="25400"/>
            <a:ext cx="91440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smtClean="0">
                <a:sym typeface="Wingdings"/>
              </a:rPr>
              <a:t>Search for Hybrid Baryons with CLAS12</a:t>
            </a:r>
            <a:endParaRPr lang="en-US" kern="0"/>
          </a:p>
        </p:txBody>
      </p:sp>
      <p:sp>
        <p:nvSpPr>
          <p:cNvPr id="49" name="TextBox 2"/>
          <p:cNvSpPr txBox="1"/>
          <p:nvPr/>
        </p:nvSpPr>
        <p:spPr>
          <a:xfrm>
            <a:off x="4038600" y="838200"/>
            <a:ext cx="4953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smtClean="0">
                <a:solidFill>
                  <a:srgbClr val="C00000"/>
                </a:solidFill>
                <a:latin typeface="Calibri"/>
                <a:ea typeface="Comic Sans MS" charset="0"/>
                <a:cs typeface="Calibri"/>
              </a:rPr>
              <a:t>Spokespersons: A. D’ Angelo, V. Burkert, D.S. Carman, </a:t>
            </a:r>
          </a:p>
          <a:p>
            <a:pPr algn="ctr">
              <a:spcAft>
                <a:spcPts val="600"/>
              </a:spcAft>
            </a:pPr>
            <a:r>
              <a:rPr lang="en-US" sz="1600" b="0" smtClean="0">
                <a:solidFill>
                  <a:srgbClr val="C00000"/>
                </a:solidFill>
                <a:latin typeface="Calibri"/>
                <a:ea typeface="Comic Sans MS" charset="0"/>
                <a:cs typeface="Calibri"/>
              </a:rPr>
              <a:t>R. Gothe, E. Golovach, V. Mokeev</a:t>
            </a:r>
          </a:p>
        </p:txBody>
      </p:sp>
      <p:sp>
        <p:nvSpPr>
          <p:cNvPr id="51" name="TextBox 5"/>
          <p:cNvSpPr txBox="1"/>
          <p:nvPr/>
        </p:nvSpPr>
        <p:spPr>
          <a:xfrm>
            <a:off x="152400" y="4724400"/>
            <a:ext cx="5638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smtClean="0">
                <a:latin typeface="Calibri"/>
                <a:ea typeface="Comic Sans MS" charset="0"/>
                <a:cs typeface="Calibri"/>
              </a:rPr>
              <a:t>Experiment Goals: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Measure 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γ</a:t>
            </a:r>
            <a:r>
              <a:rPr lang="en-US" sz="1600" b="0" baseline="-250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v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NN* electrocoupling amplitudes for N*, 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Δ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* states that couple to KY or N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ππ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final state, </a:t>
            </a:r>
            <a:r>
              <a:rPr lang="en-US" sz="16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in kinematical regions complementary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to</a:t>
            </a:r>
            <a:r>
              <a:rPr lang="en-US" sz="160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E12</a:t>
            </a:r>
            <a:r>
              <a:rPr lang="en-US" sz="160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-06-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108A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and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omic Sans MS" charset="0"/>
                <a:cs typeface="Calibri"/>
              </a:rPr>
              <a:t> </a:t>
            </a:r>
            <a:r>
              <a:rPr lang="en-US" sz="160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E12-09-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003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proposals.</a:t>
            </a:r>
            <a:endParaRPr lang="en-US" sz="1600" b="0" smtClean="0">
              <a:solidFill>
                <a:srgbClr val="000090"/>
              </a:solidFill>
              <a:latin typeface="Calibri"/>
              <a:ea typeface="Comic Sans MS" charset="0"/>
              <a:cs typeface="Calibri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Search for evidence of hybrid baryon contributions through low Q</a:t>
            </a:r>
            <a:r>
              <a:rPr lang="en-US" sz="1600" b="0" baseline="3000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b="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 evolution of </a:t>
            </a:r>
            <a:r>
              <a:rPr lang="en-US" sz="1600">
                <a:solidFill>
                  <a:srgbClr val="800000"/>
                </a:solidFill>
                <a:latin typeface="Calibri"/>
                <a:ea typeface="Symbol" charset="2"/>
                <a:cs typeface="Calibri"/>
              </a:rPr>
              <a:t>γ</a:t>
            </a:r>
            <a:r>
              <a:rPr lang="en-US" sz="1600" baseline="-2500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v</a:t>
            </a:r>
            <a:r>
              <a:rPr lang="en-US" sz="160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NN</a:t>
            </a:r>
            <a:r>
              <a:rPr lang="en-US" sz="160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*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</a:t>
            </a:r>
            <a:r>
              <a:rPr lang="en-US" sz="1600" b="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electro-couplings.</a:t>
            </a:r>
          </a:p>
        </p:txBody>
      </p:sp>
      <p:sp>
        <p:nvSpPr>
          <p:cNvPr id="52" name="TextBox 6"/>
          <p:cNvSpPr txBox="1"/>
          <p:nvPr/>
        </p:nvSpPr>
        <p:spPr>
          <a:xfrm>
            <a:off x="2667000" y="914400"/>
            <a:ext cx="140270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E12</a:t>
            </a:r>
            <a:r>
              <a:rPr lang="en-US" sz="2000" smtClean="0">
                <a:solidFill>
                  <a:srgbClr val="000090"/>
                </a:solidFill>
                <a:latin typeface="Calibri"/>
                <a:cs typeface="Calibri"/>
              </a:rPr>
              <a:t>-16-010</a:t>
            </a:r>
            <a:endParaRPr lang="en-US" sz="200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53" name="Connettore 1 52"/>
          <p:cNvCxnSpPr/>
          <p:nvPr/>
        </p:nvCxnSpPr>
        <p:spPr bwMode="auto">
          <a:xfrm flipV="1">
            <a:off x="0" y="609600"/>
            <a:ext cx="9144000" cy="7620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ttangolo 29"/>
          <p:cNvSpPr/>
          <p:nvPr/>
        </p:nvSpPr>
        <p:spPr>
          <a:xfrm>
            <a:off x="152400" y="3276600"/>
            <a:ext cx="533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smtClean="0">
                <a:latin typeface="Calibri"/>
                <a:ea typeface="Comic Sans MS" charset="0"/>
                <a:cs typeface="Calibri"/>
              </a:rPr>
              <a:t>		                </a:t>
            </a:r>
            <a:r>
              <a:rPr lang="en-US" sz="1600" b="1" smtClean="0">
                <a:latin typeface="Calibri"/>
                <a:ea typeface="Comic Sans MS" charset="0"/>
                <a:cs typeface="Calibri"/>
              </a:rPr>
              <a:t>Beam Energy considerations:</a:t>
            </a:r>
            <a:endParaRPr lang="en-US" sz="1600" b="1">
              <a:latin typeface="Calibri"/>
              <a:ea typeface="Comic Sans MS" charset="0"/>
              <a:cs typeface="Calibri"/>
            </a:endParaRP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Lowest Q</a:t>
            </a:r>
            <a:r>
              <a:rPr lang="en-US" sz="1600" baseline="300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values (0.02 – 3 GeV</a:t>
            </a:r>
            <a:r>
              <a:rPr lang="en-US" sz="1600" baseline="300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) are obtainable at 6.3 GeV (3 pass)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Complementary low Q</a:t>
            </a:r>
            <a:r>
              <a:rPr lang="en-US" sz="1600" baseline="300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acceptance </a:t>
            </a:r>
            <a:r>
              <a:rPr lang="en-US" sz="16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(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0.2 </a:t>
            </a:r>
            <a:r>
              <a:rPr lang="en-US" sz="16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– 3 GeV</a:t>
            </a:r>
            <a:r>
              <a:rPr lang="en-US" sz="1600" baseline="300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)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is obtained also at 10.6 GeV (5 </a:t>
            </a:r>
            <a:r>
              <a:rPr lang="en-US" sz="16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pass)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>
              <a:solidFill>
                <a:srgbClr val="000090"/>
              </a:solidFill>
              <a:latin typeface="Calibri"/>
              <a:ea typeface="Comic Sans MS" charset="0"/>
              <a:cs typeface="Calibri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858000" y="36576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 = 6.3 GeV</a:t>
            </a:r>
            <a:endParaRPr lang="en-US"/>
          </a:p>
        </p:txBody>
      </p:sp>
      <p:sp>
        <p:nvSpPr>
          <p:cNvPr id="57" name="CasellaDiTesto 56"/>
          <p:cNvSpPr txBox="1"/>
          <p:nvPr/>
        </p:nvSpPr>
        <p:spPr>
          <a:xfrm>
            <a:off x="7239000" y="52578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 = 10.6 GeV</a:t>
            </a:r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 rot="16200000">
            <a:off x="4884004" y="4259996"/>
            <a:ext cx="203132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electron efficiency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7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/>
          </p:cNvSpPr>
          <p:nvPr/>
        </p:nvSpPr>
        <p:spPr>
          <a:xfrm>
            <a:off x="132609" y="3"/>
            <a:ext cx="8878785" cy="721515"/>
          </a:xfrm>
          <a:prstGeom prst="rect">
            <a:avLst/>
          </a:prstGeom>
        </p:spPr>
        <p:txBody>
          <a:bodyPr lIns="74053" tIns="37026" rIns="74053" bIns="37026">
            <a:normAutofit/>
          </a:bodyPr>
          <a:lstStyle>
            <a:lvl1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612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32251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9837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64502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>
                <a:solidFill>
                  <a:srgbClr val="800000"/>
                </a:solidFill>
                <a:cs typeface="Arial Black"/>
              </a:rPr>
              <a:t>e p          e K</a:t>
            </a:r>
            <a:r>
              <a:rPr lang="en-US" sz="2800" b="1" baseline="30000">
                <a:solidFill>
                  <a:srgbClr val="800000"/>
                </a:solidFill>
                <a:cs typeface="Arial Black"/>
              </a:rPr>
              <a:t>+</a:t>
            </a:r>
            <a:r>
              <a:rPr lang="en-US" sz="2800" b="1">
                <a:solidFill>
                  <a:srgbClr val="800000"/>
                </a:solidFill>
                <a:cs typeface="Arial Black"/>
              </a:rPr>
              <a:t> </a:t>
            </a:r>
            <a:r>
              <a:rPr lang="en-US" sz="2800" b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2800" b="1" smtClean="0">
                <a:solidFill>
                  <a:srgbClr val="800000"/>
                </a:solidFill>
                <a:latin typeface="Symbol" charset="2"/>
                <a:cs typeface="Symbol" charset="2"/>
              </a:rPr>
              <a:t>      </a:t>
            </a:r>
            <a:r>
              <a:rPr lang="en-US" sz="2900" smtClean="0">
                <a:solidFill>
                  <a:srgbClr val="000090"/>
                </a:solidFill>
                <a:latin typeface="Calibri" pitchFamily="34" charset="0"/>
              </a:rPr>
              <a:t>Event </a:t>
            </a:r>
            <a:r>
              <a:rPr lang="en-US" sz="2900">
                <a:solidFill>
                  <a:srgbClr val="000090"/>
                </a:solidFill>
                <a:latin typeface="Calibri" pitchFamily="34" charset="0"/>
              </a:rPr>
              <a:t>Simulation in </a:t>
            </a:r>
            <a:r>
              <a:rPr lang="en-US" sz="2900" b="1">
                <a:solidFill>
                  <a:srgbClr val="000090"/>
                </a:solidFill>
                <a:latin typeface="Calibri" pitchFamily="34" charset="0"/>
              </a:rPr>
              <a:t>CLAS12</a:t>
            </a:r>
          </a:p>
        </p:txBody>
      </p:sp>
      <p:cxnSp>
        <p:nvCxnSpPr>
          <p:cNvPr id="18" name="Straight Connector 31"/>
          <p:cNvCxnSpPr/>
          <p:nvPr/>
        </p:nvCxnSpPr>
        <p:spPr>
          <a:xfrm>
            <a:off x="0" y="637567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>
            <a:off x="1828800" y="304800"/>
            <a:ext cx="4114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" name="Gruppo 12"/>
          <p:cNvGrpSpPr/>
          <p:nvPr/>
        </p:nvGrpSpPr>
        <p:grpSpPr>
          <a:xfrm>
            <a:off x="152400" y="762000"/>
            <a:ext cx="6738172" cy="2582686"/>
            <a:chOff x="1143000" y="838200"/>
            <a:chExt cx="6738172" cy="2582686"/>
          </a:xfrm>
        </p:grpSpPr>
        <p:grpSp>
          <p:nvGrpSpPr>
            <p:cNvPr id="11" name="Gruppo 10"/>
            <p:cNvGrpSpPr/>
            <p:nvPr/>
          </p:nvGrpSpPr>
          <p:grpSpPr>
            <a:xfrm>
              <a:off x="1143000" y="1066800"/>
              <a:ext cx="6738172" cy="2354086"/>
              <a:chOff x="0" y="1322388"/>
              <a:chExt cx="7301925" cy="2932808"/>
            </a:xfrm>
          </p:grpSpPr>
          <p:pic>
            <p:nvPicPr>
              <p:cNvPr id="5" name="Immagine 4" descr="Schermata 2016-06-16 alle 16.47.5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22388"/>
                <a:ext cx="1857591" cy="2932808"/>
              </a:xfrm>
              <a:prstGeom prst="rect">
                <a:avLst/>
              </a:prstGeom>
            </p:spPr>
          </p:pic>
          <p:pic>
            <p:nvPicPr>
              <p:cNvPr id="6" name="Immagine 5" descr="Schermata 2016-06-16 alle 16.48.57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6749" y="1322388"/>
                <a:ext cx="1884992" cy="2906563"/>
              </a:xfrm>
              <a:prstGeom prst="rect">
                <a:avLst/>
              </a:prstGeom>
            </p:spPr>
          </p:pic>
          <p:pic>
            <p:nvPicPr>
              <p:cNvPr id="8" name="Immagine 7" descr="Schermata 2016-06-16 alle 16.50.1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8957" y="1322388"/>
                <a:ext cx="1839038" cy="2880320"/>
              </a:xfrm>
              <a:prstGeom prst="rect">
                <a:avLst/>
              </a:prstGeom>
            </p:spPr>
          </p:pic>
          <p:pic>
            <p:nvPicPr>
              <p:cNvPr id="9" name="Immagine 8" descr="Schermata 2016-06-16 alle 16.51.2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9156" y="1322388"/>
                <a:ext cx="1822769" cy="2880320"/>
              </a:xfrm>
              <a:prstGeom prst="rect">
                <a:avLst/>
              </a:prstGeom>
            </p:spPr>
          </p:pic>
        </p:grpSp>
        <p:sp>
          <p:nvSpPr>
            <p:cNvPr id="33" name="CasellaDiTesto 32"/>
            <p:cNvSpPr txBox="1"/>
            <p:nvPr/>
          </p:nvSpPr>
          <p:spPr>
            <a:xfrm>
              <a:off x="2286000" y="838200"/>
              <a:ext cx="4123490" cy="305608"/>
            </a:xfrm>
            <a:prstGeom prst="rect">
              <a:avLst/>
            </a:prstGeom>
            <a:noFill/>
          </p:spPr>
          <p:txBody>
            <a:bodyPr wrap="square" lIns="74053" tIns="37026" rIns="74053" bIns="37026" rtlCol="0">
              <a:spAutoFit/>
            </a:bodyPr>
            <a:lstStyle/>
            <a:p>
              <a:r>
                <a:rPr lang="en-US" sz="1500" b="1">
                  <a:latin typeface="Symbol" charset="2"/>
                  <a:cs typeface="Symbol" charset="2"/>
                </a:rPr>
                <a:t>f </a:t>
              </a:r>
              <a:r>
                <a:rPr lang="en-US" sz="1500" b="1">
                  <a:cs typeface="Symbol" charset="2"/>
                </a:rPr>
                <a:t>vs</a:t>
              </a:r>
              <a:r>
                <a:rPr lang="en-US" sz="1500" b="1">
                  <a:latin typeface="Symbol" charset="2"/>
                  <a:cs typeface="Symbol" charset="2"/>
                </a:rPr>
                <a:t> q </a:t>
              </a:r>
              <a:r>
                <a:rPr lang="en-US" sz="1500" b="1">
                  <a:cs typeface="Symbol" charset="2"/>
                </a:rPr>
                <a:t>angular acceptance for final particles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858000" y="2057400"/>
              <a:ext cx="367561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rgbClr val="80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="1" baseline="30000" smtClean="0">
                  <a:solidFill>
                    <a:srgbClr val="800000"/>
                  </a:solidFill>
                  <a:latin typeface="Symbol" charset="2"/>
                  <a:cs typeface="Symbol" charset="2"/>
                </a:rPr>
                <a:t>-</a:t>
              </a:r>
              <a:endParaRPr lang="en-US" b="1">
                <a:solidFill>
                  <a:srgbClr val="80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981200" y="1981200"/>
              <a:ext cx="354874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cs typeface="Symbol" charset="2"/>
                </a:rPr>
                <a:t>e</a:t>
              </a:r>
              <a:r>
                <a:rPr lang="en-US" b="1" baseline="3000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-</a:t>
              </a:r>
              <a:endParaRPr lang="en-US" b="1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3733800" y="2133600"/>
              <a:ext cx="400710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cs typeface="Symbol" charset="2"/>
                </a:rPr>
                <a:t>K</a:t>
              </a:r>
              <a:r>
                <a:rPr lang="en-US" b="1" baseline="30000">
                  <a:solidFill>
                    <a:schemeClr val="bg1"/>
                  </a:solidFill>
                  <a:latin typeface="Symbol" charset="2"/>
                  <a:cs typeface="Symbol" charset="2"/>
                </a:rPr>
                <a:t>+</a:t>
              </a:r>
              <a:endParaRPr lang="en-US" b="1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715000" y="2133600"/>
              <a:ext cx="290554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cs typeface="Symbol" charset="2"/>
                </a:rPr>
                <a:t>p</a:t>
              </a:r>
              <a:endParaRPr lang="en-US" b="1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6248401" y="3352800"/>
            <a:ext cx="2667000" cy="320996"/>
          </a:xfrm>
          <a:prstGeom prst="rect">
            <a:avLst/>
          </a:prstGeom>
          <a:solidFill>
            <a:srgbClr val="FFFFFF"/>
          </a:solidFill>
        </p:spPr>
        <p:txBody>
          <a:bodyPr wrap="square" lIns="74053" tIns="37026" rIns="74053" bIns="37026" rtlCol="0">
            <a:spAutoFit/>
          </a:bodyPr>
          <a:lstStyle/>
          <a:p>
            <a:r>
              <a:rPr lang="en-US" sz="1600" b="1" smtClean="0">
                <a:latin typeface="+mn-lt"/>
              </a:rPr>
              <a:t>Minimum measurable Q</a:t>
            </a:r>
            <a:r>
              <a:rPr lang="en-US" sz="1600" b="1" baseline="30000" smtClean="0">
                <a:latin typeface="+mn-lt"/>
              </a:rPr>
              <a:t>2</a:t>
            </a:r>
            <a:endParaRPr lang="en-US" sz="1600" b="1">
              <a:latin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2400" y="3581400"/>
            <a:ext cx="2885332" cy="2898772"/>
            <a:chOff x="687399" y="3733800"/>
            <a:chExt cx="2885332" cy="2898772"/>
          </a:xfrm>
        </p:grpSpPr>
        <p:pic>
          <p:nvPicPr>
            <p:cNvPr id="19" name="Immagine 18" descr="Schermata 2016-07-08 alle 12.06.2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73" y="3733800"/>
              <a:ext cx="2755958" cy="2898772"/>
            </a:xfrm>
            <a:prstGeom prst="rect">
              <a:avLst/>
            </a:prstGeom>
          </p:spPr>
        </p:pic>
        <p:sp>
          <p:nvSpPr>
            <p:cNvPr id="53" name="CasellaDiTesto 52"/>
            <p:cNvSpPr txBox="1"/>
            <p:nvPr/>
          </p:nvSpPr>
          <p:spPr>
            <a:xfrm>
              <a:off x="1194760" y="5651945"/>
              <a:ext cx="765105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b="1">
                  <a:latin typeface="Symbol" charset="2"/>
                  <a:cs typeface="Symbol" charset="2"/>
                </a:rPr>
                <a:t>s</a:t>
              </a:r>
              <a:r>
                <a:rPr lang="en-US" sz="1000" b="1">
                  <a:cs typeface="Symbol" charset="2"/>
                </a:rPr>
                <a:t>=15 MeV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2653420" y="5651945"/>
              <a:ext cx="765105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b="1">
                  <a:latin typeface="Symbol" charset="2"/>
                  <a:cs typeface="Symbol" charset="2"/>
                </a:rPr>
                <a:t>s</a:t>
              </a:r>
              <a:r>
                <a:rPr lang="en-US" sz="1000" b="1">
                  <a:cs typeface="Symbol" charset="2"/>
                </a:rPr>
                <a:t>=13 MeV</a:t>
              </a:r>
            </a:p>
          </p:txBody>
        </p:sp>
        <p:sp>
          <p:nvSpPr>
            <p:cNvPr id="55" name="Rettangolo 54"/>
            <p:cNvSpPr/>
            <p:nvPr/>
          </p:nvSpPr>
          <p:spPr bwMode="auto">
            <a:xfrm>
              <a:off x="750821" y="3987666"/>
              <a:ext cx="443939" cy="190634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4053" tIns="37026" rIns="74053" bIns="37026" numCol="1" rtlCol="0" anchor="t" anchorCtr="0" compatLnSpc="1">
              <a:prstTxWarp prst="textNoShape">
                <a:avLst/>
              </a:prstTxWarp>
            </a:bodyPr>
            <a:lstStyle/>
            <a:p>
              <a:pPr defTabSz="740525"/>
              <a:endParaRPr lang="en-US" sz="300">
                <a:solidFill>
                  <a:srgbClr val="800000"/>
                </a:solidFill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687399" y="5539189"/>
              <a:ext cx="506158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10000</a:t>
              </a:r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687399" y="4910977"/>
              <a:ext cx="506158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20000</a:t>
              </a:r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687399" y="4342080"/>
              <a:ext cx="506158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30000</a:t>
              </a:r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1194758" y="4154103"/>
              <a:ext cx="1232469" cy="290219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400" b="1" smtClean="0">
                  <a:solidFill>
                    <a:srgbClr val="000090"/>
                  </a:solidFill>
                </a:rPr>
                <a:t>Ee = 8.8 GeV</a:t>
              </a:r>
              <a:endParaRPr lang="en-US" sz="1400" b="1">
                <a:solidFill>
                  <a:srgbClr val="000090"/>
                </a:solidFill>
              </a:endParaRPr>
            </a:p>
          </p:txBody>
        </p:sp>
      </p:grpSp>
      <p:graphicFrame>
        <p:nvGraphicFramePr>
          <p:cNvPr id="64" name="Tabel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34032"/>
              </p:ext>
            </p:extLst>
          </p:nvPr>
        </p:nvGraphicFramePr>
        <p:xfrm>
          <a:off x="6019800" y="3733800"/>
          <a:ext cx="2971800" cy="36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69"/>
                <a:gridCol w="1369131"/>
              </a:tblGrid>
              <a:tr h="360776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 smtClean="0">
                          <a:solidFill>
                            <a:srgbClr val="000090"/>
                          </a:solidFill>
                        </a:rPr>
                        <a:t>Ee</a:t>
                      </a:r>
                      <a:r>
                        <a:rPr lang="en-US" sz="1600" b="1" baseline="0" noProof="0" dirty="0" smtClean="0">
                          <a:solidFill>
                            <a:srgbClr val="000090"/>
                          </a:solidFill>
                        </a:rPr>
                        <a:t> = 10.6  </a:t>
                      </a:r>
                      <a:r>
                        <a:rPr lang="en-US" sz="1600" b="1" baseline="0" noProof="0" dirty="0" err="1" smtClean="0">
                          <a:solidFill>
                            <a:srgbClr val="000090"/>
                          </a:solidFill>
                        </a:rPr>
                        <a:t>GeV</a:t>
                      </a:r>
                      <a:endParaRPr lang="en-US" sz="1600" b="1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0090"/>
                          </a:solidFill>
                        </a:rPr>
                        <a:t> 0.5 GeV</a:t>
                      </a:r>
                      <a:r>
                        <a:rPr lang="en-US" sz="1600" b="1" baseline="30000" noProof="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</a:p>
                  </a:txBody>
                  <a:tcPr marL="80534" marR="80534" marT="43228" marB="43228"/>
                </a:tc>
              </a:tr>
            </a:tbl>
          </a:graphicData>
        </a:graphic>
      </p:graphicFrame>
      <p:graphicFrame>
        <p:nvGraphicFramePr>
          <p:cNvPr id="69" name="Tabel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55898"/>
              </p:ext>
            </p:extLst>
          </p:nvPr>
        </p:nvGraphicFramePr>
        <p:xfrm>
          <a:off x="3429000" y="5715000"/>
          <a:ext cx="5105400" cy="70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842"/>
                <a:gridCol w="2416558"/>
              </a:tblGrid>
              <a:tr h="176816">
                <a:tc>
                  <a:txBody>
                    <a:bodyPr/>
                    <a:lstStyle/>
                    <a:p>
                      <a:pPr algn="ctr"/>
                      <a:r>
                        <a:rPr lang="en-US" sz="1700" noProof="0" dirty="0" err="1" smtClean="0">
                          <a:solidFill>
                            <a:srgbClr val="000090"/>
                          </a:solidFill>
                        </a:rPr>
                        <a:t>Ee</a:t>
                      </a:r>
                      <a:endParaRPr lang="en-US" sz="170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noProof="0" dirty="0" smtClean="0">
                          <a:solidFill>
                            <a:srgbClr val="000090"/>
                          </a:solidFill>
                        </a:rPr>
                        <a:t>one missing hadron</a:t>
                      </a:r>
                      <a:endParaRPr lang="en-US" sz="1700" baseline="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</a:tr>
              <a:tr h="360776"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noProof="0" dirty="0" smtClean="0">
                          <a:solidFill>
                            <a:srgbClr val="000090"/>
                          </a:solidFill>
                        </a:rPr>
                        <a:t>10.6  </a:t>
                      </a:r>
                      <a:r>
                        <a:rPr lang="en-US" sz="1700" b="0" baseline="0" noProof="0" dirty="0" err="1" smtClean="0">
                          <a:solidFill>
                            <a:srgbClr val="000090"/>
                          </a:solidFill>
                        </a:rPr>
                        <a:t>GeV</a:t>
                      </a:r>
                      <a:endParaRPr lang="en-US" sz="1700" b="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noProof="0" dirty="0" smtClean="0">
                          <a:solidFill>
                            <a:srgbClr val="000090"/>
                          </a:solidFill>
                        </a:rPr>
                        <a:t> 33%</a:t>
                      </a:r>
                      <a:endParaRPr lang="en-US" sz="1700" b="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</a:tr>
            </a:tbl>
          </a:graphicData>
        </a:graphic>
      </p:graphicFrame>
      <p:sp>
        <p:nvSpPr>
          <p:cNvPr id="70" name="CasellaDiTesto 69"/>
          <p:cNvSpPr txBox="1"/>
          <p:nvPr/>
        </p:nvSpPr>
        <p:spPr>
          <a:xfrm>
            <a:off x="5257800" y="5334000"/>
            <a:ext cx="1445392" cy="351774"/>
          </a:xfrm>
          <a:prstGeom prst="rect">
            <a:avLst/>
          </a:prstGeom>
          <a:solidFill>
            <a:srgbClr val="FFFFFF"/>
          </a:solidFill>
        </p:spPr>
        <p:txBody>
          <a:bodyPr wrap="none" lIns="74053" tIns="37026" rIns="74053" bIns="37026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cs typeface="Symbol" charset="2"/>
              </a:rPr>
              <a:t>Acceptance</a:t>
            </a:r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381000" y="3429000"/>
            <a:ext cx="2590800" cy="244052"/>
          </a:xfrm>
          <a:prstGeom prst="rect">
            <a:avLst/>
          </a:prstGeom>
          <a:solidFill>
            <a:srgbClr val="FFFFFF"/>
          </a:solidFill>
        </p:spPr>
        <p:txBody>
          <a:bodyPr wrap="square" lIns="74053" tIns="37026" rIns="74053" bIns="37026" rtlCol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cs typeface="Symbol" charset="2"/>
              </a:rPr>
              <a:t>K</a:t>
            </a:r>
            <a:r>
              <a:rPr lang="en-US" sz="1100" b="1" baseline="30000">
                <a:solidFill>
                  <a:srgbClr val="000000"/>
                </a:solidFill>
                <a:cs typeface="Symbol" charset="2"/>
              </a:rPr>
              <a:t>+ </a:t>
            </a:r>
            <a:r>
              <a:rPr lang="en-US" sz="1100" b="1">
                <a:solidFill>
                  <a:srgbClr val="000000"/>
                </a:solidFill>
                <a:cs typeface="Symbol" charset="2"/>
              </a:rPr>
              <a:t>missing mass resolution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24600"/>
            <a:ext cx="404992" cy="365125"/>
          </a:xfrm>
          <a:prstGeom prst="rect">
            <a:avLst/>
          </a:prstGeom>
        </p:spPr>
        <p:txBody>
          <a:bodyPr/>
          <a:lstStyle/>
          <a:p>
            <a:fld id="{E33505E3-9B21-8742-B4DC-5DD2FCC133A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124200" y="3505200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800000"/>
                </a:solidFill>
                <a:latin typeface="Calibri"/>
                <a:cs typeface="Calibri"/>
              </a:rPr>
              <a:t>Trigger Conditions:</a:t>
            </a:r>
          </a:p>
          <a:p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One </a:t>
            </a:r>
            <a:r>
              <a:rPr lang="en-US" sz="1600" b="1">
                <a:solidFill>
                  <a:srgbClr val="000090"/>
                </a:solidFill>
                <a:latin typeface="Calibri"/>
                <a:cs typeface="Calibri"/>
              </a:rPr>
              <a:t>electron in CLAS12 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latin typeface="Calibri"/>
                <a:cs typeface="Calibri"/>
              </a:rPr>
              <a:t>or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If </a:t>
            </a:r>
            <a:r>
              <a:rPr lang="en-US" sz="1600" b="1">
                <a:solidFill>
                  <a:srgbClr val="000090"/>
                </a:solidFill>
                <a:latin typeface="Calibri"/>
                <a:cs typeface="Calibri"/>
              </a:rPr>
              <a:t>the acquisition rate allows for it</a:t>
            </a:r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: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latin typeface="Calibri"/>
                <a:cs typeface="Calibri"/>
              </a:rPr>
              <a:t>1 </a:t>
            </a:r>
            <a:r>
              <a:rPr lang="en-US" sz="1600">
                <a:latin typeface="Calibri"/>
                <a:cs typeface="Calibri"/>
              </a:rPr>
              <a:t>electron in the FT + at least one charged particle in </a:t>
            </a:r>
            <a:r>
              <a:rPr lang="en-US" sz="1600" smtClean="0">
                <a:latin typeface="Calibri"/>
                <a:cs typeface="Calibri"/>
              </a:rPr>
              <a:t>CLAS12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Otherwise:</a:t>
            </a:r>
            <a:r>
              <a:rPr lang="en-US" sz="1600" smtClean="0">
                <a:latin typeface="Calibri"/>
                <a:cs typeface="Calibri"/>
              </a:rPr>
              <a:t>1 </a:t>
            </a:r>
            <a:r>
              <a:rPr lang="en-US" sz="1600">
                <a:latin typeface="Calibri"/>
                <a:cs typeface="Calibri"/>
              </a:rPr>
              <a:t>electron in the FT + at least two charged particle in CLAS12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010400" y="1447800"/>
            <a:ext cx="17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Torus polarity:</a:t>
            </a:r>
          </a:p>
          <a:p>
            <a:r>
              <a:rPr lang="en-US" smtClean="0">
                <a:solidFill>
                  <a:srgbClr val="000090"/>
                </a:solidFill>
              </a:rPr>
              <a:t>negative </a:t>
            </a:r>
          </a:p>
          <a:p>
            <a:r>
              <a:rPr lang="en-US" smtClean="0">
                <a:solidFill>
                  <a:srgbClr val="000090"/>
                </a:solidFill>
              </a:rPr>
              <a:t>outbending</a:t>
            </a:r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/>
          </p:cNvSpPr>
          <p:nvPr/>
        </p:nvSpPr>
        <p:spPr>
          <a:xfrm>
            <a:off x="132609" y="3"/>
            <a:ext cx="8878785" cy="721515"/>
          </a:xfrm>
          <a:prstGeom prst="rect">
            <a:avLst/>
          </a:prstGeom>
        </p:spPr>
        <p:txBody>
          <a:bodyPr lIns="74053" tIns="37026" rIns="74053" bIns="37026">
            <a:normAutofit fontScale="92500"/>
          </a:bodyPr>
          <a:lstStyle>
            <a:lvl1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612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32251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9837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64502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800000"/>
                </a:solidFill>
                <a:cs typeface="Arial Black"/>
              </a:rPr>
              <a:t>e p          e K</a:t>
            </a:r>
            <a:r>
              <a:rPr lang="en-US" sz="2800" b="1" baseline="30000" dirty="0">
                <a:solidFill>
                  <a:srgbClr val="800000"/>
                </a:solidFill>
                <a:cs typeface="Arial Black"/>
              </a:rPr>
              <a:t>+</a:t>
            </a:r>
            <a:r>
              <a:rPr lang="en-US" sz="2800" b="1" dirty="0">
                <a:solidFill>
                  <a:srgbClr val="800000"/>
                </a:solidFill>
                <a:cs typeface="Arial Black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2800" b="1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           </a:t>
            </a:r>
            <a:r>
              <a:rPr lang="en-US" sz="2900" dirty="0" smtClean="0">
                <a:solidFill>
                  <a:srgbClr val="000090"/>
                </a:solidFill>
                <a:latin typeface="Calibri" pitchFamily="34" charset="0"/>
              </a:rPr>
              <a:t>Rates and Yields in 2018 Spring Run</a:t>
            </a:r>
            <a:endParaRPr lang="en-US" sz="29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cxnSp>
        <p:nvCxnSpPr>
          <p:cNvPr id="18" name="Straight Connector 31"/>
          <p:cNvCxnSpPr/>
          <p:nvPr/>
        </p:nvCxnSpPr>
        <p:spPr>
          <a:xfrm>
            <a:off x="0" y="637567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>
            <a:off x="1143000" y="304800"/>
            <a:ext cx="4114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CasellaDiTesto 3"/>
          <p:cNvSpPr txBox="1"/>
          <p:nvPr/>
        </p:nvSpPr>
        <p:spPr>
          <a:xfrm>
            <a:off x="152400" y="685800"/>
            <a:ext cx="6197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Total Rate in </a:t>
            </a:r>
            <a:r>
              <a:rPr lang="it-IT" dirty="0" smtClean="0"/>
              <a:t>1.6 </a:t>
            </a:r>
            <a:r>
              <a:rPr lang="it-IT" dirty="0" err="1" smtClean="0"/>
              <a:t>GeV</a:t>
            </a:r>
            <a:r>
              <a:rPr lang="it-IT" dirty="0" smtClean="0"/>
              <a:t> &lt;</a:t>
            </a:r>
            <a:r>
              <a:rPr lang="it-IT" dirty="0" err="1" smtClean="0"/>
              <a:t>W</a:t>
            </a:r>
            <a:r>
              <a:rPr lang="it-IT" dirty="0" smtClean="0"/>
              <a:t>&lt;3 </a:t>
            </a:r>
            <a:r>
              <a:rPr lang="it-IT" dirty="0" err="1" smtClean="0"/>
              <a:t>GeV</a:t>
            </a:r>
            <a:r>
              <a:rPr lang="it-IT" dirty="0" smtClean="0"/>
              <a:t>   </a:t>
            </a:r>
            <a:r>
              <a:rPr lang="it-IT" dirty="0" smtClean="0">
                <a:solidFill>
                  <a:srgbClr val="000090"/>
                </a:solidFill>
              </a:rPr>
              <a:t>0.2 GeV</a:t>
            </a:r>
            <a:r>
              <a:rPr lang="it-IT" baseline="30000" dirty="0" smtClean="0">
                <a:solidFill>
                  <a:srgbClr val="000090"/>
                </a:solidFill>
              </a:rPr>
              <a:t>2</a:t>
            </a:r>
            <a:r>
              <a:rPr lang="it-IT" dirty="0" smtClean="0">
                <a:solidFill>
                  <a:srgbClr val="000090"/>
                </a:solidFill>
              </a:rPr>
              <a:t> &lt;Q</a:t>
            </a:r>
            <a:r>
              <a:rPr lang="it-IT" baseline="30000" dirty="0" smtClean="0">
                <a:solidFill>
                  <a:srgbClr val="000090"/>
                </a:solidFill>
              </a:rPr>
              <a:t>2</a:t>
            </a:r>
            <a:r>
              <a:rPr lang="it-IT" dirty="0" smtClean="0">
                <a:solidFill>
                  <a:srgbClr val="000090"/>
                </a:solidFill>
              </a:rPr>
              <a:t>&lt; 3 GeV</a:t>
            </a:r>
            <a:r>
              <a:rPr lang="it-IT" baseline="30000" dirty="0" smtClean="0">
                <a:solidFill>
                  <a:srgbClr val="000090"/>
                </a:solidFill>
              </a:rPr>
              <a:t>2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Ghent</a:t>
            </a:r>
            <a:r>
              <a:rPr lang="it-IT" dirty="0" smtClean="0"/>
              <a:t> RPR 2017 	</a:t>
            </a: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667000" y="685800"/>
            <a:ext cx="6477000" cy="1143000"/>
            <a:chOff x="2711958" y="1828800"/>
            <a:chExt cx="6477000" cy="1143000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8267602"/>
                </p:ext>
              </p:extLst>
            </p:nvPr>
          </p:nvGraphicFramePr>
          <p:xfrm>
            <a:off x="2711958" y="2133600"/>
            <a:ext cx="6284913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4" imgW="2667000" imgH="355600" progId="Equation.3">
                    <p:embed/>
                  </p:oleObj>
                </mc:Choice>
                <mc:Fallback>
                  <p:oleObj name="Equation" r:id="rId4" imgW="26670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11958" y="2133600"/>
                          <a:ext cx="6284913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6553200" y="1828800"/>
              <a:ext cx="2635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800000"/>
                  </a:solidFill>
                </a:rPr>
                <a:t>L = 10</a:t>
              </a:r>
              <a:r>
                <a:rPr lang="it-IT" baseline="30000" dirty="0" smtClean="0">
                  <a:solidFill>
                    <a:srgbClr val="800000"/>
                  </a:solidFill>
                </a:rPr>
                <a:t>35 </a:t>
              </a:r>
              <a:r>
                <a:rPr lang="it-IT" dirty="0" smtClean="0">
                  <a:solidFill>
                    <a:srgbClr val="800000"/>
                  </a:solidFill>
                </a:rPr>
                <a:t>cm</a:t>
              </a:r>
              <a:r>
                <a:rPr lang="it-IT" baseline="30000" dirty="0" smtClean="0">
                  <a:solidFill>
                    <a:srgbClr val="800000"/>
                  </a:solidFill>
                </a:rPr>
                <a:t>-2</a:t>
              </a:r>
              <a:r>
                <a:rPr lang="it-IT" dirty="0" smtClean="0">
                  <a:solidFill>
                    <a:srgbClr val="800000"/>
                  </a:solidFill>
                </a:rPr>
                <a:t>s</a:t>
              </a:r>
              <a:r>
                <a:rPr lang="it-IT" baseline="30000" dirty="0" smtClean="0">
                  <a:solidFill>
                    <a:srgbClr val="800000"/>
                  </a:solidFill>
                </a:rPr>
                <a:t>-1    </a:t>
              </a:r>
              <a:r>
                <a:rPr lang="it-IT" dirty="0" err="1" smtClean="0">
                  <a:solidFill>
                    <a:srgbClr val="000090"/>
                  </a:solidFill>
                </a:rPr>
                <a:t>ε</a:t>
              </a:r>
              <a:r>
                <a:rPr lang="it-IT" dirty="0" smtClean="0">
                  <a:solidFill>
                    <a:srgbClr val="000090"/>
                  </a:solidFill>
                </a:rPr>
                <a:t>=0.32</a:t>
              </a:r>
              <a:endParaRPr lang="it-IT" dirty="0">
                <a:solidFill>
                  <a:srgbClr val="000090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295400" y="1676400"/>
            <a:ext cx="65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R</a:t>
            </a:r>
            <a:r>
              <a:rPr lang="it-IT" dirty="0"/>
              <a:t> =  </a:t>
            </a:r>
            <a:r>
              <a:rPr lang="it-IT" dirty="0" err="1"/>
              <a:t>σ</a:t>
            </a:r>
            <a:r>
              <a:rPr lang="it-IT" baseline="-25000" dirty="0" err="1"/>
              <a:t>e’KΛ</a:t>
            </a:r>
            <a:r>
              <a:rPr lang="it-IT" dirty="0"/>
              <a:t> (</a:t>
            </a:r>
            <a:r>
              <a:rPr lang="it-IT" dirty="0" err="1"/>
              <a:t>μb</a:t>
            </a:r>
            <a:r>
              <a:rPr lang="it-IT" dirty="0"/>
              <a:t>)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10</a:t>
            </a:r>
            <a:r>
              <a:rPr lang="it-IT" baseline="30000" dirty="0" smtClean="0"/>
              <a:t>-</a:t>
            </a:r>
            <a:r>
              <a:rPr lang="it-IT" baseline="30000" dirty="0"/>
              <a:t>30</a:t>
            </a:r>
            <a:r>
              <a:rPr lang="it-IT" dirty="0"/>
              <a:t> (cm</a:t>
            </a:r>
            <a:r>
              <a:rPr lang="it-IT" baseline="30000" dirty="0"/>
              <a:t>2</a:t>
            </a:r>
            <a:r>
              <a:rPr lang="it-IT" dirty="0"/>
              <a:t>/</a:t>
            </a:r>
            <a:r>
              <a:rPr lang="it-IT" dirty="0" err="1"/>
              <a:t>μb</a:t>
            </a:r>
            <a:r>
              <a:rPr lang="it-IT" dirty="0"/>
              <a:t>) 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 L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  </a:t>
            </a:r>
            <a:r>
              <a:rPr lang="it-IT" dirty="0" err="1" smtClean="0"/>
              <a:t>ε</a:t>
            </a:r>
            <a:r>
              <a:rPr lang="it-IT" dirty="0" smtClean="0"/>
              <a:t>  = 283.3  Hz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 </a:t>
            </a:r>
            <a:r>
              <a:rPr lang="it-IT" dirty="0" err="1" smtClean="0"/>
              <a:t>ε</a:t>
            </a:r>
            <a:r>
              <a:rPr lang="it-IT" dirty="0" smtClean="0"/>
              <a:t> = 90 Hz </a:t>
            </a:r>
            <a:endParaRPr lang="it-IT" dirty="0"/>
          </a:p>
        </p:txBody>
      </p:sp>
      <p:pic>
        <p:nvPicPr>
          <p:cNvPr id="17" name="Immagine 16" descr="Schermata 2017-09-15 alle 22.17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7467600" cy="4133423"/>
          </a:xfrm>
          <a:prstGeom prst="rect">
            <a:avLst/>
          </a:prstGeom>
        </p:spPr>
      </p:pic>
      <p:cxnSp>
        <p:nvCxnSpPr>
          <p:cNvPr id="38" name="Straight Connector 31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295400" y="2667000"/>
            <a:ext cx="533399" cy="122084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3x10</a:t>
            </a:r>
            <a:r>
              <a:rPr lang="it-IT" sz="1000" baseline="30000" dirty="0" smtClean="0"/>
              <a:t>6</a:t>
            </a:r>
          </a:p>
          <a:p>
            <a:endParaRPr lang="it-IT" sz="1000" baseline="30000" dirty="0"/>
          </a:p>
          <a:p>
            <a:endParaRPr lang="it-IT" sz="1000" baseline="30000" dirty="0" smtClean="0"/>
          </a:p>
          <a:p>
            <a:r>
              <a:rPr lang="it-IT" sz="1000" dirty="0" smtClean="0"/>
              <a:t>2x10</a:t>
            </a:r>
            <a:r>
              <a:rPr lang="it-IT" sz="1000" baseline="30000" dirty="0" smtClean="0"/>
              <a:t>6</a:t>
            </a:r>
          </a:p>
          <a:p>
            <a:endParaRPr lang="it-IT" sz="1000" baseline="30000" dirty="0" smtClean="0"/>
          </a:p>
          <a:p>
            <a:endParaRPr lang="it-IT" sz="1000" baseline="30000" dirty="0"/>
          </a:p>
          <a:p>
            <a:r>
              <a:rPr lang="it-IT" sz="1000" dirty="0" smtClean="0"/>
              <a:t>1x10</a:t>
            </a:r>
            <a:r>
              <a:rPr lang="it-IT" sz="1000" baseline="30000" dirty="0" smtClean="0"/>
              <a:t>6</a:t>
            </a:r>
            <a:endParaRPr lang="it-IT" sz="1000" baseline="30000" dirty="0"/>
          </a:p>
          <a:p>
            <a:endParaRPr lang="it-IT" sz="1000" baseline="30000" dirty="0"/>
          </a:p>
          <a:p>
            <a:endParaRPr lang="it-IT" sz="10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105400" y="2590800"/>
            <a:ext cx="609600" cy="122084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1.8x10</a:t>
            </a:r>
            <a:r>
              <a:rPr lang="it-IT" sz="1000" baseline="30000" dirty="0" smtClean="0"/>
              <a:t>6</a:t>
            </a:r>
          </a:p>
          <a:p>
            <a:endParaRPr lang="it-IT" sz="1000" baseline="30000" dirty="0"/>
          </a:p>
          <a:p>
            <a:endParaRPr lang="it-IT" sz="1000" baseline="30000" dirty="0" smtClean="0"/>
          </a:p>
          <a:p>
            <a:r>
              <a:rPr lang="it-IT" sz="1000" dirty="0" smtClean="0"/>
              <a:t>1.2x10</a:t>
            </a:r>
            <a:r>
              <a:rPr lang="it-IT" sz="1000" baseline="30000" dirty="0" smtClean="0"/>
              <a:t>6</a:t>
            </a:r>
          </a:p>
          <a:p>
            <a:endParaRPr lang="it-IT" sz="1000" baseline="30000" dirty="0" smtClean="0"/>
          </a:p>
          <a:p>
            <a:endParaRPr lang="it-IT" sz="1000" baseline="30000" dirty="0"/>
          </a:p>
          <a:p>
            <a:r>
              <a:rPr lang="it-IT" sz="1000" dirty="0" smtClean="0"/>
              <a:t>0.6x10</a:t>
            </a:r>
            <a:r>
              <a:rPr lang="it-IT" sz="1000" baseline="30000" dirty="0" smtClean="0"/>
              <a:t>6</a:t>
            </a:r>
            <a:endParaRPr lang="it-IT" sz="1000" baseline="30000" dirty="0"/>
          </a:p>
          <a:p>
            <a:endParaRPr lang="it-IT" sz="1000" baseline="30000" dirty="0"/>
          </a:p>
          <a:p>
            <a:endParaRPr lang="it-IT" sz="10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295400" y="3962400"/>
            <a:ext cx="533399" cy="10156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8x10</a:t>
            </a:r>
            <a:r>
              <a:rPr lang="it-IT" sz="1000" baseline="30000" dirty="0"/>
              <a:t>5</a:t>
            </a:r>
            <a:endParaRPr lang="it-IT" sz="1000" baseline="30000" dirty="0" smtClean="0"/>
          </a:p>
          <a:p>
            <a:endParaRPr lang="it-IT" sz="1000" baseline="30000" dirty="0" smtClean="0"/>
          </a:p>
          <a:p>
            <a:r>
              <a:rPr lang="it-IT" sz="1000" dirty="0" smtClean="0"/>
              <a:t>6x10</a:t>
            </a:r>
            <a:r>
              <a:rPr lang="it-IT" sz="1000" baseline="30000" dirty="0"/>
              <a:t>5</a:t>
            </a:r>
            <a:endParaRPr lang="it-IT" sz="1000" baseline="30000" dirty="0" smtClean="0"/>
          </a:p>
          <a:p>
            <a:endParaRPr lang="it-IT" sz="1000" baseline="30000" dirty="0"/>
          </a:p>
          <a:p>
            <a:r>
              <a:rPr lang="it-IT" sz="1000" dirty="0" smtClean="0"/>
              <a:t>4x10</a:t>
            </a:r>
            <a:r>
              <a:rPr lang="it-IT" sz="1000" baseline="30000" dirty="0"/>
              <a:t>5</a:t>
            </a:r>
            <a:endParaRPr lang="it-IT" sz="1000" baseline="30000" dirty="0" smtClean="0"/>
          </a:p>
          <a:p>
            <a:endParaRPr lang="it-IT" sz="1000" baseline="30000" dirty="0"/>
          </a:p>
          <a:p>
            <a:r>
              <a:rPr lang="it-IT" sz="1000" dirty="0" smtClean="0"/>
              <a:t>2x10</a:t>
            </a:r>
            <a:r>
              <a:rPr lang="it-IT" sz="1000" baseline="30000" dirty="0"/>
              <a:t>5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5181600" y="3962400"/>
            <a:ext cx="533399" cy="11695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5x10</a:t>
            </a:r>
            <a:r>
              <a:rPr lang="it-IT" sz="1000" baseline="30000" dirty="0" smtClean="0"/>
              <a:t>5</a:t>
            </a:r>
          </a:p>
          <a:p>
            <a:endParaRPr lang="it-IT" sz="1000" baseline="30000" dirty="0" smtClean="0"/>
          </a:p>
          <a:p>
            <a:endParaRPr lang="it-IT" sz="1000" dirty="0" smtClean="0"/>
          </a:p>
          <a:p>
            <a:r>
              <a:rPr lang="it-IT" sz="1000" dirty="0" smtClean="0"/>
              <a:t>3x10</a:t>
            </a:r>
            <a:r>
              <a:rPr lang="it-IT" sz="1000" baseline="30000" dirty="0" smtClean="0"/>
              <a:t>5</a:t>
            </a:r>
          </a:p>
          <a:p>
            <a:endParaRPr lang="it-IT" sz="1000" baseline="30000" dirty="0"/>
          </a:p>
          <a:p>
            <a:endParaRPr lang="it-IT" sz="1000" dirty="0" smtClean="0"/>
          </a:p>
          <a:p>
            <a:r>
              <a:rPr lang="it-IT" sz="1000" dirty="0" smtClean="0"/>
              <a:t>1x10</a:t>
            </a:r>
            <a:r>
              <a:rPr lang="it-IT" sz="1000" baseline="30000" dirty="0" smtClean="0"/>
              <a:t>5</a:t>
            </a:r>
          </a:p>
          <a:p>
            <a:endParaRPr lang="it-IT" sz="1000" baseline="300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219200" y="5410200"/>
            <a:ext cx="609600" cy="10156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22x10</a:t>
            </a:r>
            <a:r>
              <a:rPr lang="it-IT" sz="1000" baseline="30000" dirty="0" smtClean="0"/>
              <a:t>4</a:t>
            </a:r>
          </a:p>
          <a:p>
            <a:endParaRPr lang="it-IT" sz="1000" baseline="30000" dirty="0" smtClean="0"/>
          </a:p>
          <a:p>
            <a:r>
              <a:rPr lang="it-IT" sz="1000" dirty="0" smtClean="0"/>
              <a:t>16x10</a:t>
            </a:r>
            <a:r>
              <a:rPr lang="it-IT" sz="1000" baseline="30000" dirty="0" smtClean="0"/>
              <a:t>4</a:t>
            </a:r>
          </a:p>
          <a:p>
            <a:endParaRPr lang="it-IT" sz="1000" baseline="30000" dirty="0"/>
          </a:p>
          <a:p>
            <a:r>
              <a:rPr lang="it-IT" sz="1000" dirty="0" smtClean="0"/>
              <a:t>10x10</a:t>
            </a:r>
            <a:r>
              <a:rPr lang="it-IT" sz="1000" baseline="30000" dirty="0"/>
              <a:t>4</a:t>
            </a:r>
            <a:endParaRPr lang="it-IT" sz="1000" baseline="30000" dirty="0" smtClean="0"/>
          </a:p>
          <a:p>
            <a:endParaRPr lang="it-IT" sz="1000" baseline="30000" dirty="0"/>
          </a:p>
          <a:p>
            <a:r>
              <a:rPr lang="it-IT" sz="1000" dirty="0" smtClean="0"/>
              <a:t>  4x10</a:t>
            </a:r>
            <a:r>
              <a:rPr lang="it-IT" sz="1000" baseline="30000" dirty="0" smtClean="0"/>
              <a:t>4</a:t>
            </a:r>
            <a:endParaRPr lang="it-IT" sz="1000" baseline="300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5105400" y="5410200"/>
            <a:ext cx="609600" cy="10156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14x10</a:t>
            </a:r>
            <a:r>
              <a:rPr lang="it-IT" sz="1000" baseline="30000" dirty="0" smtClean="0"/>
              <a:t>4</a:t>
            </a:r>
          </a:p>
          <a:p>
            <a:endParaRPr lang="it-IT" sz="1000" baseline="30000" dirty="0" smtClean="0"/>
          </a:p>
          <a:p>
            <a:r>
              <a:rPr lang="it-IT" sz="1000" dirty="0" smtClean="0"/>
              <a:t>10x10</a:t>
            </a:r>
            <a:r>
              <a:rPr lang="it-IT" sz="1000" baseline="30000" dirty="0" smtClean="0"/>
              <a:t>4</a:t>
            </a:r>
          </a:p>
          <a:p>
            <a:endParaRPr lang="it-IT" sz="1000" baseline="30000" dirty="0" smtClean="0"/>
          </a:p>
          <a:p>
            <a:r>
              <a:rPr lang="it-IT" sz="1000" dirty="0" smtClean="0"/>
              <a:t>  6x10</a:t>
            </a:r>
            <a:r>
              <a:rPr lang="it-IT" sz="1000" baseline="30000" dirty="0" smtClean="0"/>
              <a:t>4</a:t>
            </a:r>
          </a:p>
          <a:p>
            <a:endParaRPr lang="it-IT" sz="1000" baseline="30000" dirty="0"/>
          </a:p>
          <a:p>
            <a:r>
              <a:rPr lang="it-IT" sz="1000" dirty="0" smtClean="0"/>
              <a:t>  2x10</a:t>
            </a:r>
            <a:r>
              <a:rPr lang="it-IT" sz="1000" baseline="30000" dirty="0" smtClean="0"/>
              <a:t>4</a:t>
            </a:r>
            <a:endParaRPr lang="it-IT" sz="1000" baseline="30000" dirty="0"/>
          </a:p>
        </p:txBody>
      </p:sp>
      <p:sp>
        <p:nvSpPr>
          <p:cNvPr id="21" name="Rettangolo 20"/>
          <p:cNvSpPr/>
          <p:nvPr/>
        </p:nvSpPr>
        <p:spPr>
          <a:xfrm>
            <a:off x="152400" y="2133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Expected 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yields from 20 </a:t>
            </a:r>
            <a:r>
              <a:rPr lang="en-US" b="1" dirty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PAC 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days in </a:t>
            </a:r>
            <a:r>
              <a:rPr lang="en-US" b="1" dirty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spring RG-A 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run</a:t>
            </a:r>
            <a:endParaRPr lang="en-US" b="1" dirty="0">
              <a:solidFill>
                <a:srgbClr val="8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9600" y="2667000"/>
            <a:ext cx="68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Yield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133600" y="28956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=0.2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943600" y="28956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=0.2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209800" y="44196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=0.5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43600" y="42672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=0.5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133600" y="58674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=1.0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5943600" y="58674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=1.0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981200" y="2590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=1.9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981200" y="4038600"/>
            <a:ext cx="1250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W</a:t>
            </a:r>
            <a:r>
              <a:rPr lang="it-IT" sz="1600" dirty="0" smtClean="0"/>
              <a:t>=1.9 </a:t>
            </a:r>
            <a:r>
              <a:rPr lang="it-IT" sz="1600" dirty="0" err="1" smtClean="0"/>
              <a:t>GeV</a:t>
            </a:r>
            <a:endParaRPr lang="it-IT" sz="16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1981200" y="5562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=1.9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5791200" y="2590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=2.2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791200" y="3962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=2.2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791200" y="5562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=2.2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0" y="3657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E=10.6 </a:t>
            </a:r>
            <a:r>
              <a:rPr lang="it-IT" b="1" dirty="0" err="1" smtClean="0"/>
              <a:t>GeV</a:t>
            </a:r>
            <a:endParaRPr lang="it-IT" b="1" dirty="0"/>
          </a:p>
        </p:txBody>
      </p:sp>
      <p:sp>
        <p:nvSpPr>
          <p:cNvPr id="71" name="Segnaposto numero diapositiva 11"/>
          <p:cNvSpPr txBox="1">
            <a:spLocks/>
          </p:cNvSpPr>
          <p:nvPr/>
        </p:nvSpPr>
        <p:spPr bwMode="auto">
          <a:xfrm>
            <a:off x="8610600" y="6324600"/>
            <a:ext cx="4049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505E3-9B21-8742-B4DC-5DD2FCC133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1"/>
          <p:cNvCxnSpPr/>
          <p:nvPr/>
        </p:nvCxnSpPr>
        <p:spPr>
          <a:xfrm>
            <a:off x="0" y="637567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6"/>
          <p:cNvSpPr txBox="1"/>
          <p:nvPr/>
        </p:nvSpPr>
        <p:spPr>
          <a:xfrm>
            <a:off x="284346" y="996995"/>
            <a:ext cx="8478654" cy="688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latin typeface="Comic Sans MS" charset="0"/>
                <a:ea typeface="Comic Sans MS" charset="0"/>
                <a:cs typeface="Comic Sans MS" charset="0"/>
              </a:rPr>
              <a:t>The first publication related to  low Q</a:t>
            </a:r>
            <a:r>
              <a:rPr lang="en-US" sz="1600" b="0" baseline="30000" dirty="0" smtClean="0">
                <a:latin typeface="Comic Sans MS" charset="0"/>
                <a:ea typeface="Comic Sans MS" charset="0"/>
                <a:cs typeface="Comic Sans MS" charset="0"/>
              </a:rPr>
              <a:t>2  </a:t>
            </a:r>
            <a:r>
              <a:rPr lang="en-US" sz="1600" b="0" dirty="0" smtClean="0">
                <a:latin typeface="Comic Sans MS" charset="0"/>
                <a:ea typeface="Comic Sans MS" charset="0"/>
                <a:cs typeface="Comic Sans MS" charset="0"/>
              </a:rPr>
              <a:t>KY will exploit the high yield obtained in 20 PAC days to:</a:t>
            </a:r>
          </a:p>
          <a:p>
            <a:pPr>
              <a:spcAft>
                <a:spcPts val="600"/>
              </a:spcAft>
            </a:pPr>
            <a:endParaRPr lang="en-US" sz="1600" b="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determine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b="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precision measurements of hyperon polarization observables at Q</a:t>
            </a:r>
            <a:r>
              <a:rPr lang="en-US" sz="1600" b="0" baseline="30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&lt; 3GeV</a:t>
            </a:r>
            <a:r>
              <a:rPr lang="en-US" sz="1600" b="0" baseline="30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aseline="30000" dirty="0" smtClean="0">
              <a:solidFill>
                <a:srgbClr val="008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en-US" sz="1600" dirty="0" smtClean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en-US" sz="1600" dirty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 smtClean="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Subsequent accurate extraction of cross sections and separated structure functions will allow for</a:t>
            </a:r>
            <a:endParaRPr lang="en-US" sz="1600" dirty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attempt</a:t>
            </a:r>
            <a:r>
              <a:rPr lang="en-US" sz="1600" b="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 extraction of high mass </a:t>
            </a: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resonance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 contribution to the reaction cross and sections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 polarization observables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="0" dirty="0" smtClean="0">
              <a:solidFill>
                <a:schemeClr val="accent4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determine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the low Q</a:t>
            </a:r>
            <a:r>
              <a:rPr lang="en-US" sz="1600" baseline="300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2 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evolution of resonance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 </a:t>
            </a:r>
            <a:r>
              <a:rPr lang="en-US" sz="1600" dirty="0" err="1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electrocouplings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to investigate the relevant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degrees of freedom and the nature of the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resonances.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b="0" dirty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="0" dirty="0" smtClean="0">
              <a:solidFill>
                <a:schemeClr val="accent4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dirty="0">
              <a:solidFill>
                <a:schemeClr val="accent4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dirty="0">
              <a:solidFill>
                <a:srgbClr val="80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="0" dirty="0" smtClean="0">
              <a:solidFill>
                <a:srgbClr val="008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-25400" y="0"/>
            <a:ext cx="9144000" cy="639763"/>
          </a:xfrm>
        </p:spPr>
        <p:txBody>
          <a:bodyPr/>
          <a:lstStyle/>
          <a:p>
            <a:r>
              <a:rPr lang="en-US" dirty="0" smtClean="0"/>
              <a:t>First Publication</a:t>
            </a:r>
            <a:endParaRPr lang="en-US" dirty="0"/>
          </a:p>
        </p:txBody>
      </p:sp>
      <p:grpSp>
        <p:nvGrpSpPr>
          <p:cNvPr id="36" name="Group 18"/>
          <p:cNvGrpSpPr>
            <a:grpSpLocks noChangeAspect="1"/>
          </p:cNvGrpSpPr>
          <p:nvPr/>
        </p:nvGrpSpPr>
        <p:grpSpPr>
          <a:xfrm>
            <a:off x="5181600" y="3733800"/>
            <a:ext cx="3193277" cy="2642500"/>
            <a:chOff x="509062" y="1886814"/>
            <a:chExt cx="2776763" cy="3063768"/>
          </a:xfrm>
        </p:grpSpPr>
        <p:pic>
          <p:nvPicPr>
            <p:cNvPr id="3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062" y="1886814"/>
              <a:ext cx="2776763" cy="306376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sp>
          <p:nvSpPr>
            <p:cNvPr id="39" name="TextBox 53"/>
            <p:cNvSpPr txBox="1"/>
            <p:nvPr/>
          </p:nvSpPr>
          <p:spPr>
            <a:xfrm>
              <a:off x="1622233" y="3148528"/>
              <a:ext cx="338961" cy="321071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FFFFFF"/>
              </a:solidFill>
            </a:ln>
          </p:spPr>
          <p:txBody>
            <a:bodyPr wrap="none" lIns="91368" tIns="45683" rIns="91368" bIns="45683" rtlCol="0">
              <a:spAutoFit/>
            </a:bodyPr>
            <a:lstStyle/>
            <a:p>
              <a:pPr defTabSz="740294"/>
              <a:r>
                <a:rPr lang="en-US" sz="1200" dirty="0">
                  <a:solidFill>
                    <a:srgbClr val="000000"/>
                  </a:solidFill>
                </a:rPr>
                <a:t>q</a:t>
              </a:r>
              <a:r>
                <a:rPr lang="en-US" sz="1200" baseline="30000" dirty="0">
                  <a:solidFill>
                    <a:srgbClr val="000000"/>
                  </a:solidFill>
                </a:rPr>
                <a:t>3</a:t>
              </a:r>
              <a:r>
                <a:rPr lang="en-US" sz="12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45" name="TextBox 53"/>
            <p:cNvSpPr txBox="1"/>
            <p:nvPr/>
          </p:nvSpPr>
          <p:spPr>
            <a:xfrm>
              <a:off x="2288887" y="2271576"/>
              <a:ext cx="275973" cy="321071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FFFFFF"/>
              </a:solidFill>
            </a:ln>
          </p:spPr>
          <p:txBody>
            <a:bodyPr wrap="none" lIns="91368" tIns="45683" rIns="91368" bIns="45683" rtlCol="0">
              <a:spAutoFit/>
            </a:bodyPr>
            <a:lstStyle/>
            <a:p>
              <a:pPr defTabSz="740294"/>
              <a:r>
                <a:rPr lang="en-US" sz="1200" dirty="0">
                  <a:solidFill>
                    <a:srgbClr val="000000"/>
                  </a:solidFill>
                </a:rPr>
                <a:t>q</a:t>
              </a:r>
              <a:r>
                <a:rPr lang="en-US" sz="1200" baseline="30000" dirty="0">
                  <a:solidFill>
                    <a:srgbClr val="000000"/>
                  </a:solidFill>
                </a:rPr>
                <a:t>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8"/>
            <p:cNvSpPr txBox="1"/>
            <p:nvPr/>
          </p:nvSpPr>
          <p:spPr>
            <a:xfrm>
              <a:off x="998660" y="3934176"/>
              <a:ext cx="302288" cy="34685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none" lIns="82912" tIns="41455" rIns="82912" bIns="41455" rtlCol="0">
              <a:spAutoFit/>
            </a:bodyPr>
            <a:lstStyle/>
            <a:p>
              <a:pPr defTabSz="740294"/>
              <a:r>
                <a:rPr lang="en-US" sz="1400" i="1" dirty="0">
                  <a:solidFill>
                    <a:srgbClr val="000000"/>
                  </a:solidFill>
                </a:rPr>
                <a:t>q</a:t>
              </a:r>
              <a:r>
                <a:rPr lang="en-US" sz="1400" i="1" baseline="30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7" name="Left Brace 9"/>
            <p:cNvSpPr>
              <a:spLocks noChangeAspect="1"/>
            </p:cNvSpPr>
            <p:nvPr/>
          </p:nvSpPr>
          <p:spPr>
            <a:xfrm>
              <a:off x="1274166" y="3973674"/>
              <a:ext cx="189256" cy="258177"/>
            </a:xfrm>
            <a:prstGeom prst="leftBrac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2" tIns="41455" rIns="82912" bIns="41455" rtlCol="0" anchor="ctr"/>
            <a:lstStyle/>
            <a:p>
              <a:pPr algn="ctr" defTabSz="740294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8" name="Segnaposto numero diapositiva 11"/>
          <p:cNvSpPr txBox="1">
            <a:spLocks/>
          </p:cNvSpPr>
          <p:nvPr/>
        </p:nvSpPr>
        <p:spPr bwMode="auto">
          <a:xfrm>
            <a:off x="8610600" y="6324600"/>
            <a:ext cx="4049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505E3-9B21-8742-B4DC-5DD2FCC133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8050</TotalTime>
  <Words>663</Words>
  <Application>Microsoft Macintosh PowerPoint</Application>
  <PresentationFormat>Presentazione su schermo (4:3)</PresentationFormat>
  <Paragraphs>157</Paragraphs>
  <Slides>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2_CLAS022604</vt:lpstr>
      <vt:lpstr>Equation</vt:lpstr>
      <vt:lpstr>Presentazione di PowerPoint</vt:lpstr>
      <vt:lpstr>Presentazione di PowerPoint</vt:lpstr>
      <vt:lpstr>Presentazione di PowerPoint</vt:lpstr>
      <vt:lpstr>Presentazione di PowerPoint</vt:lpstr>
      <vt:lpstr>First Publication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mokeev</dc:creator>
  <cp:lastModifiedBy>annalisa D'Angelo</cp:lastModifiedBy>
  <cp:revision>137</cp:revision>
  <dcterms:created xsi:type="dcterms:W3CDTF">2016-08-12T12:40:20Z</dcterms:created>
  <dcterms:modified xsi:type="dcterms:W3CDTF">2017-09-15T21:20:32Z</dcterms:modified>
</cp:coreProperties>
</file>