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538" r:id="rId2"/>
    <p:sldId id="626" r:id="rId3"/>
    <p:sldId id="624" r:id="rId4"/>
    <p:sldId id="630" r:id="rId5"/>
    <p:sldId id="631" r:id="rId6"/>
    <p:sldId id="629" r:id="rId7"/>
    <p:sldId id="622" r:id="rId8"/>
    <p:sldId id="623" r:id="rId9"/>
    <p:sldId id="632" r:id="rId10"/>
    <p:sldId id="585" r:id="rId11"/>
    <p:sldId id="586" r:id="rId12"/>
  </p:sldIdLst>
  <p:sldSz cx="10382250" cy="725328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1pPr>
    <a:lvl2pPr marL="466052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2pPr>
    <a:lvl3pPr marL="932106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3pPr>
    <a:lvl4pPr marL="1398158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4pPr>
    <a:lvl5pPr marL="1864213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5pPr>
    <a:lvl6pPr marL="2330266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6pPr>
    <a:lvl7pPr marL="2796319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7pPr>
    <a:lvl8pPr marL="3262372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8pPr>
    <a:lvl9pPr marL="3728424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EF6"/>
    <a:srgbClr val="622000"/>
    <a:srgbClr val="00C301"/>
    <a:srgbClr val="3465C8"/>
    <a:srgbClr val="4684FF"/>
    <a:srgbClr val="18EFFF"/>
    <a:srgbClr val="FDFF95"/>
    <a:srgbClr val="ECED89"/>
    <a:srgbClr val="00FF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E171933-4619-4E11-9A3F-F7608DF75F80}" styleName="Stile medio 1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38" autoAdjust="0"/>
    <p:restoredTop sz="99830" autoAdjust="0"/>
  </p:normalViewPr>
  <p:slideViewPr>
    <p:cSldViewPr>
      <p:cViewPr varScale="1">
        <p:scale>
          <a:sx n="79" d="100"/>
          <a:sy n="79" d="100"/>
        </p:scale>
        <p:origin x="-1824" y="-104"/>
      </p:cViewPr>
      <p:guideLst>
        <p:guide orient="horz" pos="2285"/>
        <p:guide pos="32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-2920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93F53-B49A-804E-BC6A-F0ED6EA4BF3D}" type="datetimeFigureOut">
              <a:rPr lang="it-IT" smtClean="0"/>
              <a:pPr/>
              <a:t>20/07/18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Annalisa D'Angelo - The Baryon Spectroscopy program at Jlab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35857E-9874-8743-BDA0-1B245D94B24B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569408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76313" y="685800"/>
            <a:ext cx="490537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r>
              <a:rPr lang="en-US" smtClean="0"/>
              <a:t>Annalisa D'Angelo - The Baryon Spectroscopy program at Jlab</a:t>
            </a: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13F845E0-32E9-9948-A60B-2F8D6AAAFCD0}" type="slidenum">
              <a:rPr lang="en-US"/>
              <a:pPr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8102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66052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32106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98158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64213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330266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96319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62372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28424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76313" y="685800"/>
            <a:ext cx="4905375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Annalisa D'Angelo - The Baryon Spectroscopy program at Jlab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F845E0-32E9-9948-A60B-2F8D6AAAFCD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284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76313" y="685800"/>
            <a:ext cx="49053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5146C-2381-E845-AEC8-0B41B418726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76313" y="685800"/>
            <a:ext cx="49053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5146C-2381-E845-AEC8-0B41B418726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76313" y="685800"/>
            <a:ext cx="49053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5146C-2381-E845-AEC8-0B41B418726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76313" y="685800"/>
            <a:ext cx="49053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5146C-2381-E845-AEC8-0B41B418726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76313" y="685800"/>
            <a:ext cx="49053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5146C-2381-E845-AEC8-0B41B418726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76313" y="685800"/>
            <a:ext cx="49053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5146C-2381-E845-AEC8-0B41B418726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76313" y="685800"/>
            <a:ext cx="49053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5146C-2381-E845-AEC8-0B41B418726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76313" y="685800"/>
            <a:ext cx="49053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5146C-2381-E845-AEC8-0B41B418726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78505" y="2253388"/>
            <a:ext cx="8825240" cy="1554390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57013" y="4110996"/>
            <a:ext cx="7268229" cy="1852821"/>
          </a:xfrm>
          <a:prstGeom prst="rect">
            <a:avLst/>
          </a:prstGeom>
        </p:spPr>
        <p:txBody>
          <a:bodyPr lIns="91412" tIns="45705" rIns="91412" bIns="45705"/>
          <a:lstStyle>
            <a:lvl1pPr marL="0" indent="0" algn="ctr">
              <a:buNone/>
              <a:defRPr/>
            </a:lvl1pPr>
            <a:lvl2pPr marL="466052" indent="0" algn="ctr">
              <a:buNone/>
              <a:defRPr/>
            </a:lvl2pPr>
            <a:lvl3pPr marL="932106" indent="0" algn="ctr">
              <a:buNone/>
              <a:defRPr/>
            </a:lvl3pPr>
            <a:lvl4pPr marL="1398158" indent="0" algn="ctr">
              <a:buNone/>
              <a:defRPr/>
            </a:lvl4pPr>
            <a:lvl5pPr marL="1864213" indent="0" algn="ctr">
              <a:buNone/>
              <a:defRPr/>
            </a:lvl5pPr>
            <a:lvl6pPr marL="2330266" indent="0" algn="ctr">
              <a:buNone/>
              <a:defRPr/>
            </a:lvl6pPr>
            <a:lvl7pPr marL="2796319" indent="0" algn="ctr">
              <a:buNone/>
              <a:defRPr/>
            </a:lvl7pPr>
            <a:lvl8pPr marL="3262372" indent="0" algn="ctr">
              <a:buNone/>
              <a:defRPr/>
            </a:lvl8pPr>
            <a:lvl9pPr marL="3728424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84F22-47CE-E84F-AE27-D9117E68BE8E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CLAS Collaboration Meeting   -  July 13  2018                         Annalisa D’Angelo – Run Group K Status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40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8505" y="644740"/>
            <a:ext cx="8825240" cy="1209679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78505" y="2095397"/>
            <a:ext cx="8825240" cy="4351972"/>
          </a:xfrm>
          <a:prstGeom prst="rect">
            <a:avLst/>
          </a:prstGeom>
        </p:spPr>
        <p:txBody>
          <a:bodyPr lIns="91412" tIns="45705" rIns="91412" bIns="45705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123A2-8C0A-B24D-ABFA-7CF5F3B53C08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CLAS Collaboration Meeting   -  July 13  2018                         Annalisa D’Angelo – Run Group K Status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67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9394" y="4661574"/>
            <a:ext cx="8825240" cy="1439487"/>
          </a:xfrm>
          <a:prstGeom prst="rect">
            <a:avLst/>
          </a:prstGeom>
        </p:spPr>
        <p:txBody>
          <a:bodyPr lIns="91412" tIns="45705" rIns="91412" bIns="45705" anchor="t"/>
          <a:lstStyle>
            <a:lvl1pPr algn="l">
              <a:defRPr sz="41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19394" y="3073674"/>
            <a:ext cx="8825240" cy="1587904"/>
          </a:xfrm>
          <a:prstGeom prst="rect">
            <a:avLst/>
          </a:prstGeom>
        </p:spPr>
        <p:txBody>
          <a:bodyPr lIns="91412" tIns="45705" rIns="91412" bIns="45705" anchor="b"/>
          <a:lstStyle>
            <a:lvl1pPr marL="0" indent="0">
              <a:buNone/>
              <a:defRPr sz="2100"/>
            </a:lvl1pPr>
            <a:lvl2pPr marL="466052" indent="0">
              <a:buNone/>
              <a:defRPr sz="1900"/>
            </a:lvl2pPr>
            <a:lvl3pPr marL="932106" indent="0">
              <a:buNone/>
              <a:defRPr sz="1700"/>
            </a:lvl3pPr>
            <a:lvl4pPr marL="1398158" indent="0">
              <a:buNone/>
              <a:defRPr sz="1400"/>
            </a:lvl4pPr>
            <a:lvl5pPr marL="1864213" indent="0">
              <a:buNone/>
              <a:defRPr sz="1400"/>
            </a:lvl5pPr>
            <a:lvl6pPr marL="2330266" indent="0">
              <a:buNone/>
              <a:defRPr sz="1400"/>
            </a:lvl6pPr>
            <a:lvl7pPr marL="2796319" indent="0">
              <a:buNone/>
              <a:defRPr sz="1400"/>
            </a:lvl7pPr>
            <a:lvl8pPr marL="3262372" indent="0">
              <a:buNone/>
              <a:defRPr sz="1400"/>
            </a:lvl8pPr>
            <a:lvl9pPr marL="3728424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2AE66-D61E-114C-BD1D-1D06A91F5DC7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CLAS Collaboration Meeting   -  July 13  2018                         Annalisa D’Angelo – Run Group K Status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55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8505" y="644740"/>
            <a:ext cx="8825240" cy="1209679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78506" y="2095397"/>
            <a:ext cx="4334115" cy="4351972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69631" y="2095397"/>
            <a:ext cx="4334115" cy="4351972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DC3F1-72C8-4647-8286-71C37469022E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CLAS Collaboration Meeting   -  July 13  2018                         Annalisa D’Angelo – Run Group K Status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59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8462" y="290453"/>
            <a:ext cx="9345333" cy="1209679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18462" y="1623014"/>
            <a:ext cx="4587619" cy="676654"/>
          </a:xfrm>
          <a:prstGeom prst="rect">
            <a:avLst/>
          </a:prstGeom>
        </p:spPr>
        <p:txBody>
          <a:bodyPr lIns="91412" tIns="45705" rIns="91412" bIns="45705" anchor="b"/>
          <a:lstStyle>
            <a:lvl1pPr marL="0" indent="0">
              <a:buNone/>
              <a:defRPr sz="2400" b="1"/>
            </a:lvl1pPr>
            <a:lvl2pPr marL="466052" indent="0">
              <a:buNone/>
              <a:defRPr sz="2100" b="1"/>
            </a:lvl2pPr>
            <a:lvl3pPr marL="932106" indent="0">
              <a:buNone/>
              <a:defRPr sz="1900" b="1"/>
            </a:lvl3pPr>
            <a:lvl4pPr marL="1398158" indent="0">
              <a:buNone/>
              <a:defRPr sz="1700" b="1"/>
            </a:lvl4pPr>
            <a:lvl5pPr marL="1864213" indent="0">
              <a:buNone/>
              <a:defRPr sz="1700" b="1"/>
            </a:lvl5pPr>
            <a:lvl6pPr marL="2330266" indent="0">
              <a:buNone/>
              <a:defRPr sz="1700" b="1"/>
            </a:lvl6pPr>
            <a:lvl7pPr marL="2796319" indent="0">
              <a:buNone/>
              <a:defRPr sz="1700" b="1"/>
            </a:lvl7pPr>
            <a:lvl8pPr marL="3262372" indent="0">
              <a:buNone/>
              <a:defRPr sz="1700" b="1"/>
            </a:lvl8pPr>
            <a:lvl9pPr marL="3728424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8462" y="2299670"/>
            <a:ext cx="4587619" cy="4179617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274540" y="1623014"/>
            <a:ext cx="4589255" cy="676654"/>
          </a:xfrm>
          <a:prstGeom prst="rect">
            <a:avLst/>
          </a:prstGeom>
        </p:spPr>
        <p:txBody>
          <a:bodyPr lIns="91412" tIns="45705" rIns="91412" bIns="45705" anchor="b"/>
          <a:lstStyle>
            <a:lvl1pPr marL="0" indent="0">
              <a:buNone/>
              <a:defRPr sz="2400" b="1"/>
            </a:lvl1pPr>
            <a:lvl2pPr marL="466052" indent="0">
              <a:buNone/>
              <a:defRPr sz="2100" b="1"/>
            </a:lvl2pPr>
            <a:lvl3pPr marL="932106" indent="0">
              <a:buNone/>
              <a:defRPr sz="1900" b="1"/>
            </a:lvl3pPr>
            <a:lvl4pPr marL="1398158" indent="0">
              <a:buNone/>
              <a:defRPr sz="1700" b="1"/>
            </a:lvl4pPr>
            <a:lvl5pPr marL="1864213" indent="0">
              <a:buNone/>
              <a:defRPr sz="1700" b="1"/>
            </a:lvl5pPr>
            <a:lvl6pPr marL="2330266" indent="0">
              <a:buNone/>
              <a:defRPr sz="1700" b="1"/>
            </a:lvl6pPr>
            <a:lvl7pPr marL="2796319" indent="0">
              <a:buNone/>
              <a:defRPr sz="1700" b="1"/>
            </a:lvl7pPr>
            <a:lvl8pPr marL="3262372" indent="0">
              <a:buNone/>
              <a:defRPr sz="1700" b="1"/>
            </a:lvl8pPr>
            <a:lvl9pPr marL="3728424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274540" y="2299670"/>
            <a:ext cx="4589255" cy="4179617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290C6-414F-AF4B-8A7F-56CEE257135F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CLAS Collaboration Meeting   -  July 13  2018                         Annalisa D’Angelo – Run Group K Status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9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8505" y="644740"/>
            <a:ext cx="8825240" cy="1209679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A604B-4CD7-0A40-9B60-C2927277B8B9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CLAS Collaboration Meeting   -  July 13  2018                         Annalisa D’Angelo – Run Group K Status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480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EDEE0-F139-4643-B219-03D91C3D227A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CLAS Collaboration Meeting   -  July 13  2018                         Annalisa D’Angelo – Run Group K Status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228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en-US" smtClean="0"/>
              <a:t>CLAS Collaboration Meeting   -  July 13  2018                         Annalisa D’Angelo – Run Group K Status Update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03493" y="6939012"/>
            <a:ext cx="504332" cy="29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r" defTabSz="888413">
              <a:defRPr sz="1300">
                <a:solidFill>
                  <a:srgbClr val="800000"/>
                </a:solidFill>
                <a:latin typeface="+mn-lt"/>
              </a:defRPr>
            </a:lvl1pPr>
          </a:lstStyle>
          <a:p>
            <a:fld id="{D5EF5FDC-2BB6-0D43-901C-C2A2504697D9}" type="slidenum">
              <a:rPr lang="en-US" smtClean="0"/>
              <a:pPr/>
              <a:t>‹n.›</a:t>
            </a:fld>
            <a:endParaRPr lang="en-US" dirty="0"/>
          </a:p>
        </p:txBody>
      </p:sp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9439598" y="6715323"/>
            <a:ext cx="942652" cy="503948"/>
          </a:xfrm>
          <a:prstGeom prst="rect">
            <a:avLst/>
          </a:prstGeom>
          <a:ln>
            <a:noFill/>
          </a:ln>
          <a:effectLst/>
        </p:spPr>
      </p:pic>
      <p:cxnSp>
        <p:nvCxnSpPr>
          <p:cNvPr id="4" name="Connettore 1 3"/>
          <p:cNvCxnSpPr/>
          <p:nvPr userDrawn="1"/>
        </p:nvCxnSpPr>
        <p:spPr bwMode="auto">
          <a:xfrm>
            <a:off x="1590725" y="6939012"/>
            <a:ext cx="77048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4" name="Titolo 1"/>
          <p:cNvSpPr txBox="1">
            <a:spLocks/>
          </p:cNvSpPr>
          <p:nvPr userDrawn="1"/>
        </p:nvSpPr>
        <p:spPr>
          <a:xfrm>
            <a:off x="870645" y="16968"/>
            <a:ext cx="8825240" cy="504056"/>
          </a:xfrm>
          <a:prstGeom prst="rect">
            <a:avLst/>
          </a:prstGeom>
        </p:spPr>
        <p:txBody>
          <a:bodyPr lIns="91412" tIns="45705" rIns="91412" bIns="45705"/>
          <a:lstStyle>
            <a:lvl1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66198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32396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98593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64792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endParaRPr lang="it-IT" sz="4000" dirty="0"/>
          </a:p>
        </p:txBody>
      </p:sp>
      <p:pic>
        <p:nvPicPr>
          <p:cNvPr id="8" name="Picture 9" descr="JLab_logo.jpg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" y="6784658"/>
            <a:ext cx="1499616" cy="468630"/>
          </a:xfrm>
          <a:prstGeom prst="rect">
            <a:avLst/>
          </a:prstGeom>
          <a:ln>
            <a:noFill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hf hdr="0" dt="0"/>
  <p:txStyles>
    <p:titleStyle>
      <a:lvl1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66052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32106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98158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64213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34977" indent="-334977" algn="l" defTabSz="888413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21735" indent="-275100" algn="l" defTabSz="888413" rtl="0" fontAlgn="base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  <a:ea typeface="+mn-ea"/>
        </a:defRPr>
      </a:lvl2pPr>
      <a:lvl3pPr marL="1111731" indent="-223316" algn="l" defTabSz="888413" rtl="0" fontAlgn="base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</a:defRPr>
      </a:lvl3pPr>
      <a:lvl4pPr marL="1555130" indent="-221700" algn="l" defTabSz="888413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00144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466198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32251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398302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64357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66052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32106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98158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64213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30266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96319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62372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28424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3"/>
          </p:nvPr>
        </p:nvSpPr>
        <p:spPr>
          <a:xfrm>
            <a:off x="1662733" y="6939012"/>
            <a:ext cx="6696744" cy="314276"/>
          </a:xfrm>
        </p:spPr>
        <p:txBody>
          <a:bodyPr/>
          <a:lstStyle/>
          <a:p>
            <a:r>
              <a:rPr lang="en-US" dirty="0" smtClean="0">
                <a:solidFill>
                  <a:srgbClr val="800040"/>
                </a:solidFill>
              </a:rPr>
              <a:t>CLAS Collaboration Meeting   -  July 13  2018                         Annalisa </a:t>
            </a:r>
            <a:r>
              <a:rPr lang="en-US" dirty="0" err="1" smtClean="0">
                <a:solidFill>
                  <a:srgbClr val="800040"/>
                </a:solidFill>
              </a:rPr>
              <a:t>D’Angelo</a:t>
            </a:r>
            <a:r>
              <a:rPr lang="en-US" smtClean="0">
                <a:solidFill>
                  <a:srgbClr val="800040"/>
                </a:solidFill>
              </a:rPr>
              <a:t> – Run Group K Status Update</a:t>
            </a:r>
            <a:endParaRPr lang="en-US">
              <a:solidFill>
                <a:srgbClr val="800040"/>
              </a:solidFill>
            </a:endParaRPr>
          </a:p>
        </p:txBody>
      </p:sp>
      <p:grpSp>
        <p:nvGrpSpPr>
          <p:cNvPr id="3" name="Group 69"/>
          <p:cNvGrpSpPr>
            <a:grpSpLocks/>
          </p:cNvGrpSpPr>
          <p:nvPr/>
        </p:nvGrpSpPr>
        <p:grpSpPr bwMode="auto">
          <a:xfrm>
            <a:off x="1086669" y="386284"/>
            <a:ext cx="8496944" cy="2142408"/>
            <a:chOff x="842" y="-43"/>
            <a:chExt cx="3980" cy="1276"/>
          </a:xfrm>
        </p:grpSpPr>
        <p:sp>
          <p:nvSpPr>
            <p:cNvPr id="4" name="Rectangle 70"/>
            <p:cNvSpPr>
              <a:spLocks noChangeArrowheads="1"/>
            </p:cNvSpPr>
            <p:nvPr/>
          </p:nvSpPr>
          <p:spPr bwMode="auto">
            <a:xfrm>
              <a:off x="1011" y="-43"/>
              <a:ext cx="3756" cy="1029"/>
            </a:xfrm>
            <a:prstGeom prst="rect">
              <a:avLst/>
            </a:prstGeom>
            <a:gradFill rotWithShape="1">
              <a:gsLst>
                <a:gs pos="0">
                  <a:srgbClr val="0066CC"/>
                </a:gs>
                <a:gs pos="100000">
                  <a:srgbClr val="00003E"/>
                </a:gs>
              </a:gsLst>
              <a:lin ang="0" scaled="1"/>
            </a:gradFill>
            <a:ln>
              <a:noFill/>
            </a:ln>
            <a:effectLst>
              <a:outerShdw blurRad="63500" dist="107763" dir="2700000" algn="ctr" rotWithShape="0">
                <a:schemeClr val="tx1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" name="Rectangle 71"/>
            <p:cNvSpPr>
              <a:spLocks noChangeArrowheads="1"/>
            </p:cNvSpPr>
            <p:nvPr/>
          </p:nvSpPr>
          <p:spPr bwMode="auto">
            <a:xfrm>
              <a:off x="842" y="41"/>
              <a:ext cx="3980" cy="1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3100" b="1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Hall B - Run Group K  </a:t>
              </a:r>
            </a:p>
            <a:p>
              <a:pPr algn="ctr"/>
              <a:r>
                <a:rPr lang="en-US" sz="3100" b="1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Color Confinement and Strong QCD</a:t>
              </a:r>
            </a:p>
            <a:p>
              <a:pPr algn="ctr"/>
              <a:r>
                <a:rPr lang="en-US" sz="3100" b="1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Status Update</a:t>
              </a:r>
              <a:endParaRPr lang="en-US" sz="3100" b="1" dirty="0">
                <a:solidFill>
                  <a:schemeClr val="bg1"/>
                </a:solidFill>
                <a:latin typeface="Arial" charset="0"/>
                <a:cs typeface="Arial" charset="0"/>
              </a:endParaRPr>
            </a:p>
            <a:p>
              <a:pPr algn="ctr"/>
              <a:endParaRPr lang="en-US" sz="3100" b="1" dirty="0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EDEE0-F139-4643-B219-03D91C3D227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38597" y="2186484"/>
            <a:ext cx="9505055" cy="322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8963" tIns="44479" rIns="88963" bIns="44479">
            <a:spAutoFit/>
          </a:bodyPr>
          <a:lstStyle>
            <a:lvl1pPr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38150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871538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308100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746250" defTabSz="8715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034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606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1178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575050" defTabSz="8715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1707618" indent="-1707618"/>
            <a:endParaRPr lang="en-US" b="1" dirty="0" smtClean="0">
              <a:latin typeface="+mn-lt"/>
            </a:endParaRPr>
          </a:p>
          <a:p>
            <a:pPr marL="1707618" indent="-1707618"/>
            <a:r>
              <a:rPr lang="en-US" sz="2000" b="1" dirty="0">
                <a:solidFill>
                  <a:srgbClr val="800000"/>
                </a:solidFill>
                <a:latin typeface="+mn-lt"/>
              </a:rPr>
              <a:t>E</a:t>
            </a:r>
            <a:r>
              <a:rPr lang="en-US" sz="2000" b="1" dirty="0" smtClean="0">
                <a:solidFill>
                  <a:srgbClr val="800000"/>
                </a:solidFill>
                <a:latin typeface="+mn-lt"/>
              </a:rPr>
              <a:t>12</a:t>
            </a:r>
            <a:r>
              <a:rPr lang="en-US" sz="2000" b="1" dirty="0">
                <a:solidFill>
                  <a:srgbClr val="800000"/>
                </a:solidFill>
                <a:latin typeface="+mn-lt"/>
              </a:rPr>
              <a:t>-16-010</a:t>
            </a:r>
            <a:r>
              <a:rPr lang="en-US" sz="2000" dirty="0">
                <a:solidFill>
                  <a:srgbClr val="800000"/>
                </a:solidFill>
                <a:latin typeface="+mn-lt"/>
              </a:rPr>
              <a:t>  </a:t>
            </a:r>
            <a:r>
              <a:rPr lang="en-US" sz="2000" dirty="0">
                <a:latin typeface="+mn-lt"/>
              </a:rPr>
              <a:t>	</a:t>
            </a:r>
            <a:r>
              <a:rPr lang="en-US" sz="2000" b="1" dirty="0">
                <a:solidFill>
                  <a:srgbClr val="800000"/>
                </a:solidFill>
                <a:latin typeface="+mn-lt"/>
              </a:rPr>
              <a:t>A Search for Hybrid Baryons in Hall B with CLAS12 </a:t>
            </a:r>
          </a:p>
          <a:p>
            <a:pPr marL="1707618" indent="-1707618"/>
            <a:r>
              <a:rPr lang="en-US" sz="2000" b="1" dirty="0">
                <a:latin typeface="+mn-lt"/>
              </a:rPr>
              <a:t>		Annalisa </a:t>
            </a:r>
            <a:r>
              <a:rPr lang="en-US" sz="2000" b="1" dirty="0" err="1">
                <a:latin typeface="+mn-lt"/>
              </a:rPr>
              <a:t>D’Angelo</a:t>
            </a:r>
            <a:endParaRPr lang="en-US" sz="2000" b="1" dirty="0">
              <a:latin typeface="+mn-lt"/>
            </a:endParaRPr>
          </a:p>
          <a:p>
            <a:pPr marL="1707618" indent="-1707618"/>
            <a:endParaRPr lang="it-IT" sz="2000" dirty="0">
              <a:latin typeface="+mn-lt"/>
            </a:endParaRPr>
          </a:p>
          <a:p>
            <a:pPr marL="1707618" indent="-1707618"/>
            <a:r>
              <a:rPr lang="en-US" sz="2000" b="1" dirty="0">
                <a:solidFill>
                  <a:srgbClr val="800000"/>
                </a:solidFill>
                <a:latin typeface="+mn-lt"/>
              </a:rPr>
              <a:t>E</a:t>
            </a:r>
            <a:r>
              <a:rPr lang="en-US" sz="2000" b="1" dirty="0" smtClean="0">
                <a:solidFill>
                  <a:srgbClr val="800000"/>
                </a:solidFill>
                <a:latin typeface="+mn-lt"/>
              </a:rPr>
              <a:t>12</a:t>
            </a:r>
            <a:r>
              <a:rPr lang="en-US" sz="2000" b="1" dirty="0">
                <a:solidFill>
                  <a:srgbClr val="800000"/>
                </a:solidFill>
                <a:latin typeface="+mn-lt"/>
              </a:rPr>
              <a:t>-16-010A</a:t>
            </a:r>
            <a:r>
              <a:rPr lang="en-US" sz="2000" dirty="0">
                <a:solidFill>
                  <a:srgbClr val="800000"/>
                </a:solidFill>
                <a:latin typeface="+mn-lt"/>
              </a:rPr>
              <a:t>  </a:t>
            </a:r>
            <a:r>
              <a:rPr lang="en-US" sz="2000" dirty="0">
                <a:latin typeface="+mn-lt"/>
              </a:rPr>
              <a:t>	</a:t>
            </a:r>
            <a:r>
              <a:rPr lang="en-US" sz="2000" dirty="0">
                <a:solidFill>
                  <a:srgbClr val="000090"/>
                </a:solidFill>
                <a:latin typeface="+mn-lt"/>
              </a:rPr>
              <a:t>Nucleon Resonance Structure Studies Via Exclusive KY </a:t>
            </a:r>
            <a:r>
              <a:rPr lang="en-US" sz="2000" dirty="0" err="1">
                <a:solidFill>
                  <a:srgbClr val="000090"/>
                </a:solidFill>
                <a:latin typeface="+mn-lt"/>
              </a:rPr>
              <a:t>Electroproduction</a:t>
            </a:r>
            <a:r>
              <a:rPr lang="en-US" sz="2000" dirty="0">
                <a:solidFill>
                  <a:srgbClr val="000090"/>
                </a:solidFill>
                <a:latin typeface="+mn-lt"/>
              </a:rPr>
              <a:t> at 6.6 </a:t>
            </a:r>
            <a:r>
              <a:rPr lang="en-US" sz="2000" dirty="0" err="1">
                <a:solidFill>
                  <a:srgbClr val="000090"/>
                </a:solidFill>
                <a:latin typeface="+mn-lt"/>
              </a:rPr>
              <a:t>GeV</a:t>
            </a:r>
            <a:r>
              <a:rPr lang="en-US" sz="2000" dirty="0">
                <a:solidFill>
                  <a:srgbClr val="000090"/>
                </a:solidFill>
                <a:latin typeface="+mn-lt"/>
              </a:rPr>
              <a:t> and 8.8 </a:t>
            </a:r>
            <a:r>
              <a:rPr lang="en-US" sz="2000" dirty="0" err="1">
                <a:solidFill>
                  <a:srgbClr val="000090"/>
                </a:solidFill>
                <a:latin typeface="+mn-lt"/>
              </a:rPr>
              <a:t>GeV</a:t>
            </a:r>
            <a:r>
              <a:rPr lang="en-US" sz="2000" dirty="0">
                <a:solidFill>
                  <a:srgbClr val="000090"/>
                </a:solidFill>
                <a:latin typeface="+mn-lt"/>
              </a:rPr>
              <a:t> </a:t>
            </a:r>
          </a:p>
          <a:p>
            <a:pPr marL="1707618" indent="-1707618"/>
            <a:r>
              <a:rPr lang="en-US" sz="2000" dirty="0">
                <a:latin typeface="+mn-lt"/>
              </a:rPr>
              <a:t>		Daniel Carman</a:t>
            </a:r>
          </a:p>
          <a:p>
            <a:pPr marL="1707618" indent="-1707618"/>
            <a:endParaRPr lang="it-IT" sz="2000" dirty="0">
              <a:latin typeface="+mn-lt"/>
            </a:endParaRPr>
          </a:p>
          <a:p>
            <a:pPr marL="1707618" indent="-1707618"/>
            <a:r>
              <a:rPr lang="en-US" sz="2000" b="1" dirty="0">
                <a:solidFill>
                  <a:srgbClr val="800000"/>
                </a:solidFill>
                <a:latin typeface="+mn-lt"/>
              </a:rPr>
              <a:t>E</a:t>
            </a:r>
            <a:r>
              <a:rPr lang="en-US" sz="2000" b="1" dirty="0" smtClean="0">
                <a:solidFill>
                  <a:srgbClr val="800000"/>
                </a:solidFill>
                <a:latin typeface="+mn-lt"/>
              </a:rPr>
              <a:t>12</a:t>
            </a:r>
            <a:r>
              <a:rPr lang="en-US" sz="2000" b="1" dirty="0">
                <a:solidFill>
                  <a:srgbClr val="800000"/>
                </a:solidFill>
                <a:latin typeface="+mn-lt"/>
              </a:rPr>
              <a:t>-16-010B    </a:t>
            </a:r>
            <a:r>
              <a:rPr lang="en-US" sz="2000" b="1" dirty="0" smtClean="0">
                <a:solidFill>
                  <a:srgbClr val="800000"/>
                </a:solidFill>
                <a:latin typeface="+mn-lt"/>
              </a:rPr>
              <a:t> </a:t>
            </a:r>
            <a:r>
              <a:rPr lang="en-US" sz="2000" dirty="0" smtClean="0">
                <a:solidFill>
                  <a:srgbClr val="000090"/>
                </a:solidFill>
                <a:latin typeface="+mn-lt"/>
              </a:rPr>
              <a:t>Deeply </a:t>
            </a:r>
            <a:r>
              <a:rPr lang="en-US" sz="2000" dirty="0">
                <a:solidFill>
                  <a:srgbClr val="000090"/>
                </a:solidFill>
                <a:latin typeface="+mn-lt"/>
              </a:rPr>
              <a:t>Virtual Compton Scattering with CLAS12 at 6.6 </a:t>
            </a:r>
            <a:r>
              <a:rPr lang="en-US" sz="2000" dirty="0" err="1">
                <a:solidFill>
                  <a:srgbClr val="000090"/>
                </a:solidFill>
                <a:latin typeface="+mn-lt"/>
              </a:rPr>
              <a:t>GeV</a:t>
            </a:r>
            <a:r>
              <a:rPr lang="en-US" sz="2000" dirty="0">
                <a:solidFill>
                  <a:srgbClr val="000090"/>
                </a:solidFill>
                <a:latin typeface="+mn-lt"/>
              </a:rPr>
              <a:t> and 8.8 </a:t>
            </a:r>
            <a:r>
              <a:rPr lang="en-US" sz="2000" dirty="0" err="1">
                <a:solidFill>
                  <a:srgbClr val="000090"/>
                </a:solidFill>
                <a:latin typeface="+mn-lt"/>
              </a:rPr>
              <a:t>GeV</a:t>
            </a:r>
            <a:r>
              <a:rPr lang="en-US" sz="2000" dirty="0">
                <a:solidFill>
                  <a:srgbClr val="000090"/>
                </a:solidFill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Latifa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Elouadrhiri</a:t>
            </a:r>
            <a:endParaRPr lang="it-IT" sz="36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263133" y="5498852"/>
            <a:ext cx="3621504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800000"/>
                </a:solidFill>
                <a:latin typeface="+mj-lt"/>
              </a:rPr>
              <a:t>Assigned: </a:t>
            </a:r>
            <a:r>
              <a:rPr lang="en-GB" sz="2400" dirty="0" smtClean="0">
                <a:latin typeface="+mj-lt"/>
              </a:rPr>
              <a:t>	</a:t>
            </a:r>
          </a:p>
          <a:p>
            <a:pPr marL="342900" indent="-342900">
              <a:buFont typeface="Wingdings" charset="2"/>
              <a:buChar char="ü"/>
            </a:pPr>
            <a:r>
              <a:rPr lang="en-GB" sz="2400" dirty="0" smtClean="0">
                <a:solidFill>
                  <a:srgbClr val="000090"/>
                </a:solidFill>
                <a:latin typeface="+mj-lt"/>
              </a:rPr>
              <a:t>10.5 PAC days </a:t>
            </a:r>
            <a:r>
              <a:rPr lang="en-GB" sz="2400" dirty="0" smtClean="0">
                <a:latin typeface="+mj-lt"/>
              </a:rPr>
              <a:t>at </a:t>
            </a:r>
            <a:r>
              <a:rPr lang="en-GB" sz="2400" dirty="0" smtClean="0">
                <a:solidFill>
                  <a:srgbClr val="800000"/>
                </a:solidFill>
                <a:latin typeface="+mj-lt"/>
              </a:rPr>
              <a:t>7.5 </a:t>
            </a:r>
            <a:r>
              <a:rPr lang="en-GB" sz="2400" dirty="0" err="1" smtClean="0">
                <a:solidFill>
                  <a:srgbClr val="800000"/>
                </a:solidFill>
                <a:latin typeface="+mj-lt"/>
              </a:rPr>
              <a:t>GeV</a:t>
            </a:r>
            <a:endParaRPr lang="en-GB" sz="2400" dirty="0" smtClean="0">
              <a:solidFill>
                <a:srgbClr val="800000"/>
              </a:solidFill>
              <a:latin typeface="+mj-lt"/>
            </a:endParaRPr>
          </a:p>
          <a:p>
            <a:pPr marL="342900" indent="-342900">
              <a:buFont typeface="Wingdings" charset="2"/>
              <a:buChar char="ü"/>
            </a:pPr>
            <a:r>
              <a:rPr lang="en-GB" sz="2400" dirty="0" smtClean="0">
                <a:solidFill>
                  <a:srgbClr val="000090"/>
                </a:solidFill>
                <a:latin typeface="+mj-lt"/>
              </a:rPr>
              <a:t>  3.5 PAC days </a:t>
            </a:r>
            <a:r>
              <a:rPr lang="en-GB" sz="2400" dirty="0" smtClean="0">
                <a:latin typeface="+mj-lt"/>
              </a:rPr>
              <a:t>at 6.5 </a:t>
            </a:r>
            <a:r>
              <a:rPr lang="en-GB" sz="2400" dirty="0" err="1" smtClean="0">
                <a:latin typeface="+mj-lt"/>
              </a:rPr>
              <a:t>GeV</a:t>
            </a:r>
            <a:r>
              <a:rPr lang="en-GB" sz="2400" dirty="0" smtClean="0">
                <a:latin typeface="+mj-lt"/>
              </a:rPr>
              <a:t>      </a:t>
            </a:r>
            <a:endParaRPr lang="en-GB" sz="2400" dirty="0">
              <a:latin typeface="+mj-lt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014661" y="5426844"/>
            <a:ext cx="339067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800000"/>
                </a:solidFill>
                <a:latin typeface="+mj-lt"/>
              </a:rPr>
              <a:t>Approved: </a:t>
            </a:r>
            <a:r>
              <a:rPr lang="en-GB" sz="2400" dirty="0" smtClean="0">
                <a:latin typeface="+mj-lt"/>
              </a:rPr>
              <a:t>	</a:t>
            </a:r>
          </a:p>
          <a:p>
            <a:pPr marL="342900" indent="-342900">
              <a:buFont typeface="Wingdings" charset="2"/>
              <a:buChar char="ü"/>
            </a:pPr>
            <a:r>
              <a:rPr lang="en-GB" sz="2400" dirty="0" smtClean="0">
                <a:solidFill>
                  <a:srgbClr val="000090"/>
                </a:solidFill>
                <a:latin typeface="+mj-lt"/>
              </a:rPr>
              <a:t>50 PAC days </a:t>
            </a:r>
            <a:r>
              <a:rPr lang="en-GB" sz="2400" dirty="0" smtClean="0">
                <a:latin typeface="+mj-lt"/>
              </a:rPr>
              <a:t>at 8.8 </a:t>
            </a:r>
            <a:r>
              <a:rPr lang="en-GB" sz="2400" dirty="0" err="1" smtClean="0">
                <a:latin typeface="+mj-lt"/>
              </a:rPr>
              <a:t>GeV</a:t>
            </a:r>
            <a:endParaRPr lang="en-GB" sz="2400" dirty="0" smtClean="0">
              <a:latin typeface="+mj-lt"/>
            </a:endParaRPr>
          </a:p>
          <a:p>
            <a:pPr marL="342900" indent="-342900">
              <a:buFont typeface="Wingdings" charset="2"/>
              <a:buChar char="ü"/>
            </a:pPr>
            <a:r>
              <a:rPr lang="en-GB" sz="2400" dirty="0" smtClean="0">
                <a:solidFill>
                  <a:srgbClr val="000090"/>
                </a:solidFill>
                <a:latin typeface="+mj-lt"/>
              </a:rPr>
              <a:t>50 PAC days </a:t>
            </a:r>
            <a:r>
              <a:rPr lang="en-GB" sz="2400" dirty="0" smtClean="0">
                <a:latin typeface="+mj-lt"/>
              </a:rPr>
              <a:t>at 6.6 </a:t>
            </a:r>
            <a:r>
              <a:rPr lang="en-GB" sz="2400" dirty="0" err="1" smtClean="0">
                <a:latin typeface="+mj-lt"/>
              </a:rPr>
              <a:t>GeV</a:t>
            </a:r>
            <a:r>
              <a:rPr lang="en-GB" sz="2400" dirty="0" smtClean="0">
                <a:latin typeface="+mj-lt"/>
              </a:rPr>
              <a:t>      </a:t>
            </a: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06613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115" y="162549"/>
            <a:ext cx="9344025" cy="1208881"/>
          </a:xfrm>
          <a:ln>
            <a:noFill/>
          </a:ln>
        </p:spPr>
        <p:txBody>
          <a:bodyPr lIns="100735" tIns="50367" rIns="100735" bIns="50367">
            <a:normAutofit/>
          </a:bodyPr>
          <a:lstStyle/>
          <a:p>
            <a:r>
              <a:rPr lang="en-US" sz="4400" b="1" dirty="0" smtClean="0">
                <a:solidFill>
                  <a:srgbClr val="800000"/>
                </a:solidFill>
              </a:rPr>
              <a:t>To do list</a:t>
            </a:r>
            <a:endParaRPr lang="en-US" sz="4400" b="1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605" y="1394395"/>
            <a:ext cx="9577064" cy="5256584"/>
          </a:xfrm>
        </p:spPr>
        <p:txBody>
          <a:bodyPr lIns="100735" tIns="50367" rIns="100735" bIns="50367">
            <a:noAutofit/>
          </a:bodyPr>
          <a:lstStyle/>
          <a:p>
            <a:r>
              <a:rPr lang="en-US" sz="2400" dirty="0" smtClean="0">
                <a:solidFill>
                  <a:srgbClr val="800000"/>
                </a:solidFill>
                <a:cs typeface="Comic Sans MS"/>
              </a:rPr>
              <a:t>Decide Exact Trigger configuration:</a:t>
            </a:r>
          </a:p>
          <a:p>
            <a:pPr lvl="1"/>
            <a:r>
              <a:rPr lang="en-US" sz="2100" dirty="0" smtClean="0">
                <a:solidFill>
                  <a:srgbClr val="000000"/>
                </a:solidFill>
                <a:cs typeface="Comic Sans MS"/>
              </a:rPr>
              <a:t>electron in CLAS: PCAL &amp;EC threshold? -&gt; </a:t>
            </a:r>
            <a:r>
              <a:rPr lang="en-US" sz="2100" dirty="0" smtClean="0">
                <a:solidFill>
                  <a:srgbClr val="000090"/>
                </a:solidFill>
                <a:cs typeface="Comic Sans MS"/>
              </a:rPr>
              <a:t>expected rates </a:t>
            </a:r>
            <a:r>
              <a:rPr lang="en-US" sz="2100" dirty="0" err="1" smtClean="0">
                <a:solidFill>
                  <a:srgbClr val="000090"/>
                </a:solidFill>
                <a:cs typeface="Comic Sans MS"/>
              </a:rPr>
              <a:t>vs</a:t>
            </a:r>
            <a:r>
              <a:rPr lang="en-US" sz="2100" dirty="0" smtClean="0">
                <a:solidFill>
                  <a:srgbClr val="000090"/>
                </a:solidFill>
                <a:cs typeface="Comic Sans MS"/>
              </a:rPr>
              <a:t> W range</a:t>
            </a:r>
          </a:p>
          <a:p>
            <a:pPr lvl="1"/>
            <a:r>
              <a:rPr lang="en-US" sz="2100" dirty="0" smtClean="0">
                <a:solidFill>
                  <a:srgbClr val="000000"/>
                </a:solidFill>
                <a:cs typeface="Comic Sans MS"/>
              </a:rPr>
              <a:t>FT + hadron(s): </a:t>
            </a:r>
            <a:r>
              <a:rPr lang="en-US" sz="2100" dirty="0" smtClean="0">
                <a:solidFill>
                  <a:srgbClr val="000090"/>
                </a:solidFill>
                <a:cs typeface="Comic Sans MS"/>
              </a:rPr>
              <a:t>FTCAL energy window + 2 hadrons </a:t>
            </a:r>
            <a:r>
              <a:rPr lang="en-US" sz="2100" dirty="0" smtClean="0">
                <a:solidFill>
                  <a:srgbClr val="000000"/>
                </a:solidFill>
                <a:cs typeface="Comic Sans MS"/>
              </a:rPr>
              <a:t>-&gt; exact central configuration</a:t>
            </a:r>
          </a:p>
          <a:p>
            <a:pPr lvl="2"/>
            <a:r>
              <a:rPr lang="en-US" sz="2000" dirty="0" smtClean="0">
                <a:solidFill>
                  <a:srgbClr val="000000"/>
                </a:solidFill>
                <a:cs typeface="Comic Sans MS"/>
              </a:rPr>
              <a:t>FT x </a:t>
            </a:r>
            <a:r>
              <a:rPr lang="en-US" sz="2000" dirty="0" err="1" smtClean="0">
                <a:solidFill>
                  <a:srgbClr val="000000"/>
                </a:solidFill>
                <a:cs typeface="Comic Sans MS"/>
              </a:rPr>
              <a:t>Ftof</a:t>
            </a:r>
            <a:r>
              <a:rPr lang="en-US" sz="2000" dirty="0" smtClean="0">
                <a:solidFill>
                  <a:srgbClr val="000000"/>
                </a:solidFill>
                <a:cs typeface="Comic Sans MS"/>
              </a:rPr>
              <a:t> x HTCC x PCAL x CTOF (</a:t>
            </a:r>
            <a:r>
              <a:rPr lang="en-US" sz="2000" dirty="0" smtClean="0">
                <a:solidFill>
                  <a:srgbClr val="800000"/>
                </a:solidFill>
                <a:cs typeface="Comic Sans MS"/>
              </a:rPr>
              <a:t>X CND?</a:t>
            </a:r>
            <a:r>
              <a:rPr lang="en-US" sz="2000" dirty="0" smtClean="0">
                <a:solidFill>
                  <a:srgbClr val="000000"/>
                </a:solidFill>
                <a:cs typeface="Comic Sans MS"/>
              </a:rPr>
              <a:t>)  - thresholds? Rates?      1cntr &amp; 1 </a:t>
            </a:r>
            <a:r>
              <a:rPr lang="en-US" sz="2000" dirty="0" err="1" smtClean="0">
                <a:solidFill>
                  <a:srgbClr val="000000"/>
                </a:solidFill>
                <a:cs typeface="Comic Sans MS"/>
              </a:rPr>
              <a:t>Fwd</a:t>
            </a:r>
            <a:endParaRPr lang="en-US" sz="2000" dirty="0" smtClean="0">
              <a:solidFill>
                <a:srgbClr val="000000"/>
              </a:solidFill>
              <a:cs typeface="Comic Sans MS"/>
            </a:endParaRPr>
          </a:p>
          <a:p>
            <a:pPr lvl="2"/>
            <a:r>
              <a:rPr lang="en-US" sz="2000" dirty="0">
                <a:solidFill>
                  <a:srgbClr val="000000"/>
                </a:solidFill>
                <a:cs typeface="Comic Sans MS"/>
              </a:rPr>
              <a:t>FT x </a:t>
            </a:r>
            <a:r>
              <a:rPr lang="en-US" sz="2000" dirty="0" smtClean="0">
                <a:solidFill>
                  <a:srgbClr val="000000"/>
                </a:solidFill>
                <a:cs typeface="Comic Sans MS"/>
              </a:rPr>
              <a:t>(</a:t>
            </a:r>
            <a:r>
              <a:rPr lang="en-US" sz="2000" dirty="0" err="1" smtClean="0">
                <a:solidFill>
                  <a:srgbClr val="000000"/>
                </a:solidFill>
                <a:cs typeface="Comic Sans MS"/>
              </a:rPr>
              <a:t>Ftof</a:t>
            </a:r>
            <a:r>
              <a:rPr lang="en-US" sz="2000" dirty="0" smtClean="0">
                <a:solidFill>
                  <a:srgbClr val="000000"/>
                </a:solidFill>
                <a:cs typeface="Comic Sans MS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Comic Sans MS"/>
              </a:rPr>
              <a:t>x HTCC x </a:t>
            </a:r>
            <a:r>
              <a:rPr lang="en-US" sz="2000" dirty="0" smtClean="0">
                <a:solidFill>
                  <a:srgbClr val="000000"/>
                </a:solidFill>
                <a:cs typeface="Comic Sans MS"/>
              </a:rPr>
              <a:t>PCAL)</a:t>
            </a:r>
            <a:r>
              <a:rPr lang="en-US" sz="2000" baseline="30000" dirty="0" smtClean="0">
                <a:solidFill>
                  <a:srgbClr val="000000"/>
                </a:solidFill>
                <a:cs typeface="Comic Sans MS"/>
              </a:rPr>
              <a:t>2</a:t>
            </a:r>
            <a:r>
              <a:rPr lang="en-US" sz="2000" dirty="0" smtClean="0">
                <a:solidFill>
                  <a:srgbClr val="000000"/>
                </a:solidFill>
                <a:cs typeface="Comic Sans MS"/>
              </a:rPr>
              <a:t> -  </a:t>
            </a:r>
            <a:r>
              <a:rPr lang="en-US" sz="2000" dirty="0">
                <a:solidFill>
                  <a:srgbClr val="000000"/>
                </a:solidFill>
                <a:cs typeface="Comic Sans MS"/>
              </a:rPr>
              <a:t>thresholds? Rates</a:t>
            </a:r>
            <a:r>
              <a:rPr lang="en-US" sz="2000" dirty="0" smtClean="0">
                <a:solidFill>
                  <a:srgbClr val="000000"/>
                </a:solidFill>
                <a:cs typeface="Comic Sans MS"/>
              </a:rPr>
              <a:t>? 			2Fwd</a:t>
            </a:r>
          </a:p>
          <a:p>
            <a:pPr lvl="2"/>
            <a:r>
              <a:rPr lang="en-US" sz="2000" dirty="0" smtClean="0">
                <a:solidFill>
                  <a:srgbClr val="000000"/>
                </a:solidFill>
                <a:cs typeface="Comic Sans MS"/>
              </a:rPr>
              <a:t>FT x </a:t>
            </a:r>
            <a:r>
              <a:rPr lang="en-US" sz="2000" dirty="0" smtClean="0">
                <a:solidFill>
                  <a:srgbClr val="800000"/>
                </a:solidFill>
                <a:cs typeface="Comic Sans MS"/>
              </a:rPr>
              <a:t>( CTOF X CND)</a:t>
            </a:r>
            <a:r>
              <a:rPr lang="en-US" sz="2000" baseline="30000" dirty="0" smtClean="0">
                <a:solidFill>
                  <a:srgbClr val="800000"/>
                </a:solidFill>
                <a:cs typeface="Comic Sans MS"/>
              </a:rPr>
              <a:t>2										</a:t>
            </a:r>
            <a:r>
              <a:rPr lang="en-US" sz="2000" dirty="0">
                <a:solidFill>
                  <a:srgbClr val="000000"/>
                </a:solidFill>
                <a:cs typeface="Comic Sans MS"/>
              </a:rPr>
              <a:t>2</a:t>
            </a:r>
            <a:r>
              <a:rPr lang="en-US" sz="2000" dirty="0" smtClean="0">
                <a:solidFill>
                  <a:srgbClr val="000000"/>
                </a:solidFill>
                <a:cs typeface="Comic Sans MS"/>
              </a:rPr>
              <a:t>cntr</a:t>
            </a:r>
            <a:endParaRPr lang="en-US" sz="2000" baseline="30000" dirty="0">
              <a:solidFill>
                <a:srgbClr val="800000"/>
              </a:solidFill>
              <a:cs typeface="Comic Sans MS"/>
            </a:endParaRPr>
          </a:p>
          <a:p>
            <a:pPr marL="888415" lvl="2" indent="0">
              <a:buNone/>
            </a:pPr>
            <a:r>
              <a:rPr lang="en-US" sz="2000" dirty="0" smtClean="0">
                <a:solidFill>
                  <a:srgbClr val="000000"/>
                </a:solidFill>
                <a:cs typeface="Comic Sans MS"/>
              </a:rPr>
              <a:t>Dedicated 6 </a:t>
            </a:r>
            <a:r>
              <a:rPr lang="en-US" sz="2000" dirty="0" err="1" smtClean="0">
                <a:solidFill>
                  <a:srgbClr val="000000"/>
                </a:solidFill>
                <a:cs typeface="Comic Sans MS"/>
              </a:rPr>
              <a:t>GeV</a:t>
            </a:r>
            <a:r>
              <a:rPr lang="en-US" sz="2000" dirty="0" smtClean="0">
                <a:solidFill>
                  <a:srgbClr val="000000"/>
                </a:solidFill>
                <a:cs typeface="Comic Sans MS"/>
              </a:rPr>
              <a:t> runs: 38</a:t>
            </a:r>
            <a:endParaRPr lang="en-US" sz="2000" dirty="0">
              <a:solidFill>
                <a:srgbClr val="000000"/>
              </a:solidFill>
              <a:cs typeface="Comic Sans MS"/>
            </a:endParaRPr>
          </a:p>
          <a:p>
            <a:r>
              <a:rPr lang="en-US" sz="2400" dirty="0" smtClean="0">
                <a:solidFill>
                  <a:srgbClr val="800000"/>
                </a:solidFill>
                <a:cs typeface="Comic Sans MS"/>
              </a:rPr>
              <a:t>Double check Magnetic Filed Intensity:</a:t>
            </a:r>
            <a:endParaRPr lang="en-US" sz="2400" dirty="0">
              <a:solidFill>
                <a:srgbClr val="800000"/>
              </a:solidFill>
              <a:cs typeface="Comic Sans MS"/>
            </a:endParaRPr>
          </a:p>
          <a:p>
            <a:pPr lvl="1"/>
            <a:r>
              <a:rPr lang="en-US" sz="2100" dirty="0" smtClean="0">
                <a:solidFill>
                  <a:srgbClr val="000000"/>
                </a:solidFill>
                <a:cs typeface="Comic Sans MS"/>
              </a:rPr>
              <a:t>100% Torus + 100% Solenoid  -&gt;  </a:t>
            </a:r>
            <a:r>
              <a:rPr lang="en-US" sz="2100" dirty="0" err="1" smtClean="0">
                <a:solidFill>
                  <a:srgbClr val="800000"/>
                </a:solidFill>
                <a:cs typeface="Comic Sans MS"/>
              </a:rPr>
              <a:t>pions</a:t>
            </a:r>
            <a:r>
              <a:rPr lang="en-US" sz="2100" dirty="0" smtClean="0">
                <a:solidFill>
                  <a:srgbClr val="000000"/>
                </a:solidFill>
                <a:cs typeface="Comic Sans MS"/>
              </a:rPr>
              <a:t> with energies lower than 350 MeV </a:t>
            </a:r>
            <a:r>
              <a:rPr lang="en-US" sz="2100" dirty="0" smtClean="0">
                <a:solidFill>
                  <a:srgbClr val="800000"/>
                </a:solidFill>
                <a:cs typeface="Comic Sans MS"/>
              </a:rPr>
              <a:t>lost </a:t>
            </a:r>
            <a:endParaRPr lang="en-US" sz="2100" dirty="0">
              <a:solidFill>
                <a:srgbClr val="800000"/>
              </a:solidFill>
              <a:cs typeface="Comic Sans MS"/>
            </a:endParaRPr>
          </a:p>
          <a:p>
            <a:pPr lvl="1"/>
            <a:r>
              <a:rPr lang="en-US" sz="2100" dirty="0" smtClean="0">
                <a:solidFill>
                  <a:srgbClr val="000000"/>
                </a:solidFill>
                <a:cs typeface="Comic Sans MS"/>
              </a:rPr>
              <a:t>50% Torus + 50% Solenoid</a:t>
            </a:r>
            <a:r>
              <a:rPr lang="en-US" sz="2000" dirty="0">
                <a:solidFill>
                  <a:srgbClr val="800000"/>
                </a:solidFill>
                <a:cs typeface="Comic Sans MS"/>
              </a:rPr>
              <a:t> </a:t>
            </a:r>
            <a:r>
              <a:rPr lang="en-US" sz="2000" dirty="0" smtClean="0">
                <a:solidFill>
                  <a:srgbClr val="800000"/>
                </a:solidFill>
                <a:cs typeface="Comic Sans MS"/>
              </a:rPr>
              <a:t>-</a:t>
            </a:r>
            <a:r>
              <a:rPr lang="en-US" sz="2000" dirty="0" smtClean="0">
                <a:cs typeface="Comic Sans MS"/>
              </a:rPr>
              <a:t>&gt; higher expected acceptance + lower resolution</a:t>
            </a:r>
            <a:endParaRPr lang="en-US" sz="2000" dirty="0">
              <a:cs typeface="Comic Sans MS"/>
            </a:endParaRPr>
          </a:p>
          <a:p>
            <a:pPr marL="888415" lvl="2" indent="0">
              <a:buNone/>
            </a:pPr>
            <a:r>
              <a:rPr lang="en-US" sz="2000" dirty="0" smtClean="0">
                <a:solidFill>
                  <a:srgbClr val="000000"/>
                </a:solidFill>
                <a:cs typeface="Comic Sans MS"/>
              </a:rPr>
              <a:t>			Acceptance </a:t>
            </a:r>
            <a:r>
              <a:rPr lang="en-US" sz="2000" dirty="0" err="1" smtClean="0">
                <a:solidFill>
                  <a:srgbClr val="000000"/>
                </a:solidFill>
                <a:cs typeface="Comic Sans MS"/>
              </a:rPr>
              <a:t>vs</a:t>
            </a:r>
            <a:r>
              <a:rPr lang="en-US" sz="2000" dirty="0" smtClean="0">
                <a:solidFill>
                  <a:srgbClr val="000000"/>
                </a:solidFill>
                <a:cs typeface="Comic Sans MS"/>
              </a:rPr>
              <a:t> Resolution </a:t>
            </a:r>
          </a:p>
          <a:p>
            <a:pPr marL="888415" lvl="2" indent="0">
              <a:buNone/>
            </a:pPr>
            <a:r>
              <a:rPr lang="en-US" sz="2000" dirty="0" smtClean="0">
                <a:solidFill>
                  <a:srgbClr val="000000"/>
                </a:solidFill>
                <a:cs typeface="Comic Sans MS"/>
              </a:rPr>
              <a:t>May kinematical fitting of three detected particles recover the resolution?</a:t>
            </a:r>
            <a:endParaRPr lang="en-US" sz="2000" dirty="0">
              <a:solidFill>
                <a:srgbClr val="000000"/>
              </a:solidFill>
              <a:cs typeface="Comic Sans MS"/>
            </a:endParaRPr>
          </a:p>
          <a:p>
            <a:pPr lvl="2"/>
            <a:endParaRPr lang="en-US" sz="2000" dirty="0">
              <a:solidFill>
                <a:srgbClr val="000000"/>
              </a:solidFill>
              <a:cs typeface="Comic Sans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8BDD-2A9B-A643-A699-54CA44B406CD}" type="slidenum">
              <a:rPr lang="en-US" smtClean="0"/>
              <a:pPr/>
              <a:t>10</a:t>
            </a:fld>
            <a:endParaRPr lang="en-US"/>
          </a:p>
        </p:txBody>
      </p:sp>
      <p:cxnSp>
        <p:nvCxnSpPr>
          <p:cNvPr id="8" name="Straight Connector 31"/>
          <p:cNvCxnSpPr/>
          <p:nvPr/>
        </p:nvCxnSpPr>
        <p:spPr>
          <a:xfrm>
            <a:off x="0" y="1178372"/>
            <a:ext cx="10382250" cy="0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piè di pagina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CLAS Collaboration Meeting   -  July 13  2018                         Annalisa D’Angelo – Run Group K Status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91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8BDD-2A9B-A643-A699-54CA44B406CD}" type="slidenum">
              <a:rPr lang="en-US" smtClean="0"/>
              <a:pPr/>
              <a:t>11</a:t>
            </a:fld>
            <a:endParaRPr lang="en-US"/>
          </a:p>
        </p:txBody>
      </p:sp>
      <p:cxnSp>
        <p:nvCxnSpPr>
          <p:cNvPr id="15" name="Straight Connector 31"/>
          <p:cNvCxnSpPr/>
          <p:nvPr/>
        </p:nvCxnSpPr>
        <p:spPr>
          <a:xfrm>
            <a:off x="0" y="1322388"/>
            <a:ext cx="10382250" cy="0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CLAS Collaboration Meeting   -  July 13  2018                         Annalisa D’Angelo – Run Group K Status Update</a:t>
            </a:r>
            <a:endParaRPr lang="en-US" dirty="0"/>
          </a:p>
        </p:txBody>
      </p:sp>
      <p:pic>
        <p:nvPicPr>
          <p:cNvPr id="4" name="Immagine 3" descr="Schermata 2018-07-20 alle 07.57.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589" y="314275"/>
            <a:ext cx="4464496" cy="6430881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5479157" y="1538412"/>
            <a:ext cx="347758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b="1" dirty="0" err="1" smtClean="0">
                <a:solidFill>
                  <a:srgbClr val="800000"/>
                </a:solidFill>
                <a:latin typeface="+mn-lt"/>
              </a:rPr>
              <a:t>Run</a:t>
            </a:r>
            <a:r>
              <a:rPr lang="it-IT" sz="4000" b="1" dirty="0" smtClean="0">
                <a:solidFill>
                  <a:srgbClr val="800000"/>
                </a:solidFill>
                <a:latin typeface="+mn-lt"/>
              </a:rPr>
              <a:t> 3853 </a:t>
            </a:r>
          </a:p>
          <a:p>
            <a:r>
              <a:rPr lang="it-IT" sz="4000" b="1" dirty="0">
                <a:latin typeface="+mn-lt"/>
              </a:rPr>
              <a:t>6</a:t>
            </a:r>
            <a:r>
              <a:rPr lang="it-IT" sz="4000" b="1" dirty="0" smtClean="0">
                <a:latin typeface="+mn-lt"/>
              </a:rPr>
              <a:t> </a:t>
            </a:r>
            <a:r>
              <a:rPr lang="it-IT" sz="4000" b="1" dirty="0" err="1" smtClean="0">
                <a:latin typeface="+mn-lt"/>
              </a:rPr>
              <a:t>GeV</a:t>
            </a:r>
            <a:r>
              <a:rPr lang="it-IT" sz="4000" b="1" dirty="0" smtClean="0">
                <a:latin typeface="+mn-lt"/>
              </a:rPr>
              <a:t> </a:t>
            </a:r>
          </a:p>
          <a:p>
            <a:r>
              <a:rPr lang="it-IT" sz="4000" b="1" dirty="0" smtClean="0">
                <a:latin typeface="+mn-lt"/>
              </a:rPr>
              <a:t>with FT </a:t>
            </a:r>
            <a:r>
              <a:rPr lang="it-IT" sz="4000" b="1" dirty="0" err="1" smtClean="0">
                <a:latin typeface="+mn-lt"/>
              </a:rPr>
              <a:t>triggers</a:t>
            </a:r>
            <a:endParaRPr lang="it-IT" sz="4000" b="1" dirty="0">
              <a:latin typeface="+mn-lt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623173" y="4418732"/>
            <a:ext cx="39630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  <a:latin typeface="+mn-lt"/>
              </a:rPr>
              <a:t>Needs to be calibrated and cooked</a:t>
            </a:r>
          </a:p>
          <a:p>
            <a:r>
              <a:rPr lang="en-US" dirty="0" smtClean="0">
                <a:solidFill>
                  <a:srgbClr val="000090"/>
                </a:solidFill>
                <a:latin typeface="+mn-lt"/>
              </a:rPr>
              <a:t>at least for a few files</a:t>
            </a:r>
            <a:endParaRPr lang="en-US" dirty="0">
              <a:solidFill>
                <a:srgbClr val="00009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7910480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Schermata 2018-07-10 alle 12.11.0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906"/>
            <a:ext cx="10250939" cy="6689082"/>
          </a:xfrm>
          <a:prstGeom prst="rect">
            <a:avLst/>
          </a:prstGeom>
          <a:solidFill>
            <a:srgbClr val="BFBFBF"/>
          </a:solidFill>
          <a:ln>
            <a:solidFill>
              <a:srgbClr val="FFFFFF"/>
            </a:solidFill>
          </a:ln>
        </p:spPr>
      </p:pic>
      <p:sp>
        <p:nvSpPr>
          <p:cNvPr id="51" name="Footer Placeholder 50"/>
          <p:cNvSpPr>
            <a:spLocks noGrp="1"/>
          </p:cNvSpPr>
          <p:nvPr>
            <p:ph type="ftr" sz="quarter" idx="3"/>
          </p:nvPr>
        </p:nvSpPr>
        <p:spPr>
          <a:xfrm>
            <a:off x="1662733" y="6939012"/>
            <a:ext cx="6696744" cy="314276"/>
          </a:xfrm>
        </p:spPr>
        <p:txBody>
          <a:bodyPr/>
          <a:lstStyle/>
          <a:p>
            <a:r>
              <a:rPr lang="en-US" smtClean="0"/>
              <a:t>CLAS Collaboration Meeting   -  July 13  2018                         Annalisa D’Angelo – Run Group K Status Update</a:t>
            </a:r>
            <a:endParaRPr lang="en-US"/>
          </a:p>
        </p:txBody>
      </p:sp>
      <p:cxnSp>
        <p:nvCxnSpPr>
          <p:cNvPr id="18" name="Straight Connector 31"/>
          <p:cNvCxnSpPr/>
          <p:nvPr/>
        </p:nvCxnSpPr>
        <p:spPr>
          <a:xfrm>
            <a:off x="0" y="674316"/>
            <a:ext cx="10382250" cy="0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23A2-8C0A-B24D-ABFA-7CF5F3B53C0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1" name="CasellaDiTesto 10"/>
          <p:cNvSpPr txBox="1"/>
          <p:nvPr/>
        </p:nvSpPr>
        <p:spPr>
          <a:xfrm>
            <a:off x="3678957" y="1610420"/>
            <a:ext cx="113364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>
                <a:solidFill>
                  <a:srgbClr val="000090"/>
                </a:solidFill>
                <a:latin typeface="Lucida Grande"/>
                <a:ea typeface="Lucida Grande"/>
                <a:cs typeface="Lucida Grande"/>
              </a:rPr>
              <a:t>θ</a:t>
            </a:r>
            <a:r>
              <a:rPr lang="it-IT" dirty="0" err="1" smtClean="0">
                <a:solidFill>
                  <a:srgbClr val="000090"/>
                </a:solidFill>
              </a:rPr>
              <a:t>p</a:t>
            </a:r>
            <a:r>
              <a:rPr lang="it-IT" dirty="0" smtClean="0">
                <a:solidFill>
                  <a:srgbClr val="000090"/>
                </a:solidFill>
              </a:rPr>
              <a:t> vs </a:t>
            </a:r>
            <a:r>
              <a:rPr lang="it-IT" dirty="0" err="1">
                <a:solidFill>
                  <a:srgbClr val="000090"/>
                </a:solidFill>
                <a:latin typeface="Lucida Grande"/>
                <a:ea typeface="Lucida Grande"/>
                <a:cs typeface="Lucida Grande"/>
              </a:rPr>
              <a:t>θ</a:t>
            </a:r>
            <a:r>
              <a:rPr lang="it-IT" dirty="0" err="1" smtClean="0">
                <a:solidFill>
                  <a:srgbClr val="000090"/>
                </a:solidFill>
              </a:rPr>
              <a:t>k</a:t>
            </a:r>
            <a:endParaRPr lang="it-IT" dirty="0">
              <a:solidFill>
                <a:srgbClr val="00009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8647509" y="1322388"/>
            <a:ext cx="136392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>
                <a:solidFill>
                  <a:srgbClr val="000090"/>
                </a:solidFill>
                <a:latin typeface="Lucida Grande"/>
                <a:ea typeface="Lucida Grande"/>
                <a:cs typeface="Lucida Grande"/>
              </a:rPr>
              <a:t>θ</a:t>
            </a:r>
            <a:r>
              <a:rPr lang="it-IT" dirty="0" err="1" smtClean="0">
                <a:solidFill>
                  <a:srgbClr val="000090"/>
                </a:solidFill>
              </a:rPr>
              <a:t>p</a:t>
            </a:r>
            <a:r>
              <a:rPr lang="it-IT" dirty="0" smtClean="0">
                <a:solidFill>
                  <a:srgbClr val="000090"/>
                </a:solidFill>
              </a:rPr>
              <a:t> vs </a:t>
            </a:r>
            <a:r>
              <a:rPr lang="it-IT" dirty="0" err="1" smtClean="0">
                <a:solidFill>
                  <a:srgbClr val="000090"/>
                </a:solidFill>
                <a:latin typeface="Lucida Grande"/>
                <a:ea typeface="Lucida Grande"/>
                <a:cs typeface="Lucida Grande"/>
              </a:rPr>
              <a:t>θ</a:t>
            </a:r>
            <a:r>
              <a:rPr lang="it-IT" dirty="0" smtClean="0">
                <a:solidFill>
                  <a:srgbClr val="000090"/>
                </a:solidFill>
                <a:latin typeface="Lucida Grande"/>
                <a:ea typeface="Lucida Grande"/>
                <a:cs typeface="Lucida Grande"/>
              </a:rPr>
              <a:t>π</a:t>
            </a:r>
            <a:r>
              <a:rPr lang="it-IT" baseline="30000" dirty="0" smtClean="0">
                <a:solidFill>
                  <a:srgbClr val="000090"/>
                </a:solidFill>
                <a:latin typeface="Lucida Grande"/>
                <a:ea typeface="Lucida Grande"/>
                <a:cs typeface="Lucida Grande"/>
              </a:rPr>
              <a:t>-</a:t>
            </a:r>
            <a:endParaRPr lang="it-IT" baseline="30000" dirty="0">
              <a:solidFill>
                <a:srgbClr val="00009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678957" y="3194596"/>
            <a:ext cx="111934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>
                <a:solidFill>
                  <a:srgbClr val="000090"/>
                </a:solidFill>
                <a:latin typeface="Lucida Grande"/>
                <a:ea typeface="Lucida Grande"/>
                <a:cs typeface="Lucida Grande"/>
              </a:rPr>
              <a:t>θ</a:t>
            </a:r>
            <a:r>
              <a:rPr lang="it-IT" dirty="0" err="1" smtClean="0">
                <a:solidFill>
                  <a:srgbClr val="000090"/>
                </a:solidFill>
              </a:rPr>
              <a:t>p</a:t>
            </a:r>
            <a:r>
              <a:rPr lang="it-IT" dirty="0" smtClean="0">
                <a:solidFill>
                  <a:srgbClr val="000090"/>
                </a:solidFill>
              </a:rPr>
              <a:t> vs </a:t>
            </a:r>
            <a:r>
              <a:rPr lang="it-IT" dirty="0" err="1" smtClean="0">
                <a:solidFill>
                  <a:srgbClr val="000090"/>
                </a:solidFill>
                <a:latin typeface="Lucida Grande"/>
                <a:ea typeface="Lucida Grande"/>
                <a:cs typeface="Lucida Grande"/>
              </a:rPr>
              <a:t>θ</a:t>
            </a:r>
            <a:r>
              <a:rPr lang="it-IT" dirty="0" err="1">
                <a:solidFill>
                  <a:srgbClr val="000090"/>
                </a:solidFill>
              </a:rPr>
              <a:t>e</a:t>
            </a:r>
            <a:endParaRPr lang="it-IT" dirty="0">
              <a:solidFill>
                <a:srgbClr val="000090"/>
              </a:solidFill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8647509" y="3194596"/>
            <a:ext cx="130540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>
                <a:solidFill>
                  <a:srgbClr val="000090"/>
                </a:solidFill>
                <a:latin typeface="Lucida Grande"/>
                <a:ea typeface="Lucida Grande"/>
                <a:cs typeface="Lucida Grande"/>
              </a:rPr>
              <a:t>θ</a:t>
            </a:r>
            <a:r>
              <a:rPr lang="it-IT" dirty="0" err="1">
                <a:solidFill>
                  <a:srgbClr val="000090"/>
                </a:solidFill>
              </a:rPr>
              <a:t>k</a:t>
            </a:r>
            <a:r>
              <a:rPr lang="it-IT" dirty="0" smtClean="0">
                <a:solidFill>
                  <a:srgbClr val="000090"/>
                </a:solidFill>
              </a:rPr>
              <a:t> vs </a:t>
            </a:r>
            <a:r>
              <a:rPr lang="it-IT" dirty="0" err="1" smtClean="0">
                <a:solidFill>
                  <a:srgbClr val="000090"/>
                </a:solidFill>
                <a:latin typeface="Lucida Grande"/>
                <a:ea typeface="Lucida Grande"/>
                <a:cs typeface="Lucida Grande"/>
              </a:rPr>
              <a:t>θ</a:t>
            </a:r>
            <a:r>
              <a:rPr lang="it-IT" dirty="0" smtClean="0">
                <a:solidFill>
                  <a:srgbClr val="000090"/>
                </a:solidFill>
                <a:latin typeface="Lucida Grande"/>
                <a:ea typeface="Lucida Grande"/>
                <a:cs typeface="Lucida Grande"/>
              </a:rPr>
              <a:t>π</a:t>
            </a:r>
            <a:r>
              <a:rPr lang="it-IT" baseline="30000" dirty="0" smtClean="0">
                <a:solidFill>
                  <a:srgbClr val="000090"/>
                </a:solidFill>
                <a:latin typeface="Lucida Grande"/>
                <a:ea typeface="Lucida Grande"/>
                <a:cs typeface="Lucida Grande"/>
              </a:rPr>
              <a:t>-</a:t>
            </a:r>
            <a:endParaRPr lang="it-IT" baseline="30000" dirty="0">
              <a:solidFill>
                <a:srgbClr val="000090"/>
              </a:solidFill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3678957" y="5066804"/>
            <a:ext cx="112082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>
                <a:solidFill>
                  <a:srgbClr val="000090"/>
                </a:solidFill>
                <a:latin typeface="Lucida Grande"/>
                <a:ea typeface="Lucida Grande"/>
                <a:cs typeface="Lucida Grande"/>
              </a:rPr>
              <a:t>θ</a:t>
            </a:r>
            <a:r>
              <a:rPr lang="it-IT" dirty="0" err="1">
                <a:solidFill>
                  <a:srgbClr val="000090"/>
                </a:solidFill>
              </a:rPr>
              <a:t>e</a:t>
            </a:r>
            <a:r>
              <a:rPr lang="it-IT" dirty="0" smtClean="0">
                <a:solidFill>
                  <a:srgbClr val="000090"/>
                </a:solidFill>
              </a:rPr>
              <a:t> vs </a:t>
            </a:r>
            <a:r>
              <a:rPr lang="it-IT" dirty="0" err="1" smtClean="0">
                <a:solidFill>
                  <a:srgbClr val="000090"/>
                </a:solidFill>
                <a:latin typeface="Lucida Grande"/>
                <a:ea typeface="Lucida Grande"/>
                <a:cs typeface="Lucida Grande"/>
              </a:rPr>
              <a:t>θ</a:t>
            </a:r>
            <a:r>
              <a:rPr lang="it-IT" dirty="0" err="1" smtClean="0">
                <a:solidFill>
                  <a:srgbClr val="000090"/>
                </a:solidFill>
              </a:rPr>
              <a:t>k</a:t>
            </a:r>
            <a:endParaRPr lang="it-IT" dirty="0">
              <a:solidFill>
                <a:srgbClr val="000090"/>
              </a:solidFill>
            </a:endParaRPr>
          </a:p>
        </p:txBody>
      </p:sp>
      <p:sp>
        <p:nvSpPr>
          <p:cNvPr id="25" name="Rettangolo 24"/>
          <p:cNvSpPr/>
          <p:nvPr/>
        </p:nvSpPr>
        <p:spPr bwMode="auto">
          <a:xfrm>
            <a:off x="5551165" y="6074916"/>
            <a:ext cx="720080" cy="216024"/>
          </a:xfrm>
          <a:prstGeom prst="rect">
            <a:avLst/>
          </a:prstGeom>
          <a:solidFill>
            <a:srgbClr val="BFBFBF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00" b="0" i="0" u="none" strike="noStrike" cap="none" normalizeH="0" baseline="0">
              <a:ln>
                <a:noFill/>
              </a:ln>
              <a:solidFill>
                <a:srgbClr val="800000"/>
              </a:solidFill>
              <a:effectLst/>
              <a:latin typeface="Baskerville Old Fac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8647509" y="5066804"/>
            <a:ext cx="129226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>
                <a:solidFill>
                  <a:srgbClr val="000090"/>
                </a:solidFill>
                <a:latin typeface="Lucida Grande"/>
                <a:ea typeface="Lucida Grande"/>
                <a:cs typeface="Lucida Grande"/>
              </a:rPr>
              <a:t>θ</a:t>
            </a:r>
            <a:r>
              <a:rPr lang="it-IT" dirty="0" err="1">
                <a:solidFill>
                  <a:srgbClr val="000090"/>
                </a:solidFill>
              </a:rPr>
              <a:t>e</a:t>
            </a:r>
            <a:r>
              <a:rPr lang="it-IT" dirty="0" smtClean="0">
                <a:solidFill>
                  <a:srgbClr val="000090"/>
                </a:solidFill>
              </a:rPr>
              <a:t> vs </a:t>
            </a:r>
            <a:r>
              <a:rPr lang="it-IT" dirty="0" err="1">
                <a:solidFill>
                  <a:srgbClr val="000090"/>
                </a:solidFill>
                <a:latin typeface="Lucida Grande"/>
                <a:ea typeface="Lucida Grande"/>
                <a:cs typeface="Lucida Grande"/>
              </a:rPr>
              <a:t>θ</a:t>
            </a:r>
            <a:r>
              <a:rPr lang="it-IT" dirty="0">
                <a:solidFill>
                  <a:srgbClr val="000090"/>
                </a:solidFill>
                <a:latin typeface="Lucida Grande"/>
                <a:ea typeface="Lucida Grande"/>
                <a:cs typeface="Lucida Grande"/>
              </a:rPr>
              <a:t>π</a:t>
            </a:r>
            <a:r>
              <a:rPr lang="it-IT" baseline="30000" dirty="0">
                <a:solidFill>
                  <a:srgbClr val="000090"/>
                </a:solidFill>
                <a:latin typeface="Lucida Grande"/>
                <a:ea typeface="Lucida Grande"/>
                <a:cs typeface="Lucida Grande"/>
              </a:rPr>
              <a:t>-</a:t>
            </a:r>
            <a:endParaRPr lang="it-IT" dirty="0">
              <a:solidFill>
                <a:srgbClr val="000090"/>
              </a:solidFill>
            </a:endParaRPr>
          </a:p>
        </p:txBody>
      </p:sp>
      <p:sp>
        <p:nvSpPr>
          <p:cNvPr id="28" name="Rettangolo 27"/>
          <p:cNvSpPr/>
          <p:nvPr/>
        </p:nvSpPr>
        <p:spPr bwMode="auto">
          <a:xfrm>
            <a:off x="654621" y="1394396"/>
            <a:ext cx="1152128" cy="720080"/>
          </a:xfrm>
          <a:prstGeom prst="rect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00" b="0" i="0" u="none" strike="noStrike" cap="none" normalizeH="0" baseline="0">
              <a:ln>
                <a:noFill/>
              </a:ln>
              <a:solidFill>
                <a:srgbClr val="800000"/>
              </a:solidFill>
              <a:effectLst/>
              <a:latin typeface="Baskerville Old Fac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ttangolo 6"/>
          <p:cNvSpPr/>
          <p:nvPr/>
        </p:nvSpPr>
        <p:spPr bwMode="auto">
          <a:xfrm>
            <a:off x="654621" y="2114476"/>
            <a:ext cx="1152128" cy="72008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00" b="0" i="0" u="none" strike="noStrike" cap="none" normalizeH="0" baseline="0">
              <a:ln>
                <a:noFill/>
              </a:ln>
              <a:solidFill>
                <a:srgbClr val="800000"/>
              </a:solidFill>
              <a:effectLst/>
              <a:latin typeface="Baskerville Old Fac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" name="Rettangolo 28"/>
          <p:cNvSpPr/>
          <p:nvPr/>
        </p:nvSpPr>
        <p:spPr bwMode="auto">
          <a:xfrm>
            <a:off x="6199237" y="2114476"/>
            <a:ext cx="3672408" cy="720080"/>
          </a:xfrm>
          <a:prstGeom prst="rect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00" b="0" i="0" u="none" strike="noStrike" cap="none" normalizeH="0" baseline="0">
              <a:ln>
                <a:noFill/>
              </a:ln>
              <a:solidFill>
                <a:srgbClr val="800000"/>
              </a:solidFill>
              <a:effectLst/>
              <a:latin typeface="Baskerville Old Fac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" name="Rettangolo 14"/>
          <p:cNvSpPr/>
          <p:nvPr/>
        </p:nvSpPr>
        <p:spPr bwMode="auto">
          <a:xfrm>
            <a:off x="5551165" y="1322388"/>
            <a:ext cx="648072" cy="1512168"/>
          </a:xfrm>
          <a:prstGeom prst="rect">
            <a:avLst/>
          </a:prstGeom>
          <a:solidFill>
            <a:srgbClr val="BFBFBF"/>
          </a:solidFill>
          <a:ln w="381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00" b="0" i="0" u="none" strike="noStrike" cap="none" normalizeH="0" baseline="0">
              <a:ln>
                <a:noFill/>
              </a:ln>
              <a:solidFill>
                <a:srgbClr val="800000"/>
              </a:solidFill>
              <a:effectLst/>
              <a:latin typeface="Baskerville Old Fac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" name="Rettangolo 30"/>
          <p:cNvSpPr/>
          <p:nvPr/>
        </p:nvSpPr>
        <p:spPr bwMode="auto">
          <a:xfrm>
            <a:off x="6199237" y="4274716"/>
            <a:ext cx="3672408" cy="360040"/>
          </a:xfrm>
          <a:prstGeom prst="rect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00" b="0" i="0" u="none" strike="noStrike" cap="none" normalizeH="0" baseline="0">
              <a:ln>
                <a:noFill/>
              </a:ln>
              <a:solidFill>
                <a:srgbClr val="800000"/>
              </a:solidFill>
              <a:effectLst/>
              <a:latin typeface="Baskerville Old Fac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" name="Rettangolo 19"/>
          <p:cNvSpPr/>
          <p:nvPr/>
        </p:nvSpPr>
        <p:spPr bwMode="auto">
          <a:xfrm>
            <a:off x="5551165" y="3122588"/>
            <a:ext cx="648072" cy="1512168"/>
          </a:xfrm>
          <a:prstGeom prst="rect">
            <a:avLst/>
          </a:prstGeom>
          <a:solidFill>
            <a:srgbClr val="BFBFBF"/>
          </a:solidFill>
          <a:ln w="381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00" b="0" i="0" u="none" strike="noStrike" cap="none" normalizeH="0" baseline="0">
              <a:ln>
                <a:noFill/>
              </a:ln>
              <a:solidFill>
                <a:srgbClr val="800000"/>
              </a:solidFill>
              <a:effectLst/>
              <a:latin typeface="Baskerville Old Fac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" name="Rettangolo 32"/>
          <p:cNvSpPr/>
          <p:nvPr/>
        </p:nvSpPr>
        <p:spPr bwMode="auto">
          <a:xfrm>
            <a:off x="6199237" y="1394396"/>
            <a:ext cx="3672408" cy="720080"/>
          </a:xfrm>
          <a:prstGeom prst="rect">
            <a:avLst/>
          </a:prstGeom>
          <a:noFill/>
          <a:ln w="3810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00" b="0" i="0" u="none" strike="noStrike" cap="none" normalizeH="0" baseline="0">
              <a:ln>
                <a:noFill/>
              </a:ln>
              <a:solidFill>
                <a:srgbClr val="800000"/>
              </a:solidFill>
              <a:effectLst/>
              <a:latin typeface="Baskerville Old Fac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" name="Rettangolo 33"/>
          <p:cNvSpPr/>
          <p:nvPr/>
        </p:nvSpPr>
        <p:spPr bwMode="auto">
          <a:xfrm>
            <a:off x="1806749" y="1394396"/>
            <a:ext cx="3096344" cy="720080"/>
          </a:xfrm>
          <a:prstGeom prst="rect">
            <a:avLst/>
          </a:prstGeom>
          <a:noFill/>
          <a:ln w="3810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00" b="0" i="0" u="none" strike="noStrike" cap="none" normalizeH="0" baseline="0">
              <a:ln>
                <a:noFill/>
              </a:ln>
              <a:solidFill>
                <a:srgbClr val="800000"/>
              </a:solidFill>
              <a:effectLst/>
              <a:latin typeface="Baskerville Old Fac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" name="Rettangolo 26"/>
          <p:cNvSpPr/>
          <p:nvPr/>
        </p:nvSpPr>
        <p:spPr bwMode="auto">
          <a:xfrm>
            <a:off x="1806749" y="2114476"/>
            <a:ext cx="3096344" cy="720080"/>
          </a:xfrm>
          <a:prstGeom prst="rect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00" b="0" i="0" u="none" strike="noStrike" cap="none" normalizeH="0" baseline="0">
              <a:ln>
                <a:noFill/>
              </a:ln>
              <a:solidFill>
                <a:srgbClr val="800000"/>
              </a:solidFill>
              <a:effectLst/>
              <a:latin typeface="Baskerville Old Fac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" name="Rettangolo 34"/>
          <p:cNvSpPr/>
          <p:nvPr/>
        </p:nvSpPr>
        <p:spPr bwMode="auto">
          <a:xfrm>
            <a:off x="6199237" y="3122588"/>
            <a:ext cx="3672408" cy="1152128"/>
          </a:xfrm>
          <a:prstGeom prst="rect">
            <a:avLst/>
          </a:prstGeom>
          <a:noFill/>
          <a:ln w="3810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00" b="0" i="0" u="none" strike="noStrike" cap="none" normalizeH="0" baseline="0">
              <a:ln>
                <a:noFill/>
              </a:ln>
              <a:solidFill>
                <a:srgbClr val="800000"/>
              </a:solidFill>
              <a:effectLst/>
              <a:latin typeface="Baskerville Old Face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4" name="Connettore 1 13"/>
          <p:cNvCxnSpPr/>
          <p:nvPr/>
        </p:nvCxnSpPr>
        <p:spPr bwMode="auto">
          <a:xfrm>
            <a:off x="582613" y="890340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" name="Connettore 1 37"/>
          <p:cNvCxnSpPr/>
          <p:nvPr/>
        </p:nvCxnSpPr>
        <p:spPr bwMode="auto">
          <a:xfrm>
            <a:off x="582613" y="1106364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" name="Connettore 1 38"/>
          <p:cNvCxnSpPr/>
          <p:nvPr/>
        </p:nvCxnSpPr>
        <p:spPr bwMode="auto">
          <a:xfrm>
            <a:off x="6055221" y="818332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6" name="CasellaDiTesto 35"/>
          <p:cNvSpPr txBox="1"/>
          <p:nvPr/>
        </p:nvSpPr>
        <p:spPr>
          <a:xfrm>
            <a:off x="1806749" y="602308"/>
            <a:ext cx="385249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two forward hadrons</a:t>
            </a:r>
          </a:p>
          <a:p>
            <a:r>
              <a:rPr lang="en-US" dirty="0" smtClean="0">
                <a:latin typeface="Arial"/>
                <a:cs typeface="Arial"/>
              </a:rPr>
              <a:t>1 central and 1 forward hadron 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2" name="CasellaDiTesto 41"/>
          <p:cNvSpPr txBox="1"/>
          <p:nvPr/>
        </p:nvSpPr>
        <p:spPr>
          <a:xfrm>
            <a:off x="7207349" y="602308"/>
            <a:ext cx="253490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two central hadrons</a:t>
            </a:r>
          </a:p>
        </p:txBody>
      </p:sp>
      <p:sp>
        <p:nvSpPr>
          <p:cNvPr id="46" name="Rettangolo 45"/>
          <p:cNvSpPr/>
          <p:nvPr/>
        </p:nvSpPr>
        <p:spPr bwMode="auto">
          <a:xfrm>
            <a:off x="294581" y="2978572"/>
            <a:ext cx="4968552" cy="367240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00" b="0" i="0" u="none" strike="noStrike" cap="none" normalizeH="0" baseline="0">
              <a:ln>
                <a:noFill/>
              </a:ln>
              <a:solidFill>
                <a:srgbClr val="800000"/>
              </a:solidFill>
              <a:effectLst/>
              <a:latin typeface="Baskerville Old Fac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" name="CasellaDiTesto 46"/>
          <p:cNvSpPr txBox="1"/>
          <p:nvPr/>
        </p:nvSpPr>
        <p:spPr>
          <a:xfrm>
            <a:off x="294582" y="3194596"/>
            <a:ext cx="453650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Two forward hadrons may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only correspond to a p </a:t>
            </a:r>
            <a:r>
              <a:rPr lang="mr-IN" sz="2000" dirty="0" smtClean="0">
                <a:solidFill>
                  <a:srgbClr val="FF0000"/>
                </a:solidFill>
                <a:latin typeface="+mj-lt"/>
              </a:rPr>
              <a:t>–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K</a:t>
            </a:r>
            <a:r>
              <a:rPr lang="en-US" sz="2000" baseline="30000" dirty="0" smtClean="0">
                <a:solidFill>
                  <a:srgbClr val="FF0000"/>
                </a:solidFill>
                <a:latin typeface="+mj-lt"/>
              </a:rPr>
              <a:t>+</a:t>
            </a:r>
          </a:p>
          <a:p>
            <a:r>
              <a:rPr lang="en-US" sz="2000" baseline="30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couple</a:t>
            </a:r>
          </a:p>
          <a:p>
            <a:pPr lvl="4"/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</a:t>
            </a:r>
          </a:p>
          <a:p>
            <a:pPr lvl="4"/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Acceptance ~ 0.5% </a:t>
            </a:r>
          </a:p>
          <a:p>
            <a:endParaRPr lang="en-US" sz="1400" dirty="0" smtClean="0">
              <a:latin typeface="+mj-lt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+mj-lt"/>
              </a:rPr>
              <a:t>A </a:t>
            </a:r>
            <a:r>
              <a:rPr lang="en-US" sz="2000" dirty="0">
                <a:latin typeface="+mj-lt"/>
              </a:rPr>
              <a:t>forward </a:t>
            </a:r>
            <a:r>
              <a:rPr lang="en-US" sz="2000" dirty="0" smtClean="0">
                <a:latin typeface="+mj-lt"/>
              </a:rPr>
              <a:t>and a central hadron trigger covers most but not all the phase space: the fine tuning of the trigger configuration requires further studies</a:t>
            </a:r>
          </a:p>
          <a:p>
            <a:r>
              <a:rPr lang="en-US" sz="2000" dirty="0" smtClean="0">
                <a:latin typeface="+mj-lt"/>
              </a:rPr>
              <a:t>(FT x FTOF x PCAL x CTOF 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x CND</a:t>
            </a:r>
            <a:r>
              <a:rPr lang="en-US" sz="2000" dirty="0" smtClean="0">
                <a:latin typeface="+mj-lt"/>
              </a:rPr>
              <a:t>) </a:t>
            </a:r>
            <a:endParaRPr lang="en-US" sz="2000" dirty="0">
              <a:latin typeface="+mj-lt"/>
            </a:endParaRPr>
          </a:p>
          <a:p>
            <a:pPr lvl="4"/>
            <a:r>
              <a:rPr lang="en-US" sz="1400" dirty="0" smtClean="0">
                <a:latin typeface="+mj-lt"/>
              </a:rPr>
              <a:t> </a:t>
            </a:r>
            <a:endParaRPr lang="en-US" sz="1400" dirty="0">
              <a:latin typeface="+mj-lt"/>
            </a:endParaRPr>
          </a:p>
        </p:txBody>
      </p:sp>
      <p:cxnSp>
        <p:nvCxnSpPr>
          <p:cNvPr id="49" name="Connettore 2 48"/>
          <p:cNvCxnSpPr/>
          <p:nvPr/>
        </p:nvCxnSpPr>
        <p:spPr bwMode="auto">
          <a:xfrm flipH="1" flipV="1">
            <a:off x="1446709" y="2546524"/>
            <a:ext cx="144016" cy="64807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" name="Connettore 2 51"/>
          <p:cNvCxnSpPr/>
          <p:nvPr/>
        </p:nvCxnSpPr>
        <p:spPr bwMode="auto">
          <a:xfrm flipH="1" flipV="1">
            <a:off x="1734741" y="1466404"/>
            <a:ext cx="3312368" cy="38884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" name="Connettore 2 54"/>
          <p:cNvCxnSpPr/>
          <p:nvPr/>
        </p:nvCxnSpPr>
        <p:spPr bwMode="auto">
          <a:xfrm flipH="1" flipV="1">
            <a:off x="4759077" y="2618532"/>
            <a:ext cx="288032" cy="27363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5" name="Connettore 2 64"/>
          <p:cNvCxnSpPr/>
          <p:nvPr/>
        </p:nvCxnSpPr>
        <p:spPr bwMode="auto">
          <a:xfrm flipH="1" flipV="1">
            <a:off x="1734741" y="1466404"/>
            <a:ext cx="1152128" cy="136815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90" name="Rettangolo 89"/>
          <p:cNvSpPr/>
          <p:nvPr/>
        </p:nvSpPr>
        <p:spPr bwMode="auto">
          <a:xfrm>
            <a:off x="5191125" y="4778772"/>
            <a:ext cx="4968552" cy="187220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00" b="0" i="0" u="none" strike="noStrike" cap="none" normalizeH="0" baseline="0">
              <a:ln>
                <a:noFill/>
              </a:ln>
              <a:solidFill>
                <a:srgbClr val="800000"/>
              </a:solidFill>
              <a:effectLst/>
              <a:latin typeface="Baskerville Old Face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78" name="Connettore 2 77"/>
          <p:cNvCxnSpPr/>
          <p:nvPr/>
        </p:nvCxnSpPr>
        <p:spPr bwMode="auto">
          <a:xfrm flipV="1">
            <a:off x="5047109" y="4418732"/>
            <a:ext cx="2448272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5" name="Connettore 2 84"/>
          <p:cNvCxnSpPr/>
          <p:nvPr/>
        </p:nvCxnSpPr>
        <p:spPr bwMode="auto">
          <a:xfrm flipV="1">
            <a:off x="6415261" y="4418732"/>
            <a:ext cx="1080120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5" name="Connettore 2 74"/>
          <p:cNvCxnSpPr/>
          <p:nvPr/>
        </p:nvCxnSpPr>
        <p:spPr bwMode="auto">
          <a:xfrm flipV="1">
            <a:off x="5047109" y="2618532"/>
            <a:ext cx="2376264" cy="27363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2" name="Connettore 2 81"/>
          <p:cNvCxnSpPr/>
          <p:nvPr/>
        </p:nvCxnSpPr>
        <p:spPr bwMode="auto">
          <a:xfrm flipV="1">
            <a:off x="7207349" y="2618532"/>
            <a:ext cx="216024" cy="21602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aphicFrame>
        <p:nvGraphicFramePr>
          <p:cNvPr id="114" name="Tabella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334141"/>
              </p:ext>
            </p:extLst>
          </p:nvPr>
        </p:nvGraphicFramePr>
        <p:xfrm>
          <a:off x="5623173" y="5210820"/>
          <a:ext cx="4104456" cy="1433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/>
                <a:gridCol w="2052228"/>
              </a:tblGrid>
              <a:tr h="381571">
                <a:tc>
                  <a:txBody>
                    <a:bodyPr/>
                    <a:lstStyle/>
                    <a:p>
                      <a:pPr algn="ctr"/>
                      <a:r>
                        <a:rPr lang="en-US" sz="1900" noProof="0" dirty="0" smtClean="0">
                          <a:solidFill>
                            <a:srgbClr val="000090"/>
                          </a:solidFill>
                        </a:rPr>
                        <a:t>Trigger: FT +</a:t>
                      </a:r>
                      <a:endParaRPr lang="en-US" sz="1900" noProof="0" dirty="0">
                        <a:solidFill>
                          <a:srgbClr val="00009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aseline="0" noProof="0" dirty="0" smtClean="0">
                          <a:solidFill>
                            <a:srgbClr val="000090"/>
                          </a:solidFill>
                        </a:rPr>
                        <a:t>Acceptance</a:t>
                      </a:r>
                      <a:endParaRPr lang="en-US" sz="1900" baseline="0" noProof="0" dirty="0">
                        <a:solidFill>
                          <a:srgbClr val="000090"/>
                        </a:solidFill>
                      </a:endParaRPr>
                    </a:p>
                  </a:txBody>
                  <a:tcPr/>
                </a:tc>
              </a:tr>
              <a:tr h="381571">
                <a:tc>
                  <a:txBody>
                    <a:bodyPr/>
                    <a:lstStyle/>
                    <a:p>
                      <a:pPr algn="ctr"/>
                      <a:r>
                        <a:rPr lang="en-US" sz="1900" noProof="0" dirty="0" smtClean="0">
                          <a:solidFill>
                            <a:srgbClr val="000090"/>
                          </a:solidFill>
                        </a:rPr>
                        <a:t>1</a:t>
                      </a:r>
                      <a:r>
                        <a:rPr lang="en-US" sz="1900" baseline="0" noProof="0" dirty="0" smtClean="0">
                          <a:solidFill>
                            <a:srgbClr val="000090"/>
                          </a:solidFill>
                        </a:rPr>
                        <a:t> forward + 1 central hadron</a:t>
                      </a:r>
                      <a:endParaRPr lang="en-US" sz="1900" noProof="0" dirty="0">
                        <a:solidFill>
                          <a:srgbClr val="00009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noProof="0" dirty="0" smtClean="0">
                          <a:solidFill>
                            <a:srgbClr val="000090"/>
                          </a:solidFill>
                        </a:rPr>
                        <a:t> </a:t>
                      </a:r>
                      <a:r>
                        <a:rPr lang="en-US" sz="1900" noProof="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en-US" sz="1900" baseline="0" noProof="0" dirty="0" smtClean="0">
                          <a:solidFill>
                            <a:srgbClr val="FF0000"/>
                          </a:solidFill>
                        </a:rPr>
                        <a:t> %</a:t>
                      </a:r>
                      <a:endParaRPr lang="en-US" sz="1900" noProof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1571">
                <a:tc>
                  <a:txBody>
                    <a:bodyPr/>
                    <a:lstStyle/>
                    <a:p>
                      <a:pPr algn="ctr"/>
                      <a:r>
                        <a:rPr lang="en-US" sz="1900" b="0" noProof="0" dirty="0" smtClean="0">
                          <a:solidFill>
                            <a:srgbClr val="000090"/>
                          </a:solidFill>
                        </a:rPr>
                        <a:t>1 forward hadron</a:t>
                      </a:r>
                      <a:endParaRPr lang="en-US" sz="1900" b="0" noProof="0" dirty="0">
                        <a:solidFill>
                          <a:srgbClr val="00009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noProof="0" dirty="0" smtClean="0">
                          <a:solidFill>
                            <a:srgbClr val="000090"/>
                          </a:solidFill>
                        </a:rPr>
                        <a:t> 20 %</a:t>
                      </a:r>
                      <a:endParaRPr lang="en-US" sz="1900" b="0" noProof="0" dirty="0">
                        <a:solidFill>
                          <a:srgbClr val="00009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0500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ooter Placeholder 50"/>
          <p:cNvSpPr>
            <a:spLocks noGrp="1"/>
          </p:cNvSpPr>
          <p:nvPr>
            <p:ph type="ftr" sz="quarter" idx="3"/>
          </p:nvPr>
        </p:nvSpPr>
        <p:spPr>
          <a:xfrm>
            <a:off x="1662733" y="6939012"/>
            <a:ext cx="6696744" cy="314276"/>
          </a:xfrm>
        </p:spPr>
        <p:txBody>
          <a:bodyPr/>
          <a:lstStyle/>
          <a:p>
            <a:r>
              <a:rPr lang="en-US" smtClean="0"/>
              <a:t>CLAS Collaboration Meeting   -  July 13  2018                         Annalisa D’Angelo – Run Group K Status Update</a:t>
            </a:r>
            <a:endParaRPr lang="en-US"/>
          </a:p>
        </p:txBody>
      </p:sp>
      <p:cxnSp>
        <p:nvCxnSpPr>
          <p:cNvPr id="18" name="Straight Connector 31"/>
          <p:cNvCxnSpPr/>
          <p:nvPr/>
        </p:nvCxnSpPr>
        <p:spPr>
          <a:xfrm>
            <a:off x="0" y="674316"/>
            <a:ext cx="10382250" cy="0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23A2-8C0A-B24D-ABFA-7CF5F3B53C0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1" name="Title 1"/>
          <p:cNvSpPr txBox="1">
            <a:spLocks/>
          </p:cNvSpPr>
          <p:nvPr/>
        </p:nvSpPr>
        <p:spPr>
          <a:xfrm>
            <a:off x="150566" y="3"/>
            <a:ext cx="10081120" cy="763102"/>
          </a:xfrm>
          <a:prstGeom prst="rect">
            <a:avLst/>
          </a:prstGeom>
        </p:spPr>
        <p:txBody>
          <a:bodyPr lIns="91412" tIns="45705" rIns="91412" bIns="45705">
            <a:normAutofit/>
          </a:bodyPr>
          <a:lstStyle>
            <a:lvl1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6612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32251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9837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64502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600" b="1" dirty="0" smtClean="0">
                <a:solidFill>
                  <a:srgbClr val="000090"/>
                </a:solidFill>
                <a:latin typeface="Calibri" pitchFamily="34" charset="0"/>
              </a:rPr>
              <a:t>Trigger</a:t>
            </a:r>
            <a:endParaRPr lang="en-US" sz="3600" b="1" dirty="0">
              <a:solidFill>
                <a:srgbClr val="000090"/>
              </a:solidFill>
              <a:latin typeface="Calibri" pitchFamily="34" charset="0"/>
            </a:endParaRPr>
          </a:p>
        </p:txBody>
      </p:sp>
      <p:pic>
        <p:nvPicPr>
          <p:cNvPr id="8" name="Immagine 7" descr="Schermata 2018-07-10 alle 15.17.3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709" y="1394396"/>
            <a:ext cx="4583212" cy="5470285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6415261" y="1682428"/>
            <a:ext cx="3672408" cy="415498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800000"/>
                </a:solidFill>
                <a:latin typeface="+mn-lt"/>
                <a:cs typeface="Arial Black"/>
              </a:rPr>
              <a:t>trigger improvements:</a:t>
            </a:r>
          </a:p>
          <a:p>
            <a:endParaRPr lang="en-US" sz="2400" b="1" dirty="0">
              <a:solidFill>
                <a:srgbClr val="800000"/>
              </a:solidFill>
              <a:latin typeface="+mn-lt"/>
              <a:cs typeface="Arial Black"/>
            </a:endParaRPr>
          </a:p>
          <a:p>
            <a:pPr marL="342900" indent="-342900">
              <a:buClr>
                <a:srgbClr val="000090"/>
              </a:buClr>
              <a:buFont typeface="Arial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000090"/>
                </a:solidFill>
                <a:latin typeface="+mj-lt"/>
              </a:rPr>
              <a:t>road </a:t>
            </a:r>
            <a:r>
              <a:rPr lang="en-US" sz="2400" dirty="0">
                <a:solidFill>
                  <a:srgbClr val="000090"/>
                </a:solidFill>
                <a:latin typeface="+mj-lt"/>
              </a:rPr>
              <a:t>finder and geometry </a:t>
            </a:r>
            <a:r>
              <a:rPr lang="en-US" sz="2400" dirty="0" smtClean="0">
                <a:solidFill>
                  <a:srgbClr val="000090"/>
                </a:solidFill>
                <a:latin typeface="+mj-lt"/>
              </a:rPr>
              <a:t>match</a:t>
            </a:r>
          </a:p>
          <a:p>
            <a:pPr marL="342900" indent="-342900">
              <a:buClr>
                <a:srgbClr val="000090"/>
              </a:buClr>
              <a:buFont typeface="Arial"/>
              <a:buChar char="•"/>
            </a:pPr>
            <a:endParaRPr lang="en-US" sz="2400" b="1" dirty="0">
              <a:solidFill>
                <a:srgbClr val="000090"/>
              </a:solidFill>
              <a:latin typeface="+mj-lt"/>
              <a:cs typeface="Arial Black"/>
            </a:endParaRPr>
          </a:p>
          <a:p>
            <a:pPr>
              <a:buClr>
                <a:srgbClr val="000090"/>
              </a:buClr>
            </a:pPr>
            <a:r>
              <a:rPr lang="en-US" sz="2400" b="1" dirty="0" smtClean="0">
                <a:solidFill>
                  <a:srgbClr val="000090"/>
                </a:solidFill>
                <a:latin typeface="+mj-lt"/>
                <a:cs typeface="Arial Black"/>
              </a:rPr>
              <a:t>	</a:t>
            </a:r>
            <a:r>
              <a:rPr lang="en-US" sz="2400" b="1" dirty="0" smtClean="0">
                <a:latin typeface="+mj-lt"/>
                <a:cs typeface="Arial Black"/>
              </a:rPr>
              <a:t>45 % reduction </a:t>
            </a:r>
          </a:p>
          <a:p>
            <a:pPr>
              <a:buClr>
                <a:srgbClr val="000090"/>
              </a:buClr>
            </a:pPr>
            <a:endParaRPr lang="en-US" sz="2400" b="1" dirty="0">
              <a:latin typeface="+mj-lt"/>
              <a:cs typeface="Arial Black"/>
            </a:endParaRPr>
          </a:p>
          <a:p>
            <a:pPr>
              <a:buClr>
                <a:srgbClr val="000090"/>
              </a:buClr>
            </a:pPr>
            <a:r>
              <a:rPr lang="en-US" sz="2400" b="1" dirty="0" smtClean="0">
                <a:solidFill>
                  <a:srgbClr val="800000"/>
                </a:solidFill>
                <a:latin typeface="+mj-lt"/>
                <a:cs typeface="Arial Black"/>
              </a:rPr>
              <a:t>full luminosity 75 </a:t>
            </a:r>
            <a:r>
              <a:rPr lang="en-US" sz="2400" b="1" dirty="0" err="1" smtClean="0">
                <a:solidFill>
                  <a:srgbClr val="800000"/>
                </a:solidFill>
                <a:latin typeface="+mj-lt"/>
                <a:cs typeface="Arial Black"/>
              </a:rPr>
              <a:t>nA</a:t>
            </a:r>
            <a:endParaRPr lang="en-US" sz="2400" b="1" dirty="0" smtClean="0">
              <a:solidFill>
                <a:srgbClr val="800000"/>
              </a:solidFill>
              <a:latin typeface="+mj-lt"/>
              <a:cs typeface="Arial Black"/>
            </a:endParaRPr>
          </a:p>
          <a:p>
            <a:pPr>
              <a:buClr>
                <a:srgbClr val="000090"/>
              </a:buClr>
            </a:pPr>
            <a:endParaRPr lang="en-US" sz="2400" b="1" dirty="0">
              <a:solidFill>
                <a:srgbClr val="800000"/>
              </a:solidFill>
              <a:latin typeface="+mj-lt"/>
              <a:cs typeface="Arial Black"/>
            </a:endParaRPr>
          </a:p>
          <a:p>
            <a:pPr>
              <a:buClr>
                <a:srgbClr val="000090"/>
              </a:buClr>
            </a:pPr>
            <a:r>
              <a:rPr lang="en-US" sz="2400" b="1" dirty="0" smtClean="0">
                <a:solidFill>
                  <a:srgbClr val="800000"/>
                </a:solidFill>
                <a:latin typeface="+mj-lt"/>
                <a:cs typeface="Arial Black"/>
              </a:rPr>
              <a:t>	</a:t>
            </a:r>
            <a:r>
              <a:rPr lang="en-US" sz="2400" b="1" dirty="0" smtClean="0">
                <a:latin typeface="+mj-lt"/>
                <a:cs typeface="Arial Black"/>
              </a:rPr>
              <a:t>x</a:t>
            </a:r>
            <a:r>
              <a:rPr lang="en-US" sz="2400" b="1" dirty="0" smtClean="0">
                <a:solidFill>
                  <a:srgbClr val="800000"/>
                </a:solidFill>
                <a:latin typeface="+mj-lt"/>
                <a:cs typeface="Arial Black"/>
              </a:rPr>
              <a:t> </a:t>
            </a:r>
            <a:r>
              <a:rPr lang="en-US" sz="2400" b="1" dirty="0" smtClean="0">
                <a:latin typeface="+mj-lt"/>
                <a:cs typeface="Arial Black"/>
              </a:rPr>
              <a:t>1.5 increase</a:t>
            </a:r>
          </a:p>
          <a:p>
            <a:pPr>
              <a:buClr>
                <a:srgbClr val="000090"/>
              </a:buClr>
            </a:pPr>
            <a:endParaRPr lang="en-US" sz="2400" b="1" dirty="0">
              <a:latin typeface="+mj-lt"/>
              <a:cs typeface="Symbol" charset="2"/>
            </a:endParaRPr>
          </a:p>
        </p:txBody>
      </p:sp>
      <p:sp>
        <p:nvSpPr>
          <p:cNvPr id="12" name="TextBox 8"/>
          <p:cNvSpPr txBox="1"/>
          <p:nvPr/>
        </p:nvSpPr>
        <p:spPr>
          <a:xfrm>
            <a:off x="78557" y="2834556"/>
            <a:ext cx="1302693" cy="5232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/>
                <a:cs typeface="Calibri"/>
              </a:rPr>
              <a:t>Electron trigger</a:t>
            </a:r>
          </a:p>
          <a:p>
            <a:r>
              <a:rPr lang="en-US" sz="1400" dirty="0">
                <a:latin typeface="Calibri"/>
                <a:cs typeface="Calibri"/>
              </a:rPr>
              <a:t>6</a:t>
            </a:r>
            <a:r>
              <a:rPr lang="en-US" sz="1400" dirty="0" smtClean="0">
                <a:latin typeface="Calibri"/>
                <a:cs typeface="Calibri"/>
              </a:rPr>
              <a:t> kHz</a:t>
            </a:r>
            <a:endParaRPr lang="en-US" sz="1400" dirty="0">
              <a:latin typeface="Calibri"/>
              <a:cs typeface="Calibri"/>
            </a:endParaRPr>
          </a:p>
        </p:txBody>
      </p:sp>
      <p:sp>
        <p:nvSpPr>
          <p:cNvPr id="13" name="TextBox 9"/>
          <p:cNvSpPr txBox="1"/>
          <p:nvPr/>
        </p:nvSpPr>
        <p:spPr>
          <a:xfrm>
            <a:off x="78557" y="5210820"/>
            <a:ext cx="1374701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Calibri"/>
              </a:rPr>
              <a:t>“</a:t>
            </a:r>
            <a:r>
              <a:rPr lang="en-US" sz="1400" dirty="0" err="1" smtClean="0">
                <a:latin typeface="+mj-lt"/>
                <a:cs typeface="Calibri"/>
              </a:rPr>
              <a:t>Muon</a:t>
            </a:r>
            <a:r>
              <a:rPr lang="en-US" sz="1400" dirty="0" smtClean="0">
                <a:latin typeface="+mj-lt"/>
                <a:cs typeface="Calibri"/>
              </a:rPr>
              <a:t>” trigger</a:t>
            </a:r>
          </a:p>
          <a:p>
            <a:r>
              <a:rPr lang="en-US" sz="1400" dirty="0" smtClean="0">
                <a:latin typeface="+mj-lt"/>
                <a:cs typeface="Calibri"/>
              </a:rPr>
              <a:t> 2.4 kHz</a:t>
            </a:r>
            <a:endParaRPr lang="en-US" sz="1400" dirty="0">
              <a:latin typeface="+mj-lt"/>
              <a:cs typeface="Calibri"/>
            </a:endParaRPr>
          </a:p>
        </p:txBody>
      </p:sp>
      <p:sp>
        <p:nvSpPr>
          <p:cNvPr id="14" name="TextBox 10"/>
          <p:cNvSpPr txBox="1"/>
          <p:nvPr/>
        </p:nvSpPr>
        <p:spPr>
          <a:xfrm>
            <a:off x="78557" y="6002908"/>
            <a:ext cx="1368152" cy="7386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/>
                <a:cs typeface="Calibri"/>
              </a:rPr>
              <a:t>FT trigger</a:t>
            </a:r>
          </a:p>
          <a:p>
            <a:r>
              <a:rPr lang="en-US" sz="1400" dirty="0" smtClean="0">
                <a:latin typeface="Calibri"/>
                <a:cs typeface="Calibri"/>
              </a:rPr>
              <a:t>4.3 kHz</a:t>
            </a:r>
          </a:p>
          <a:p>
            <a:r>
              <a:rPr lang="en-US" sz="1400" dirty="0" smtClean="0">
                <a:latin typeface="Calibri"/>
                <a:cs typeface="Calibri"/>
              </a:rPr>
              <a:t>0.5 &lt;E&lt;4 (</a:t>
            </a:r>
            <a:r>
              <a:rPr lang="en-US" sz="1400" dirty="0" err="1" smtClean="0">
                <a:latin typeface="Calibri"/>
                <a:cs typeface="Calibri"/>
              </a:rPr>
              <a:t>GeV</a:t>
            </a:r>
            <a:r>
              <a:rPr lang="en-US" sz="1400" dirty="0" smtClean="0">
                <a:latin typeface="Calibri"/>
                <a:cs typeface="Calibri"/>
              </a:rPr>
              <a:t>)</a:t>
            </a:r>
            <a:endParaRPr lang="en-US" sz="1400" dirty="0">
              <a:latin typeface="Calibri"/>
              <a:cs typeface="Calibri"/>
            </a:endParaRPr>
          </a:p>
        </p:txBody>
      </p:sp>
      <p:sp>
        <p:nvSpPr>
          <p:cNvPr id="15" name="TextBox 13"/>
          <p:cNvSpPr txBox="1"/>
          <p:nvPr/>
        </p:nvSpPr>
        <p:spPr>
          <a:xfrm>
            <a:off x="4255021" y="818332"/>
            <a:ext cx="4332718" cy="4154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Accept 13 kHz events @ 91% live time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16" name="Left Brace 5"/>
          <p:cNvSpPr/>
          <p:nvPr/>
        </p:nvSpPr>
        <p:spPr>
          <a:xfrm>
            <a:off x="1230685" y="2762548"/>
            <a:ext cx="323273" cy="122413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Left Brace 5"/>
          <p:cNvSpPr/>
          <p:nvPr/>
        </p:nvSpPr>
        <p:spPr>
          <a:xfrm>
            <a:off x="1158677" y="5282828"/>
            <a:ext cx="323273" cy="50405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Left Brace 5"/>
          <p:cNvSpPr/>
          <p:nvPr/>
        </p:nvSpPr>
        <p:spPr>
          <a:xfrm>
            <a:off x="1086669" y="5858892"/>
            <a:ext cx="432048" cy="36004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8"/>
          <p:cNvSpPr txBox="1"/>
          <p:nvPr/>
        </p:nvSpPr>
        <p:spPr>
          <a:xfrm>
            <a:off x="-26739" y="4202708"/>
            <a:ext cx="1302693" cy="5232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/>
                <a:cs typeface="Calibri"/>
              </a:rPr>
              <a:t>Service trigger</a:t>
            </a:r>
          </a:p>
          <a:p>
            <a:r>
              <a:rPr lang="en-US" sz="1400" dirty="0">
                <a:latin typeface="Calibri"/>
                <a:cs typeface="Calibri"/>
              </a:rPr>
              <a:t>&lt;</a:t>
            </a:r>
            <a:r>
              <a:rPr lang="en-US" sz="1400" dirty="0" smtClean="0">
                <a:latin typeface="Calibri"/>
                <a:cs typeface="Calibri"/>
              </a:rPr>
              <a:t>1 kHz</a:t>
            </a:r>
            <a:endParaRPr lang="en-US" sz="1400" dirty="0">
              <a:latin typeface="Calibri"/>
              <a:cs typeface="Calibri"/>
            </a:endParaRPr>
          </a:p>
        </p:txBody>
      </p:sp>
      <p:cxnSp>
        <p:nvCxnSpPr>
          <p:cNvPr id="5" name="Connettore 1 4"/>
          <p:cNvCxnSpPr/>
          <p:nvPr/>
        </p:nvCxnSpPr>
        <p:spPr bwMode="auto">
          <a:xfrm>
            <a:off x="1806749" y="5354836"/>
            <a:ext cx="1080120" cy="36004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Connettore 1 10"/>
          <p:cNvCxnSpPr/>
          <p:nvPr/>
        </p:nvCxnSpPr>
        <p:spPr bwMode="auto">
          <a:xfrm flipV="1">
            <a:off x="1734741" y="5282828"/>
            <a:ext cx="1224136" cy="43204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" name="Connettore 1 23"/>
          <p:cNvCxnSpPr/>
          <p:nvPr/>
        </p:nvCxnSpPr>
        <p:spPr bwMode="auto">
          <a:xfrm>
            <a:off x="97061" y="5426844"/>
            <a:ext cx="1080120" cy="36004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" name="Connettore 1 24"/>
          <p:cNvCxnSpPr/>
          <p:nvPr/>
        </p:nvCxnSpPr>
        <p:spPr bwMode="auto">
          <a:xfrm flipV="1">
            <a:off x="25053" y="5354836"/>
            <a:ext cx="1224136" cy="43204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1" name="CasellaDiTesto 20"/>
          <p:cNvSpPr txBox="1"/>
          <p:nvPr/>
        </p:nvSpPr>
        <p:spPr>
          <a:xfrm>
            <a:off x="6847309" y="6146924"/>
            <a:ext cx="192370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j-lt"/>
              </a:rPr>
              <a:t>To be redefined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23" name="Connettore 2 22"/>
          <p:cNvCxnSpPr/>
          <p:nvPr/>
        </p:nvCxnSpPr>
        <p:spPr bwMode="auto">
          <a:xfrm flipH="1" flipV="1">
            <a:off x="2526829" y="6146924"/>
            <a:ext cx="3888432" cy="1440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9" name="CasellaDiTesto 28"/>
          <p:cNvSpPr txBox="1"/>
          <p:nvPr/>
        </p:nvSpPr>
        <p:spPr>
          <a:xfrm>
            <a:off x="150565" y="818332"/>
            <a:ext cx="324036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800000"/>
                </a:solidFill>
                <a:latin typeface="+mn-lt"/>
                <a:cs typeface="Arial Black"/>
              </a:rPr>
              <a:t>Run Group A   -   50 </a:t>
            </a:r>
            <a:r>
              <a:rPr lang="en-US" sz="2400" b="1" dirty="0" err="1" smtClean="0">
                <a:solidFill>
                  <a:srgbClr val="800000"/>
                </a:solidFill>
                <a:latin typeface="+mn-lt"/>
                <a:cs typeface="Arial Black"/>
              </a:rPr>
              <a:t>nA</a:t>
            </a:r>
            <a:r>
              <a:rPr lang="en-US" sz="2400" b="1" dirty="0" smtClean="0">
                <a:solidFill>
                  <a:srgbClr val="800000"/>
                </a:solidFill>
                <a:latin typeface="+mn-lt"/>
                <a:cs typeface="Arial Black"/>
              </a:rPr>
              <a:t>   </a:t>
            </a:r>
            <a:endParaRPr lang="en-US" sz="2400" b="1" dirty="0">
              <a:solidFill>
                <a:srgbClr val="800000"/>
              </a:solidFill>
              <a:latin typeface="Symbol" charset="2"/>
              <a:cs typeface="Symbol" charset="2"/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6847309" y="6434956"/>
            <a:ext cx="2371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/>
                <a:cs typeface="Calibri"/>
              </a:rPr>
              <a:t>0.5 &lt;</a:t>
            </a:r>
            <a:r>
              <a:rPr lang="en-US" sz="2400" dirty="0" smtClean="0">
                <a:latin typeface="Calibri"/>
                <a:cs typeface="Calibri"/>
              </a:rPr>
              <a:t>E </a:t>
            </a:r>
            <a:r>
              <a:rPr lang="en-US" sz="2400" dirty="0" err="1" smtClean="0">
                <a:latin typeface="Calibri"/>
                <a:cs typeface="Calibri"/>
              </a:rPr>
              <a:t>ft</a:t>
            </a:r>
            <a:r>
              <a:rPr lang="en-US" sz="2400" dirty="0" smtClean="0">
                <a:latin typeface="Calibri"/>
                <a:cs typeface="Calibri"/>
              </a:rPr>
              <a:t>&lt; 4 </a:t>
            </a:r>
            <a:r>
              <a:rPr lang="en-US" sz="2400" dirty="0">
                <a:latin typeface="Calibri"/>
                <a:cs typeface="Calibri"/>
              </a:rPr>
              <a:t>(</a:t>
            </a:r>
            <a:r>
              <a:rPr lang="en-US" sz="2400" dirty="0" err="1">
                <a:latin typeface="Calibri"/>
                <a:cs typeface="Calibri"/>
              </a:rPr>
              <a:t>GeV</a:t>
            </a:r>
            <a:r>
              <a:rPr lang="en-US" sz="2400" dirty="0">
                <a:latin typeface="Calibri"/>
                <a:cs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10496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1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ooter Placeholder 50"/>
          <p:cNvSpPr>
            <a:spLocks noGrp="1"/>
          </p:cNvSpPr>
          <p:nvPr>
            <p:ph type="ftr" sz="quarter" idx="3"/>
          </p:nvPr>
        </p:nvSpPr>
        <p:spPr>
          <a:xfrm>
            <a:off x="1662733" y="6939012"/>
            <a:ext cx="6696744" cy="314276"/>
          </a:xfrm>
        </p:spPr>
        <p:txBody>
          <a:bodyPr/>
          <a:lstStyle/>
          <a:p>
            <a:r>
              <a:rPr lang="en-US" dirty="0" smtClean="0"/>
              <a:t>CLAS Collaboration Meeting   -  July 13  2018                         Annalisa </a:t>
            </a:r>
            <a:r>
              <a:rPr lang="en-US" dirty="0" err="1" smtClean="0"/>
              <a:t>D’Angelo</a:t>
            </a:r>
            <a:r>
              <a:rPr lang="en-US" dirty="0" smtClean="0"/>
              <a:t> – Run Group K Status Update</a:t>
            </a:r>
            <a:endParaRPr lang="en-US" dirty="0"/>
          </a:p>
        </p:txBody>
      </p:sp>
      <p:cxnSp>
        <p:nvCxnSpPr>
          <p:cNvPr id="18" name="Straight Connector 31"/>
          <p:cNvCxnSpPr/>
          <p:nvPr/>
        </p:nvCxnSpPr>
        <p:spPr>
          <a:xfrm>
            <a:off x="0" y="674316"/>
            <a:ext cx="10382250" cy="0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23A2-8C0A-B24D-ABFA-7CF5F3B53C0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1" name="Title 1"/>
          <p:cNvSpPr txBox="1">
            <a:spLocks/>
          </p:cNvSpPr>
          <p:nvPr/>
        </p:nvSpPr>
        <p:spPr>
          <a:xfrm>
            <a:off x="150566" y="3"/>
            <a:ext cx="10081120" cy="763102"/>
          </a:xfrm>
          <a:prstGeom prst="rect">
            <a:avLst/>
          </a:prstGeom>
        </p:spPr>
        <p:txBody>
          <a:bodyPr lIns="91412" tIns="45705" rIns="91412" bIns="45705">
            <a:normAutofit/>
          </a:bodyPr>
          <a:lstStyle>
            <a:lvl1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6612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32251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9837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64502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600" b="1" dirty="0" smtClean="0">
                <a:solidFill>
                  <a:srgbClr val="000090"/>
                </a:solidFill>
                <a:latin typeface="Calibri" pitchFamily="34" charset="0"/>
              </a:rPr>
              <a:t>Trigger </a:t>
            </a:r>
            <a:r>
              <a:rPr lang="mr-IN" sz="3600" b="1" dirty="0" smtClean="0">
                <a:solidFill>
                  <a:srgbClr val="000090"/>
                </a:solidFill>
                <a:latin typeface="Calibri" pitchFamily="34" charset="0"/>
              </a:rPr>
              <a:t>–</a:t>
            </a:r>
            <a:r>
              <a:rPr lang="en-US" sz="3600" b="1" dirty="0" smtClean="0">
                <a:solidFill>
                  <a:srgbClr val="000090"/>
                </a:solidFill>
                <a:latin typeface="Calibri" pitchFamily="34" charset="0"/>
              </a:rPr>
              <a:t> </a:t>
            </a:r>
            <a:r>
              <a:rPr lang="en-US" sz="3600" b="1" dirty="0" err="1" smtClean="0">
                <a:solidFill>
                  <a:srgbClr val="000090"/>
                </a:solidFill>
                <a:latin typeface="Calibri" pitchFamily="34" charset="0"/>
              </a:rPr>
              <a:t>FTcal</a:t>
            </a:r>
            <a:r>
              <a:rPr lang="en-US" sz="3600" b="1" dirty="0" smtClean="0">
                <a:solidFill>
                  <a:srgbClr val="000090"/>
                </a:solidFill>
                <a:latin typeface="Calibri" pitchFamily="34" charset="0"/>
              </a:rPr>
              <a:t> energy window</a:t>
            </a:r>
            <a:endParaRPr lang="en-US" sz="3600" b="1" dirty="0">
              <a:solidFill>
                <a:srgbClr val="000090"/>
              </a:solidFill>
              <a:latin typeface="Calibri" pitchFamily="34" charset="0"/>
            </a:endParaRPr>
          </a:p>
        </p:txBody>
      </p:sp>
      <p:pic>
        <p:nvPicPr>
          <p:cNvPr id="2" name="Immagine 1" descr="FT_W_vs_P_74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1165" y="1034356"/>
            <a:ext cx="4536504" cy="2745305"/>
          </a:xfrm>
          <a:prstGeom prst="rect">
            <a:avLst/>
          </a:prstGeom>
        </p:spPr>
      </p:pic>
      <p:pic>
        <p:nvPicPr>
          <p:cNvPr id="4" name="Immagine 3" descr="FT_Q2_vs_P_744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1165" y="3842668"/>
            <a:ext cx="4493300" cy="2808312"/>
          </a:xfrm>
          <a:prstGeom prst="rect">
            <a:avLst/>
          </a:prstGeom>
        </p:spPr>
      </p:pic>
      <p:pic>
        <p:nvPicPr>
          <p:cNvPr id="6" name="Immagine 5" descr="FT_Q2_vs_P_64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97" y="3842668"/>
            <a:ext cx="4404984" cy="2753115"/>
          </a:xfrm>
          <a:prstGeom prst="rect">
            <a:avLst/>
          </a:prstGeom>
        </p:spPr>
      </p:pic>
      <p:pic>
        <p:nvPicPr>
          <p:cNvPr id="7" name="Immagine 6" descr="FT_W_vs_P_6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15" y="962348"/>
            <a:ext cx="4147661" cy="2592288"/>
          </a:xfrm>
          <a:prstGeom prst="rect">
            <a:avLst/>
          </a:prstGeom>
        </p:spPr>
      </p:pic>
      <p:grpSp>
        <p:nvGrpSpPr>
          <p:cNvPr id="49" name="Gruppo 48"/>
          <p:cNvGrpSpPr/>
          <p:nvPr/>
        </p:nvGrpSpPr>
        <p:grpSpPr>
          <a:xfrm>
            <a:off x="798637" y="3410620"/>
            <a:ext cx="4158354" cy="421015"/>
            <a:chOff x="798637" y="3410620"/>
            <a:chExt cx="4158354" cy="421015"/>
          </a:xfrm>
        </p:grpSpPr>
        <p:sp>
          <p:nvSpPr>
            <p:cNvPr id="22" name="Rettangolo 21"/>
            <p:cNvSpPr/>
            <p:nvPr/>
          </p:nvSpPr>
          <p:spPr bwMode="auto">
            <a:xfrm>
              <a:off x="798637" y="3410620"/>
              <a:ext cx="3744416" cy="14401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400" b="0" i="0" u="none" strike="noStrike" cap="none" normalizeH="0" baseline="0">
                <a:ln>
                  <a:noFill/>
                </a:ln>
                <a:solidFill>
                  <a:srgbClr val="800000"/>
                </a:solidFill>
                <a:effectLst/>
                <a:latin typeface="Baskerville Old Face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3" name="CasellaDiTesto 32"/>
            <p:cNvSpPr txBox="1"/>
            <p:nvPr/>
          </p:nvSpPr>
          <p:spPr>
            <a:xfrm>
              <a:off x="4327029" y="3410620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6.0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32" name="CasellaDiTesto 31"/>
            <p:cNvSpPr txBox="1"/>
            <p:nvPr/>
          </p:nvSpPr>
          <p:spPr>
            <a:xfrm>
              <a:off x="3678957" y="3410620"/>
              <a:ext cx="34703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5.5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31" name="CasellaDiTesto 30"/>
            <p:cNvSpPr txBox="1"/>
            <p:nvPr/>
          </p:nvSpPr>
          <p:spPr>
            <a:xfrm>
              <a:off x="3030885" y="3410620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5.0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30" name="CasellaDiTesto 29"/>
            <p:cNvSpPr txBox="1"/>
            <p:nvPr/>
          </p:nvSpPr>
          <p:spPr>
            <a:xfrm>
              <a:off x="2382813" y="3410620"/>
              <a:ext cx="34703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4.5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28" name="CasellaDiTesto 27"/>
            <p:cNvSpPr txBox="1"/>
            <p:nvPr/>
          </p:nvSpPr>
          <p:spPr>
            <a:xfrm>
              <a:off x="1734741" y="3410620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4.0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9" name="CasellaDiTesto 8"/>
            <p:cNvSpPr txBox="1"/>
            <p:nvPr/>
          </p:nvSpPr>
          <p:spPr>
            <a:xfrm>
              <a:off x="1086669" y="3410620"/>
              <a:ext cx="34703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3.5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27" name="CasellaDiTesto 26"/>
            <p:cNvSpPr txBox="1"/>
            <p:nvPr/>
          </p:nvSpPr>
          <p:spPr>
            <a:xfrm>
              <a:off x="3894981" y="3554636"/>
              <a:ext cx="10620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 smtClean="0">
                  <a:latin typeface="+mj-lt"/>
                </a:rPr>
                <a:t>E FTCAL (</a:t>
              </a:r>
              <a:r>
                <a:rPr lang="it-IT" sz="1200" dirty="0" err="1" smtClean="0">
                  <a:latin typeface="+mj-lt"/>
                </a:rPr>
                <a:t>GeV</a:t>
              </a:r>
              <a:r>
                <a:rPr lang="it-IT" sz="1200" dirty="0" smtClean="0">
                  <a:latin typeface="+mj-lt"/>
                </a:rPr>
                <a:t>)</a:t>
              </a:r>
              <a:endParaRPr lang="it-IT" sz="1200" dirty="0">
                <a:latin typeface="+mj-lt"/>
              </a:endParaRPr>
            </a:p>
          </p:txBody>
        </p:sp>
      </p:grpSp>
      <p:grpSp>
        <p:nvGrpSpPr>
          <p:cNvPr id="48" name="Gruppo 47"/>
          <p:cNvGrpSpPr/>
          <p:nvPr/>
        </p:nvGrpSpPr>
        <p:grpSpPr>
          <a:xfrm>
            <a:off x="78557" y="818332"/>
            <a:ext cx="720080" cy="2622485"/>
            <a:chOff x="78557" y="818332"/>
            <a:chExt cx="720080" cy="2622485"/>
          </a:xfrm>
        </p:grpSpPr>
        <p:sp>
          <p:nvSpPr>
            <p:cNvPr id="34" name="Rettangolo 33"/>
            <p:cNvSpPr/>
            <p:nvPr/>
          </p:nvSpPr>
          <p:spPr bwMode="auto">
            <a:xfrm>
              <a:off x="510605" y="1034356"/>
              <a:ext cx="288032" cy="2376264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400" b="0" i="0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latin typeface="Baskerville Old Face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7" name="CasellaDiTesto 36"/>
            <p:cNvSpPr txBox="1"/>
            <p:nvPr/>
          </p:nvSpPr>
          <p:spPr>
            <a:xfrm>
              <a:off x="438597" y="3194596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1.6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38" name="CasellaDiTesto 37"/>
            <p:cNvSpPr txBox="1"/>
            <p:nvPr/>
          </p:nvSpPr>
          <p:spPr>
            <a:xfrm>
              <a:off x="438597" y="2978572"/>
              <a:ext cx="34703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1.7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39" name="CasellaDiTesto 38"/>
            <p:cNvSpPr txBox="1"/>
            <p:nvPr/>
          </p:nvSpPr>
          <p:spPr>
            <a:xfrm>
              <a:off x="438597" y="2762548"/>
              <a:ext cx="34703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1.8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40" name="CasellaDiTesto 39"/>
            <p:cNvSpPr txBox="1"/>
            <p:nvPr/>
          </p:nvSpPr>
          <p:spPr>
            <a:xfrm>
              <a:off x="438597" y="2546524"/>
              <a:ext cx="34703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1.9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41" name="CasellaDiTesto 40"/>
            <p:cNvSpPr txBox="1"/>
            <p:nvPr/>
          </p:nvSpPr>
          <p:spPr>
            <a:xfrm>
              <a:off x="438597" y="2330500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2.0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42" name="CasellaDiTesto 41"/>
            <p:cNvSpPr txBox="1"/>
            <p:nvPr/>
          </p:nvSpPr>
          <p:spPr>
            <a:xfrm>
              <a:off x="438597" y="2042468"/>
              <a:ext cx="34703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2.1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43" name="CasellaDiTesto 42"/>
            <p:cNvSpPr txBox="1"/>
            <p:nvPr/>
          </p:nvSpPr>
          <p:spPr>
            <a:xfrm>
              <a:off x="438597" y="1826444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2.2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44" name="CasellaDiTesto 43"/>
            <p:cNvSpPr txBox="1"/>
            <p:nvPr/>
          </p:nvSpPr>
          <p:spPr>
            <a:xfrm>
              <a:off x="438597" y="1610420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2.3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45" name="CasellaDiTesto 44"/>
            <p:cNvSpPr txBox="1"/>
            <p:nvPr/>
          </p:nvSpPr>
          <p:spPr>
            <a:xfrm>
              <a:off x="438597" y="1394396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2.4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46" name="CasellaDiTesto 45"/>
            <p:cNvSpPr txBox="1"/>
            <p:nvPr/>
          </p:nvSpPr>
          <p:spPr>
            <a:xfrm>
              <a:off x="438597" y="1178372"/>
              <a:ext cx="34703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2.5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47" name="CasellaDiTesto 46"/>
            <p:cNvSpPr txBox="1"/>
            <p:nvPr/>
          </p:nvSpPr>
          <p:spPr>
            <a:xfrm>
              <a:off x="438597" y="962348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2.6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35" name="CasellaDiTesto 34"/>
            <p:cNvSpPr txBox="1"/>
            <p:nvPr/>
          </p:nvSpPr>
          <p:spPr>
            <a:xfrm rot="16200000">
              <a:off x="-266264" y="1163153"/>
              <a:ext cx="1105140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err="1" smtClean="0">
                  <a:latin typeface="+mj-lt"/>
                </a:rPr>
                <a:t>W</a:t>
              </a:r>
              <a:r>
                <a:rPr lang="it-IT" dirty="0" smtClean="0">
                  <a:latin typeface="+mj-lt"/>
                </a:rPr>
                <a:t> (</a:t>
              </a:r>
              <a:r>
                <a:rPr lang="it-IT" dirty="0" err="1" smtClean="0">
                  <a:latin typeface="+mj-lt"/>
                </a:rPr>
                <a:t>GeV</a:t>
              </a:r>
              <a:r>
                <a:rPr lang="it-IT" dirty="0" smtClean="0">
                  <a:latin typeface="+mj-lt"/>
                </a:rPr>
                <a:t>)</a:t>
              </a:r>
              <a:endParaRPr lang="it-IT" dirty="0">
                <a:latin typeface="+mj-lt"/>
              </a:endParaRPr>
            </a:p>
          </p:txBody>
        </p:sp>
      </p:grpSp>
      <p:sp>
        <p:nvSpPr>
          <p:cNvPr id="36" name="CasellaDiTesto 35"/>
          <p:cNvSpPr txBox="1"/>
          <p:nvPr/>
        </p:nvSpPr>
        <p:spPr>
          <a:xfrm>
            <a:off x="2814861" y="1898452"/>
            <a:ext cx="158248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>
                <a:solidFill>
                  <a:srgbClr val="000090"/>
                </a:solidFill>
                <a:latin typeface="+mj-lt"/>
              </a:rPr>
              <a:t>Ee</a:t>
            </a:r>
            <a:r>
              <a:rPr lang="it-IT" b="1" dirty="0" smtClean="0">
                <a:solidFill>
                  <a:srgbClr val="000090"/>
                </a:solidFill>
                <a:latin typeface="+mj-lt"/>
              </a:rPr>
              <a:t> = 6.5 </a:t>
            </a:r>
            <a:r>
              <a:rPr lang="it-IT" b="1" dirty="0" err="1" smtClean="0">
                <a:solidFill>
                  <a:srgbClr val="000090"/>
                </a:solidFill>
                <a:latin typeface="+mj-lt"/>
              </a:rPr>
              <a:t>GeV</a:t>
            </a:r>
            <a:endParaRPr lang="it-IT" b="1" dirty="0">
              <a:solidFill>
                <a:srgbClr val="000090"/>
              </a:solidFill>
              <a:latin typeface="+mj-lt"/>
            </a:endParaRPr>
          </a:p>
        </p:txBody>
      </p:sp>
      <p:grpSp>
        <p:nvGrpSpPr>
          <p:cNvPr id="52" name="Gruppo 51"/>
          <p:cNvGrpSpPr/>
          <p:nvPr/>
        </p:nvGrpSpPr>
        <p:grpSpPr>
          <a:xfrm>
            <a:off x="5119117" y="1034356"/>
            <a:ext cx="648072" cy="2622485"/>
            <a:chOff x="78557" y="818332"/>
            <a:chExt cx="720080" cy="2622485"/>
          </a:xfrm>
        </p:grpSpPr>
        <p:sp>
          <p:nvSpPr>
            <p:cNvPr id="53" name="Rettangolo 52"/>
            <p:cNvSpPr/>
            <p:nvPr/>
          </p:nvSpPr>
          <p:spPr bwMode="auto">
            <a:xfrm>
              <a:off x="510605" y="1034356"/>
              <a:ext cx="288032" cy="2376264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400" b="0" i="0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latin typeface="Baskerville Old Face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4" name="CasellaDiTesto 53"/>
            <p:cNvSpPr txBox="1"/>
            <p:nvPr/>
          </p:nvSpPr>
          <p:spPr>
            <a:xfrm>
              <a:off x="438597" y="3194596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1.6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55" name="CasellaDiTesto 54"/>
            <p:cNvSpPr txBox="1"/>
            <p:nvPr/>
          </p:nvSpPr>
          <p:spPr>
            <a:xfrm>
              <a:off x="438597" y="2978572"/>
              <a:ext cx="34703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1.7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56" name="CasellaDiTesto 55"/>
            <p:cNvSpPr txBox="1"/>
            <p:nvPr/>
          </p:nvSpPr>
          <p:spPr>
            <a:xfrm>
              <a:off x="438597" y="2762548"/>
              <a:ext cx="34703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1.8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57" name="CasellaDiTesto 56"/>
            <p:cNvSpPr txBox="1"/>
            <p:nvPr/>
          </p:nvSpPr>
          <p:spPr>
            <a:xfrm>
              <a:off x="438597" y="2546524"/>
              <a:ext cx="34703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1.9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58" name="CasellaDiTesto 57"/>
            <p:cNvSpPr txBox="1"/>
            <p:nvPr/>
          </p:nvSpPr>
          <p:spPr>
            <a:xfrm>
              <a:off x="438597" y="2330500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2.0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59" name="CasellaDiTesto 58"/>
            <p:cNvSpPr txBox="1"/>
            <p:nvPr/>
          </p:nvSpPr>
          <p:spPr>
            <a:xfrm>
              <a:off x="438597" y="2042468"/>
              <a:ext cx="34703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2.1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60" name="CasellaDiTesto 59"/>
            <p:cNvSpPr txBox="1"/>
            <p:nvPr/>
          </p:nvSpPr>
          <p:spPr>
            <a:xfrm>
              <a:off x="438597" y="1826444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2.2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62" name="CasellaDiTesto 61"/>
            <p:cNvSpPr txBox="1"/>
            <p:nvPr/>
          </p:nvSpPr>
          <p:spPr>
            <a:xfrm>
              <a:off x="438597" y="1610420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2.3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63" name="CasellaDiTesto 62"/>
            <p:cNvSpPr txBox="1"/>
            <p:nvPr/>
          </p:nvSpPr>
          <p:spPr>
            <a:xfrm>
              <a:off x="438597" y="1394396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2.4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64" name="CasellaDiTesto 63"/>
            <p:cNvSpPr txBox="1"/>
            <p:nvPr/>
          </p:nvSpPr>
          <p:spPr>
            <a:xfrm>
              <a:off x="438597" y="1178372"/>
              <a:ext cx="34703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2.5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65" name="CasellaDiTesto 64"/>
            <p:cNvSpPr txBox="1"/>
            <p:nvPr/>
          </p:nvSpPr>
          <p:spPr>
            <a:xfrm>
              <a:off x="438597" y="962348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2.6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66" name="CasellaDiTesto 65"/>
            <p:cNvSpPr txBox="1"/>
            <p:nvPr/>
          </p:nvSpPr>
          <p:spPr>
            <a:xfrm rot="16200000">
              <a:off x="-266264" y="1163153"/>
              <a:ext cx="1105140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err="1" smtClean="0">
                  <a:latin typeface="+mj-lt"/>
                </a:rPr>
                <a:t>W</a:t>
              </a:r>
              <a:r>
                <a:rPr lang="it-IT" dirty="0" smtClean="0">
                  <a:latin typeface="+mj-lt"/>
                </a:rPr>
                <a:t> (</a:t>
              </a:r>
              <a:r>
                <a:rPr lang="it-IT" dirty="0" err="1" smtClean="0">
                  <a:latin typeface="+mj-lt"/>
                </a:rPr>
                <a:t>GeV</a:t>
              </a:r>
              <a:r>
                <a:rPr lang="it-IT" dirty="0" smtClean="0">
                  <a:latin typeface="+mj-lt"/>
                </a:rPr>
                <a:t>)</a:t>
              </a:r>
              <a:endParaRPr lang="it-IT" dirty="0">
                <a:latin typeface="+mj-lt"/>
              </a:endParaRPr>
            </a:p>
          </p:txBody>
        </p:sp>
      </p:grpSp>
      <p:grpSp>
        <p:nvGrpSpPr>
          <p:cNvPr id="67" name="Gruppo 66"/>
          <p:cNvGrpSpPr/>
          <p:nvPr/>
        </p:nvGrpSpPr>
        <p:grpSpPr>
          <a:xfrm>
            <a:off x="5839197" y="3554636"/>
            <a:ext cx="4238841" cy="421015"/>
            <a:chOff x="798637" y="3338612"/>
            <a:chExt cx="4158354" cy="421015"/>
          </a:xfrm>
        </p:grpSpPr>
        <p:sp>
          <p:nvSpPr>
            <p:cNvPr id="68" name="Rettangolo 67"/>
            <p:cNvSpPr/>
            <p:nvPr/>
          </p:nvSpPr>
          <p:spPr bwMode="auto">
            <a:xfrm>
              <a:off x="798637" y="3410620"/>
              <a:ext cx="3955880" cy="14401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400" b="0" i="0" u="none" strike="noStrike" cap="none" normalizeH="0" baseline="0">
                <a:ln>
                  <a:noFill/>
                </a:ln>
                <a:solidFill>
                  <a:srgbClr val="800000"/>
                </a:solidFill>
                <a:effectLst/>
                <a:latin typeface="Baskerville Old Face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9" name="CasellaDiTesto 68"/>
            <p:cNvSpPr txBox="1"/>
            <p:nvPr/>
          </p:nvSpPr>
          <p:spPr>
            <a:xfrm>
              <a:off x="4542595" y="3338612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>
                  <a:latin typeface="+mj-lt"/>
                </a:rPr>
                <a:t>7</a:t>
              </a:r>
              <a:r>
                <a:rPr lang="it-IT" sz="1000" dirty="0" smtClean="0">
                  <a:latin typeface="+mj-lt"/>
                </a:rPr>
                <a:t>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70" name="CasellaDiTesto 69"/>
            <p:cNvSpPr txBox="1"/>
            <p:nvPr/>
          </p:nvSpPr>
          <p:spPr>
            <a:xfrm>
              <a:off x="3750965" y="3410620"/>
              <a:ext cx="34703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>
                  <a:latin typeface="+mj-lt"/>
                </a:rPr>
                <a:t>6</a:t>
              </a:r>
              <a:r>
                <a:rPr lang="it-IT" sz="1000" dirty="0" smtClean="0">
                  <a:latin typeface="+mj-lt"/>
                </a:rPr>
                <a:t>.5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71" name="CasellaDiTesto 70"/>
            <p:cNvSpPr txBox="1"/>
            <p:nvPr/>
          </p:nvSpPr>
          <p:spPr>
            <a:xfrm>
              <a:off x="3174901" y="3410620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>
                  <a:latin typeface="+mj-lt"/>
                </a:rPr>
                <a:t>6</a:t>
              </a:r>
              <a:r>
                <a:rPr lang="it-IT" sz="1000" dirty="0" smtClean="0">
                  <a:latin typeface="+mj-lt"/>
                </a:rPr>
                <a:t>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72" name="CasellaDiTesto 71"/>
            <p:cNvSpPr txBox="1"/>
            <p:nvPr/>
          </p:nvSpPr>
          <p:spPr>
            <a:xfrm>
              <a:off x="2454821" y="3410620"/>
              <a:ext cx="34703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>
                  <a:latin typeface="+mj-lt"/>
                </a:rPr>
                <a:t>5</a:t>
              </a:r>
              <a:r>
                <a:rPr lang="it-IT" sz="1000" dirty="0" smtClean="0">
                  <a:latin typeface="+mj-lt"/>
                </a:rPr>
                <a:t>.5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73" name="CasellaDiTesto 72"/>
            <p:cNvSpPr txBox="1"/>
            <p:nvPr/>
          </p:nvSpPr>
          <p:spPr>
            <a:xfrm>
              <a:off x="1734741" y="3410620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>
                  <a:latin typeface="+mj-lt"/>
                </a:rPr>
                <a:t>5</a:t>
              </a:r>
              <a:r>
                <a:rPr lang="it-IT" sz="1000" dirty="0" smtClean="0">
                  <a:latin typeface="+mj-lt"/>
                </a:rPr>
                <a:t>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74" name="CasellaDiTesto 73"/>
            <p:cNvSpPr txBox="1"/>
            <p:nvPr/>
          </p:nvSpPr>
          <p:spPr>
            <a:xfrm>
              <a:off x="1014661" y="3410620"/>
              <a:ext cx="34703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>
                  <a:latin typeface="+mj-lt"/>
                </a:rPr>
                <a:t>4</a:t>
              </a:r>
              <a:r>
                <a:rPr lang="it-IT" sz="1000" dirty="0" smtClean="0">
                  <a:latin typeface="+mj-lt"/>
                </a:rPr>
                <a:t>.5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75" name="CasellaDiTesto 74"/>
            <p:cNvSpPr txBox="1"/>
            <p:nvPr/>
          </p:nvSpPr>
          <p:spPr>
            <a:xfrm>
              <a:off x="3894981" y="3482628"/>
              <a:ext cx="10620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 smtClean="0">
                  <a:latin typeface="+mj-lt"/>
                </a:rPr>
                <a:t>E FTCAL (</a:t>
              </a:r>
              <a:r>
                <a:rPr lang="it-IT" sz="1200" dirty="0" err="1" smtClean="0">
                  <a:latin typeface="+mj-lt"/>
                </a:rPr>
                <a:t>GeV</a:t>
              </a:r>
              <a:r>
                <a:rPr lang="it-IT" sz="1200" dirty="0" smtClean="0">
                  <a:latin typeface="+mj-lt"/>
                </a:rPr>
                <a:t>)</a:t>
              </a:r>
              <a:endParaRPr lang="it-IT" sz="1200" dirty="0">
                <a:latin typeface="+mj-lt"/>
              </a:endParaRPr>
            </a:p>
          </p:txBody>
        </p:sp>
      </p:grpSp>
      <p:grpSp>
        <p:nvGrpSpPr>
          <p:cNvPr id="76" name="Gruppo 75"/>
          <p:cNvGrpSpPr/>
          <p:nvPr/>
        </p:nvGrpSpPr>
        <p:grpSpPr>
          <a:xfrm>
            <a:off x="654621" y="6434956"/>
            <a:ext cx="4095794" cy="493023"/>
            <a:chOff x="582613" y="3266604"/>
            <a:chExt cx="4095794" cy="493023"/>
          </a:xfrm>
        </p:grpSpPr>
        <p:sp>
          <p:nvSpPr>
            <p:cNvPr id="77" name="Rettangolo 76"/>
            <p:cNvSpPr/>
            <p:nvPr/>
          </p:nvSpPr>
          <p:spPr bwMode="auto">
            <a:xfrm>
              <a:off x="582613" y="3266604"/>
              <a:ext cx="4032448" cy="14401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400" b="0" i="0" u="none" strike="noStrike" cap="none" normalizeH="0" baseline="0">
                <a:ln>
                  <a:noFill/>
                </a:ln>
                <a:solidFill>
                  <a:srgbClr val="800000"/>
                </a:solidFill>
                <a:effectLst/>
                <a:latin typeface="Baskerville Old Face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8" name="CasellaDiTesto 77"/>
            <p:cNvSpPr txBox="1"/>
            <p:nvPr/>
          </p:nvSpPr>
          <p:spPr>
            <a:xfrm>
              <a:off x="4327029" y="3266604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6.0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79" name="CasellaDiTesto 78"/>
            <p:cNvSpPr txBox="1"/>
            <p:nvPr/>
          </p:nvSpPr>
          <p:spPr>
            <a:xfrm>
              <a:off x="3750965" y="3266604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5.0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80" name="CasellaDiTesto 79"/>
            <p:cNvSpPr txBox="1"/>
            <p:nvPr/>
          </p:nvSpPr>
          <p:spPr>
            <a:xfrm>
              <a:off x="3030885" y="3266604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>
                  <a:latin typeface="+mj-lt"/>
                </a:rPr>
                <a:t>4</a:t>
              </a:r>
              <a:r>
                <a:rPr lang="it-IT" sz="1000" dirty="0" smtClean="0">
                  <a:latin typeface="+mj-lt"/>
                </a:rPr>
                <a:t>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81" name="CasellaDiTesto 80"/>
            <p:cNvSpPr txBox="1"/>
            <p:nvPr/>
          </p:nvSpPr>
          <p:spPr>
            <a:xfrm>
              <a:off x="2382813" y="3266604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3.0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82" name="CasellaDiTesto 81"/>
            <p:cNvSpPr txBox="1"/>
            <p:nvPr/>
          </p:nvSpPr>
          <p:spPr>
            <a:xfrm>
              <a:off x="1734741" y="3266604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>
                  <a:latin typeface="+mj-lt"/>
                </a:rPr>
                <a:t>2</a:t>
              </a:r>
              <a:r>
                <a:rPr lang="it-IT" sz="1000" dirty="0" smtClean="0">
                  <a:latin typeface="+mj-lt"/>
                </a:rPr>
                <a:t>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83" name="CasellaDiTesto 82"/>
            <p:cNvSpPr txBox="1"/>
            <p:nvPr/>
          </p:nvSpPr>
          <p:spPr>
            <a:xfrm>
              <a:off x="1086669" y="3266604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1.0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84" name="CasellaDiTesto 83"/>
            <p:cNvSpPr txBox="1"/>
            <p:nvPr/>
          </p:nvSpPr>
          <p:spPr>
            <a:xfrm>
              <a:off x="3606949" y="3482628"/>
              <a:ext cx="10620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 smtClean="0">
                  <a:latin typeface="+mj-lt"/>
                </a:rPr>
                <a:t>E FTCAL (</a:t>
              </a:r>
              <a:r>
                <a:rPr lang="it-IT" sz="1200" dirty="0" err="1" smtClean="0">
                  <a:latin typeface="+mj-lt"/>
                </a:rPr>
                <a:t>GeV</a:t>
              </a:r>
              <a:r>
                <a:rPr lang="it-IT" sz="1200" dirty="0" smtClean="0">
                  <a:latin typeface="+mj-lt"/>
                </a:rPr>
                <a:t>)</a:t>
              </a:r>
              <a:endParaRPr lang="it-IT" sz="1200" dirty="0">
                <a:latin typeface="+mj-lt"/>
              </a:endParaRPr>
            </a:p>
          </p:txBody>
        </p:sp>
      </p:grpSp>
      <p:grpSp>
        <p:nvGrpSpPr>
          <p:cNvPr id="85" name="Gruppo 84"/>
          <p:cNvGrpSpPr/>
          <p:nvPr/>
        </p:nvGrpSpPr>
        <p:grpSpPr>
          <a:xfrm>
            <a:off x="-65457" y="3770660"/>
            <a:ext cx="720078" cy="2684289"/>
            <a:chOff x="150568" y="756528"/>
            <a:chExt cx="720078" cy="2684289"/>
          </a:xfrm>
        </p:grpSpPr>
        <p:sp>
          <p:nvSpPr>
            <p:cNvPr id="86" name="Rettangolo 85"/>
            <p:cNvSpPr/>
            <p:nvPr/>
          </p:nvSpPr>
          <p:spPr bwMode="auto">
            <a:xfrm>
              <a:off x="582614" y="1044560"/>
              <a:ext cx="288032" cy="2376264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400" b="0" i="0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latin typeface="Baskerville Old Face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7" name="CasellaDiTesto 86"/>
            <p:cNvSpPr txBox="1"/>
            <p:nvPr/>
          </p:nvSpPr>
          <p:spPr>
            <a:xfrm>
              <a:off x="438597" y="3194596"/>
              <a:ext cx="4154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0.00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89" name="CasellaDiTesto 88"/>
            <p:cNvSpPr txBox="1"/>
            <p:nvPr/>
          </p:nvSpPr>
          <p:spPr>
            <a:xfrm>
              <a:off x="438597" y="2690540"/>
              <a:ext cx="41202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0.05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91" name="CasellaDiTesto 90"/>
            <p:cNvSpPr txBox="1"/>
            <p:nvPr/>
          </p:nvSpPr>
          <p:spPr>
            <a:xfrm>
              <a:off x="438597" y="2186484"/>
              <a:ext cx="4154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0.10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94" name="CasellaDiTesto 93"/>
            <p:cNvSpPr txBox="1"/>
            <p:nvPr/>
          </p:nvSpPr>
          <p:spPr>
            <a:xfrm>
              <a:off x="438597" y="1682428"/>
              <a:ext cx="41202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0.15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96" name="CasellaDiTesto 95"/>
            <p:cNvSpPr txBox="1"/>
            <p:nvPr/>
          </p:nvSpPr>
          <p:spPr>
            <a:xfrm>
              <a:off x="438597" y="1178372"/>
              <a:ext cx="4154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0.20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98" name="CasellaDiTesto 97"/>
            <p:cNvSpPr txBox="1"/>
            <p:nvPr/>
          </p:nvSpPr>
          <p:spPr>
            <a:xfrm rot="16200000">
              <a:off x="-256057" y="1163153"/>
              <a:ext cx="1228747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>
                  <a:latin typeface="+mj-lt"/>
                </a:rPr>
                <a:t>Q</a:t>
              </a:r>
              <a:r>
                <a:rPr lang="it-IT" baseline="30000" dirty="0" smtClean="0">
                  <a:latin typeface="+mj-lt"/>
                </a:rPr>
                <a:t>2</a:t>
              </a:r>
              <a:r>
                <a:rPr lang="it-IT" dirty="0" smtClean="0">
                  <a:latin typeface="+mj-lt"/>
                </a:rPr>
                <a:t> (GeV</a:t>
              </a:r>
              <a:r>
                <a:rPr lang="it-IT" baseline="30000" dirty="0" smtClean="0">
                  <a:latin typeface="+mj-lt"/>
                </a:rPr>
                <a:t>2</a:t>
              </a:r>
              <a:r>
                <a:rPr lang="it-IT" dirty="0" smtClean="0">
                  <a:latin typeface="+mj-lt"/>
                </a:rPr>
                <a:t>)</a:t>
              </a:r>
              <a:endParaRPr lang="it-IT" dirty="0">
                <a:latin typeface="+mj-lt"/>
              </a:endParaRPr>
            </a:p>
          </p:txBody>
        </p:sp>
      </p:grpSp>
      <p:sp>
        <p:nvSpPr>
          <p:cNvPr id="113" name="CasellaDiTesto 112"/>
          <p:cNvSpPr txBox="1"/>
          <p:nvPr/>
        </p:nvSpPr>
        <p:spPr>
          <a:xfrm>
            <a:off x="7999437" y="1682428"/>
            <a:ext cx="158248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>
                <a:solidFill>
                  <a:srgbClr val="000090"/>
                </a:solidFill>
                <a:latin typeface="+mj-lt"/>
              </a:rPr>
              <a:t>Ee</a:t>
            </a:r>
            <a:r>
              <a:rPr lang="it-IT" b="1" dirty="0" smtClean="0">
                <a:solidFill>
                  <a:srgbClr val="000090"/>
                </a:solidFill>
                <a:latin typeface="+mj-lt"/>
              </a:rPr>
              <a:t> = 7.5 </a:t>
            </a:r>
            <a:r>
              <a:rPr lang="it-IT" b="1" dirty="0" err="1" smtClean="0">
                <a:solidFill>
                  <a:srgbClr val="000090"/>
                </a:solidFill>
                <a:latin typeface="+mj-lt"/>
              </a:rPr>
              <a:t>GeV</a:t>
            </a:r>
            <a:endParaRPr lang="it-IT" b="1" dirty="0">
              <a:solidFill>
                <a:srgbClr val="000090"/>
              </a:solidFill>
              <a:latin typeface="+mj-lt"/>
            </a:endParaRPr>
          </a:p>
        </p:txBody>
      </p:sp>
      <p:sp>
        <p:nvSpPr>
          <p:cNvPr id="114" name="CasellaDiTesto 113"/>
          <p:cNvSpPr txBox="1"/>
          <p:nvPr/>
        </p:nvSpPr>
        <p:spPr>
          <a:xfrm>
            <a:off x="870645" y="4130700"/>
            <a:ext cx="158248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>
                <a:solidFill>
                  <a:srgbClr val="000090"/>
                </a:solidFill>
                <a:latin typeface="+mj-lt"/>
              </a:rPr>
              <a:t>Ee</a:t>
            </a:r>
            <a:r>
              <a:rPr lang="it-IT" b="1" dirty="0" smtClean="0">
                <a:solidFill>
                  <a:srgbClr val="000090"/>
                </a:solidFill>
                <a:latin typeface="+mj-lt"/>
              </a:rPr>
              <a:t> = 6.5 </a:t>
            </a:r>
            <a:r>
              <a:rPr lang="it-IT" b="1" dirty="0" err="1" smtClean="0">
                <a:solidFill>
                  <a:srgbClr val="000090"/>
                </a:solidFill>
                <a:latin typeface="+mj-lt"/>
              </a:rPr>
              <a:t>GeV</a:t>
            </a:r>
            <a:endParaRPr lang="it-IT" b="1" dirty="0">
              <a:solidFill>
                <a:srgbClr val="000090"/>
              </a:solidFill>
              <a:latin typeface="+mj-lt"/>
            </a:endParaRPr>
          </a:p>
        </p:txBody>
      </p:sp>
      <p:sp>
        <p:nvSpPr>
          <p:cNvPr id="115" name="CasellaDiTesto 114"/>
          <p:cNvSpPr txBox="1"/>
          <p:nvPr/>
        </p:nvSpPr>
        <p:spPr>
          <a:xfrm>
            <a:off x="6127229" y="4130700"/>
            <a:ext cx="158248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>
                <a:solidFill>
                  <a:srgbClr val="000090"/>
                </a:solidFill>
                <a:latin typeface="+mj-lt"/>
              </a:rPr>
              <a:t>Ee</a:t>
            </a:r>
            <a:r>
              <a:rPr lang="it-IT" b="1" dirty="0" smtClean="0">
                <a:solidFill>
                  <a:srgbClr val="000090"/>
                </a:solidFill>
                <a:latin typeface="+mj-lt"/>
              </a:rPr>
              <a:t> = 7.5 </a:t>
            </a:r>
            <a:r>
              <a:rPr lang="it-IT" b="1" dirty="0" err="1" smtClean="0">
                <a:solidFill>
                  <a:srgbClr val="000090"/>
                </a:solidFill>
                <a:latin typeface="+mj-lt"/>
              </a:rPr>
              <a:t>GeV</a:t>
            </a:r>
            <a:endParaRPr lang="it-IT" b="1" dirty="0">
              <a:solidFill>
                <a:srgbClr val="000090"/>
              </a:solidFill>
              <a:latin typeface="+mj-lt"/>
            </a:endParaRPr>
          </a:p>
        </p:txBody>
      </p:sp>
      <p:sp>
        <p:nvSpPr>
          <p:cNvPr id="117" name="CasellaDiTesto 116"/>
          <p:cNvSpPr txBox="1"/>
          <p:nvPr/>
        </p:nvSpPr>
        <p:spPr>
          <a:xfrm>
            <a:off x="654621" y="6434956"/>
            <a:ext cx="3513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dirty="0">
                <a:latin typeface="+mj-lt"/>
              </a:rPr>
              <a:t>0</a:t>
            </a:r>
            <a:r>
              <a:rPr lang="it-IT" sz="1000" dirty="0" smtClean="0">
                <a:latin typeface="+mj-lt"/>
              </a:rPr>
              <a:t>.0</a:t>
            </a:r>
            <a:endParaRPr lang="it-IT" sz="1000" dirty="0">
              <a:latin typeface="+mj-lt"/>
            </a:endParaRPr>
          </a:p>
        </p:txBody>
      </p:sp>
      <p:cxnSp>
        <p:nvCxnSpPr>
          <p:cNvPr id="119" name="Connettore 2 118"/>
          <p:cNvCxnSpPr/>
          <p:nvPr/>
        </p:nvCxnSpPr>
        <p:spPr bwMode="auto">
          <a:xfrm>
            <a:off x="1086669" y="1250380"/>
            <a:ext cx="0" cy="20162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0" name="CasellaDiTesto 119"/>
          <p:cNvSpPr txBox="1"/>
          <p:nvPr/>
        </p:nvSpPr>
        <p:spPr>
          <a:xfrm>
            <a:off x="1014661" y="2258492"/>
            <a:ext cx="1457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>
                <a:latin typeface="+mj-lt"/>
              </a:rPr>
              <a:t>1.6 &lt; </a:t>
            </a:r>
            <a:r>
              <a:rPr lang="it-IT" sz="1400" dirty="0" err="1" smtClean="0">
                <a:latin typeface="+mj-lt"/>
              </a:rPr>
              <a:t>W</a:t>
            </a:r>
            <a:r>
              <a:rPr lang="it-IT" sz="1400" dirty="0" smtClean="0">
                <a:latin typeface="+mj-lt"/>
              </a:rPr>
              <a:t> &lt; 3 (</a:t>
            </a:r>
            <a:r>
              <a:rPr lang="it-IT" sz="1400" dirty="0" err="1" smtClean="0">
                <a:latin typeface="+mj-lt"/>
              </a:rPr>
              <a:t>GeV</a:t>
            </a:r>
            <a:r>
              <a:rPr lang="it-IT" sz="1400" dirty="0" smtClean="0">
                <a:latin typeface="+mj-lt"/>
              </a:rPr>
              <a:t>) </a:t>
            </a:r>
            <a:endParaRPr lang="it-IT" sz="1400" dirty="0">
              <a:latin typeface="+mj-lt"/>
            </a:endParaRPr>
          </a:p>
        </p:txBody>
      </p:sp>
      <p:cxnSp>
        <p:nvCxnSpPr>
          <p:cNvPr id="121" name="Connettore 2 120"/>
          <p:cNvCxnSpPr/>
          <p:nvPr/>
        </p:nvCxnSpPr>
        <p:spPr bwMode="auto">
          <a:xfrm flipH="1">
            <a:off x="942653" y="1106364"/>
            <a:ext cx="30159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4" name="CasellaDiTesto 123"/>
          <p:cNvSpPr txBox="1"/>
          <p:nvPr/>
        </p:nvSpPr>
        <p:spPr>
          <a:xfrm>
            <a:off x="2382813" y="1250380"/>
            <a:ext cx="16095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latin typeface="+mj-lt"/>
              </a:rPr>
              <a:t>2</a:t>
            </a:r>
            <a:r>
              <a:rPr lang="it-IT" sz="1400" dirty="0" smtClean="0">
                <a:latin typeface="+mj-lt"/>
              </a:rPr>
              <a:t> &lt; E Ft &lt; 5.5  (</a:t>
            </a:r>
            <a:r>
              <a:rPr lang="it-IT" sz="1400" dirty="0" err="1" smtClean="0">
                <a:latin typeface="+mj-lt"/>
              </a:rPr>
              <a:t>GeV</a:t>
            </a:r>
            <a:r>
              <a:rPr lang="it-IT" sz="1400" dirty="0" smtClean="0">
                <a:latin typeface="+mj-lt"/>
              </a:rPr>
              <a:t>) </a:t>
            </a:r>
            <a:endParaRPr lang="it-IT" sz="1400" dirty="0">
              <a:latin typeface="+mj-lt"/>
            </a:endParaRPr>
          </a:p>
        </p:txBody>
      </p:sp>
      <p:cxnSp>
        <p:nvCxnSpPr>
          <p:cNvPr id="125" name="Connettore 2 124"/>
          <p:cNvCxnSpPr/>
          <p:nvPr/>
        </p:nvCxnSpPr>
        <p:spPr bwMode="auto">
          <a:xfrm flipH="1">
            <a:off x="6055221" y="1178372"/>
            <a:ext cx="30159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6" name="CasellaDiTesto 125"/>
          <p:cNvSpPr txBox="1"/>
          <p:nvPr/>
        </p:nvSpPr>
        <p:spPr>
          <a:xfrm>
            <a:off x="7063333" y="1250380"/>
            <a:ext cx="16095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>
                <a:latin typeface="+mj-lt"/>
              </a:rPr>
              <a:t>3 &lt; E Ft &lt; 6.5  (</a:t>
            </a:r>
            <a:r>
              <a:rPr lang="it-IT" sz="1400" dirty="0" err="1" smtClean="0">
                <a:latin typeface="+mj-lt"/>
              </a:rPr>
              <a:t>GeV</a:t>
            </a:r>
            <a:r>
              <a:rPr lang="it-IT" sz="1400" dirty="0" smtClean="0">
                <a:latin typeface="+mj-lt"/>
              </a:rPr>
              <a:t>) </a:t>
            </a:r>
            <a:endParaRPr lang="it-IT" sz="1400" dirty="0">
              <a:latin typeface="+mj-lt"/>
            </a:endParaRPr>
          </a:p>
        </p:txBody>
      </p:sp>
      <p:cxnSp>
        <p:nvCxnSpPr>
          <p:cNvPr id="127" name="Connettore 2 126"/>
          <p:cNvCxnSpPr/>
          <p:nvPr/>
        </p:nvCxnSpPr>
        <p:spPr bwMode="auto">
          <a:xfrm>
            <a:off x="5983213" y="1322388"/>
            <a:ext cx="0" cy="20162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8" name="CasellaDiTesto 127"/>
          <p:cNvSpPr txBox="1"/>
          <p:nvPr/>
        </p:nvSpPr>
        <p:spPr>
          <a:xfrm>
            <a:off x="5983213" y="2330500"/>
            <a:ext cx="1457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>
                <a:latin typeface="+mj-lt"/>
              </a:rPr>
              <a:t>1.6 &lt; </a:t>
            </a:r>
            <a:r>
              <a:rPr lang="it-IT" sz="1400" dirty="0" err="1" smtClean="0">
                <a:latin typeface="+mj-lt"/>
              </a:rPr>
              <a:t>W</a:t>
            </a:r>
            <a:r>
              <a:rPr lang="it-IT" sz="1400" dirty="0" smtClean="0">
                <a:latin typeface="+mj-lt"/>
              </a:rPr>
              <a:t> &lt; 3 (</a:t>
            </a:r>
            <a:r>
              <a:rPr lang="it-IT" sz="1400" dirty="0" err="1" smtClean="0">
                <a:latin typeface="+mj-lt"/>
              </a:rPr>
              <a:t>GeV</a:t>
            </a:r>
            <a:r>
              <a:rPr lang="it-IT" sz="1400" dirty="0" smtClean="0">
                <a:latin typeface="+mj-lt"/>
              </a:rPr>
              <a:t>) </a:t>
            </a:r>
            <a:endParaRPr lang="it-IT" sz="1400" dirty="0">
              <a:latin typeface="+mj-lt"/>
            </a:endParaRPr>
          </a:p>
        </p:txBody>
      </p:sp>
      <p:grpSp>
        <p:nvGrpSpPr>
          <p:cNvPr id="137" name="Gruppo 136"/>
          <p:cNvGrpSpPr/>
          <p:nvPr/>
        </p:nvGrpSpPr>
        <p:grpSpPr>
          <a:xfrm>
            <a:off x="5767189" y="6506964"/>
            <a:ext cx="4246611" cy="421015"/>
            <a:chOff x="1010559" y="3338612"/>
            <a:chExt cx="4165977" cy="421015"/>
          </a:xfrm>
        </p:grpSpPr>
        <p:sp>
          <p:nvSpPr>
            <p:cNvPr id="138" name="Rettangolo 137"/>
            <p:cNvSpPr/>
            <p:nvPr/>
          </p:nvSpPr>
          <p:spPr bwMode="auto">
            <a:xfrm>
              <a:off x="1010559" y="3338612"/>
              <a:ext cx="4026521" cy="14401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400" b="0" i="0" u="none" strike="noStrike" cap="none" normalizeH="0" baseline="0">
                <a:ln>
                  <a:noFill/>
                </a:ln>
                <a:solidFill>
                  <a:srgbClr val="800000"/>
                </a:solidFill>
                <a:effectLst/>
                <a:latin typeface="Baskerville Old Face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9" name="CasellaDiTesto 138"/>
            <p:cNvSpPr txBox="1"/>
            <p:nvPr/>
          </p:nvSpPr>
          <p:spPr>
            <a:xfrm>
              <a:off x="4825158" y="3338612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>
                  <a:latin typeface="+mj-lt"/>
                </a:rPr>
                <a:t>7</a:t>
              </a:r>
              <a:r>
                <a:rPr lang="it-IT" sz="1000" dirty="0" smtClean="0">
                  <a:latin typeface="+mj-lt"/>
                </a:rPr>
                <a:t>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40" name="CasellaDiTesto 139"/>
            <p:cNvSpPr txBox="1"/>
            <p:nvPr/>
          </p:nvSpPr>
          <p:spPr>
            <a:xfrm>
              <a:off x="3694906" y="3338612"/>
              <a:ext cx="3447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5.0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41" name="CasellaDiTesto 140"/>
            <p:cNvSpPr txBox="1"/>
            <p:nvPr/>
          </p:nvSpPr>
          <p:spPr>
            <a:xfrm>
              <a:off x="3129781" y="3338612"/>
              <a:ext cx="3447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4.0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42" name="CasellaDiTesto 141"/>
            <p:cNvSpPr txBox="1"/>
            <p:nvPr/>
          </p:nvSpPr>
          <p:spPr>
            <a:xfrm>
              <a:off x="2564655" y="3338612"/>
              <a:ext cx="3447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3.0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43" name="CasellaDiTesto 142"/>
            <p:cNvSpPr txBox="1"/>
            <p:nvPr/>
          </p:nvSpPr>
          <p:spPr>
            <a:xfrm>
              <a:off x="1999529" y="3338612"/>
              <a:ext cx="3447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2.0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44" name="CasellaDiTesto 143"/>
            <p:cNvSpPr txBox="1"/>
            <p:nvPr/>
          </p:nvSpPr>
          <p:spPr>
            <a:xfrm>
              <a:off x="1434403" y="3338612"/>
              <a:ext cx="3447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1.0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45" name="CasellaDiTesto 144"/>
            <p:cNvSpPr txBox="1"/>
            <p:nvPr/>
          </p:nvSpPr>
          <p:spPr>
            <a:xfrm>
              <a:off x="3894981" y="3482628"/>
              <a:ext cx="10620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 smtClean="0">
                  <a:latin typeface="+mj-lt"/>
                </a:rPr>
                <a:t>E FTCAL (</a:t>
              </a:r>
              <a:r>
                <a:rPr lang="it-IT" sz="1200" dirty="0" err="1" smtClean="0">
                  <a:latin typeface="+mj-lt"/>
                </a:rPr>
                <a:t>GeV</a:t>
              </a:r>
              <a:r>
                <a:rPr lang="it-IT" sz="1200" dirty="0" smtClean="0">
                  <a:latin typeface="+mj-lt"/>
                </a:rPr>
                <a:t>)</a:t>
              </a:r>
              <a:endParaRPr lang="it-IT" sz="1200" dirty="0">
                <a:latin typeface="+mj-lt"/>
              </a:endParaRPr>
            </a:p>
          </p:txBody>
        </p:sp>
      </p:grpSp>
      <p:sp>
        <p:nvSpPr>
          <p:cNvPr id="146" name="CasellaDiTesto 145"/>
          <p:cNvSpPr txBox="1"/>
          <p:nvPr/>
        </p:nvSpPr>
        <p:spPr>
          <a:xfrm>
            <a:off x="9079557" y="6506964"/>
            <a:ext cx="3513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dirty="0" smtClean="0">
                <a:latin typeface="+mj-lt"/>
              </a:rPr>
              <a:t>6.0</a:t>
            </a:r>
            <a:endParaRPr lang="it-IT" sz="1000" dirty="0">
              <a:latin typeface="+mj-lt"/>
            </a:endParaRPr>
          </a:p>
        </p:txBody>
      </p:sp>
      <p:sp>
        <p:nvSpPr>
          <p:cNvPr id="147" name="CasellaDiTesto 146"/>
          <p:cNvSpPr txBox="1"/>
          <p:nvPr/>
        </p:nvSpPr>
        <p:spPr>
          <a:xfrm>
            <a:off x="5623173" y="6506964"/>
            <a:ext cx="3513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dirty="0">
                <a:latin typeface="+mj-lt"/>
              </a:rPr>
              <a:t>0</a:t>
            </a:r>
            <a:r>
              <a:rPr lang="it-IT" sz="1000" dirty="0" smtClean="0">
                <a:latin typeface="+mj-lt"/>
              </a:rPr>
              <a:t>.0</a:t>
            </a:r>
            <a:endParaRPr lang="it-IT" sz="1000" dirty="0">
              <a:latin typeface="+mj-lt"/>
            </a:endParaRPr>
          </a:p>
        </p:txBody>
      </p:sp>
      <p:grpSp>
        <p:nvGrpSpPr>
          <p:cNvPr id="151" name="Gruppo 150"/>
          <p:cNvGrpSpPr/>
          <p:nvPr/>
        </p:nvGrpSpPr>
        <p:grpSpPr>
          <a:xfrm>
            <a:off x="5047109" y="3842668"/>
            <a:ext cx="720078" cy="2684289"/>
            <a:chOff x="4903093" y="3842668"/>
            <a:chExt cx="720078" cy="2684289"/>
          </a:xfrm>
        </p:grpSpPr>
        <p:grpSp>
          <p:nvGrpSpPr>
            <p:cNvPr id="129" name="Gruppo 128"/>
            <p:cNvGrpSpPr/>
            <p:nvPr/>
          </p:nvGrpSpPr>
          <p:grpSpPr>
            <a:xfrm>
              <a:off x="4903093" y="3842668"/>
              <a:ext cx="720078" cy="2684289"/>
              <a:chOff x="150568" y="756528"/>
              <a:chExt cx="720078" cy="2684289"/>
            </a:xfrm>
          </p:grpSpPr>
          <p:sp>
            <p:nvSpPr>
              <p:cNvPr id="130" name="Rettangolo 129"/>
              <p:cNvSpPr/>
              <p:nvPr/>
            </p:nvSpPr>
            <p:spPr bwMode="auto">
              <a:xfrm>
                <a:off x="582614" y="1044560"/>
                <a:ext cx="288032" cy="2376264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400" b="0" i="0" u="none" strike="noStrike" cap="none" normalizeH="0" baseline="0" dirty="0">
                  <a:ln>
                    <a:noFill/>
                  </a:ln>
                  <a:solidFill>
                    <a:srgbClr val="800000"/>
                  </a:solidFill>
                  <a:effectLst/>
                  <a:latin typeface="Baskerville Old Face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31" name="CasellaDiTesto 130"/>
              <p:cNvSpPr txBox="1"/>
              <p:nvPr/>
            </p:nvSpPr>
            <p:spPr>
              <a:xfrm>
                <a:off x="438597" y="3194596"/>
                <a:ext cx="4154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000" dirty="0" smtClean="0">
                    <a:latin typeface="+mj-lt"/>
                  </a:rPr>
                  <a:t>0.00</a:t>
                </a:r>
                <a:endParaRPr lang="it-IT" sz="1000" dirty="0">
                  <a:latin typeface="+mj-lt"/>
                </a:endParaRPr>
              </a:p>
            </p:txBody>
          </p:sp>
          <p:sp>
            <p:nvSpPr>
              <p:cNvPr id="132" name="CasellaDiTesto 131"/>
              <p:cNvSpPr txBox="1"/>
              <p:nvPr/>
            </p:nvSpPr>
            <p:spPr>
              <a:xfrm>
                <a:off x="438600" y="2916768"/>
                <a:ext cx="412029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000" dirty="0" smtClean="0">
                    <a:latin typeface="+mj-lt"/>
                  </a:rPr>
                  <a:t>0.05</a:t>
                </a:r>
                <a:endParaRPr lang="it-IT" sz="1000" dirty="0">
                  <a:latin typeface="+mj-lt"/>
                </a:endParaRPr>
              </a:p>
            </p:txBody>
          </p:sp>
          <p:sp>
            <p:nvSpPr>
              <p:cNvPr id="133" name="CasellaDiTesto 132"/>
              <p:cNvSpPr txBox="1"/>
              <p:nvPr/>
            </p:nvSpPr>
            <p:spPr>
              <a:xfrm>
                <a:off x="438600" y="2556728"/>
                <a:ext cx="4154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000" dirty="0" smtClean="0">
                    <a:latin typeface="+mj-lt"/>
                  </a:rPr>
                  <a:t>0.10</a:t>
                </a:r>
                <a:endParaRPr lang="it-IT" sz="1000" dirty="0">
                  <a:latin typeface="+mj-lt"/>
                </a:endParaRPr>
              </a:p>
            </p:txBody>
          </p:sp>
          <p:sp>
            <p:nvSpPr>
              <p:cNvPr id="134" name="CasellaDiTesto 133"/>
              <p:cNvSpPr txBox="1"/>
              <p:nvPr/>
            </p:nvSpPr>
            <p:spPr>
              <a:xfrm>
                <a:off x="438600" y="2196688"/>
                <a:ext cx="412029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000" dirty="0" smtClean="0">
                    <a:latin typeface="+mj-lt"/>
                  </a:rPr>
                  <a:t>0.15</a:t>
                </a:r>
                <a:endParaRPr lang="it-IT" sz="1000" dirty="0">
                  <a:latin typeface="+mj-lt"/>
                </a:endParaRPr>
              </a:p>
            </p:txBody>
          </p:sp>
          <p:sp>
            <p:nvSpPr>
              <p:cNvPr id="135" name="CasellaDiTesto 134"/>
              <p:cNvSpPr txBox="1"/>
              <p:nvPr/>
            </p:nvSpPr>
            <p:spPr>
              <a:xfrm>
                <a:off x="438600" y="1836648"/>
                <a:ext cx="4154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000" dirty="0" smtClean="0">
                    <a:latin typeface="+mj-lt"/>
                  </a:rPr>
                  <a:t>0.20</a:t>
                </a:r>
                <a:endParaRPr lang="it-IT" sz="1000" dirty="0">
                  <a:latin typeface="+mj-lt"/>
                </a:endParaRPr>
              </a:p>
            </p:txBody>
          </p:sp>
          <p:sp>
            <p:nvSpPr>
              <p:cNvPr id="136" name="CasellaDiTesto 135"/>
              <p:cNvSpPr txBox="1"/>
              <p:nvPr/>
            </p:nvSpPr>
            <p:spPr>
              <a:xfrm rot="16200000">
                <a:off x="-256057" y="1163153"/>
                <a:ext cx="1228747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>
                    <a:latin typeface="+mj-lt"/>
                  </a:rPr>
                  <a:t>Q</a:t>
                </a:r>
                <a:r>
                  <a:rPr lang="it-IT" baseline="30000" dirty="0" smtClean="0">
                    <a:latin typeface="+mj-lt"/>
                  </a:rPr>
                  <a:t>2</a:t>
                </a:r>
                <a:r>
                  <a:rPr lang="it-IT" dirty="0" smtClean="0">
                    <a:latin typeface="+mj-lt"/>
                  </a:rPr>
                  <a:t> (GeV</a:t>
                </a:r>
                <a:r>
                  <a:rPr lang="it-IT" baseline="30000" dirty="0" smtClean="0">
                    <a:latin typeface="+mj-lt"/>
                  </a:rPr>
                  <a:t>2</a:t>
                </a:r>
                <a:r>
                  <a:rPr lang="it-IT" dirty="0" smtClean="0">
                    <a:latin typeface="+mj-lt"/>
                  </a:rPr>
                  <a:t>)</a:t>
                </a:r>
                <a:endParaRPr lang="it-IT" dirty="0">
                  <a:latin typeface="+mj-lt"/>
                </a:endParaRPr>
              </a:p>
            </p:txBody>
          </p:sp>
        </p:grpSp>
        <p:sp>
          <p:nvSpPr>
            <p:cNvPr id="148" name="CasellaDiTesto 147"/>
            <p:cNvSpPr txBox="1"/>
            <p:nvPr/>
          </p:nvSpPr>
          <p:spPr>
            <a:xfrm>
              <a:off x="5191125" y="4562748"/>
              <a:ext cx="41202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0.25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49" name="CasellaDiTesto 148"/>
            <p:cNvSpPr txBox="1"/>
            <p:nvPr/>
          </p:nvSpPr>
          <p:spPr>
            <a:xfrm>
              <a:off x="5191125" y="4202708"/>
              <a:ext cx="4154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0.30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50" name="CasellaDiTesto 149"/>
            <p:cNvSpPr txBox="1"/>
            <p:nvPr/>
          </p:nvSpPr>
          <p:spPr>
            <a:xfrm>
              <a:off x="5191125" y="3842668"/>
              <a:ext cx="41202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0.35</a:t>
              </a:r>
              <a:endParaRPr lang="it-IT" sz="1000" dirty="0">
                <a:latin typeface="+mj-lt"/>
              </a:endParaRPr>
            </a:p>
          </p:txBody>
        </p:sp>
      </p:grpSp>
      <p:cxnSp>
        <p:nvCxnSpPr>
          <p:cNvPr id="153" name="Connettore 1 152"/>
          <p:cNvCxnSpPr/>
          <p:nvPr/>
        </p:nvCxnSpPr>
        <p:spPr bwMode="auto">
          <a:xfrm>
            <a:off x="4038997" y="1034356"/>
            <a:ext cx="0" cy="23762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6" name="Connettore 2 155"/>
          <p:cNvCxnSpPr/>
          <p:nvPr/>
        </p:nvCxnSpPr>
        <p:spPr bwMode="auto">
          <a:xfrm flipH="1">
            <a:off x="3534941" y="2546524"/>
            <a:ext cx="5040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7" name="Connettore 1 156"/>
          <p:cNvCxnSpPr/>
          <p:nvPr/>
        </p:nvCxnSpPr>
        <p:spPr bwMode="auto">
          <a:xfrm>
            <a:off x="9223573" y="1178372"/>
            <a:ext cx="0" cy="23762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8" name="Connettore 2 157"/>
          <p:cNvCxnSpPr/>
          <p:nvPr/>
        </p:nvCxnSpPr>
        <p:spPr bwMode="auto">
          <a:xfrm flipH="1">
            <a:off x="8719517" y="2690540"/>
            <a:ext cx="5040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11411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Immagine 89" descr="Schermata 2018-07-12 alle 12.30.1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181" y="4058692"/>
            <a:ext cx="4176464" cy="2448272"/>
          </a:xfrm>
          <a:prstGeom prst="rect">
            <a:avLst/>
          </a:prstGeom>
        </p:spPr>
      </p:pic>
      <p:pic>
        <p:nvPicPr>
          <p:cNvPr id="20" name="Immagin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9157" y="890340"/>
            <a:ext cx="4680520" cy="2808312"/>
          </a:xfrm>
          <a:prstGeom prst="rect">
            <a:avLst/>
          </a:prstGeom>
        </p:spPr>
      </p:pic>
      <p:pic>
        <p:nvPicPr>
          <p:cNvPr id="19" name="Immagin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4621" y="890340"/>
            <a:ext cx="4392488" cy="2736304"/>
          </a:xfrm>
          <a:prstGeom prst="rect">
            <a:avLst/>
          </a:prstGeom>
        </p:spPr>
      </p:pic>
      <p:sp>
        <p:nvSpPr>
          <p:cNvPr id="51" name="Footer Placeholder 50"/>
          <p:cNvSpPr>
            <a:spLocks noGrp="1"/>
          </p:cNvSpPr>
          <p:nvPr>
            <p:ph type="ftr" sz="quarter" idx="3"/>
          </p:nvPr>
        </p:nvSpPr>
        <p:spPr>
          <a:xfrm>
            <a:off x="1662733" y="6939012"/>
            <a:ext cx="6696744" cy="314276"/>
          </a:xfrm>
        </p:spPr>
        <p:txBody>
          <a:bodyPr/>
          <a:lstStyle/>
          <a:p>
            <a:r>
              <a:rPr lang="en-US" dirty="0" smtClean="0"/>
              <a:t>CLAS Collaboration Meeting   -  July 13  2018                         Annalisa </a:t>
            </a:r>
            <a:r>
              <a:rPr lang="en-US" dirty="0" err="1" smtClean="0"/>
              <a:t>D’Angelo</a:t>
            </a:r>
            <a:r>
              <a:rPr lang="en-US" dirty="0" smtClean="0"/>
              <a:t> – Run Group K Status Update</a:t>
            </a:r>
            <a:endParaRPr lang="en-US" dirty="0"/>
          </a:p>
        </p:txBody>
      </p:sp>
      <p:cxnSp>
        <p:nvCxnSpPr>
          <p:cNvPr id="18" name="Straight Connector 31"/>
          <p:cNvCxnSpPr/>
          <p:nvPr/>
        </p:nvCxnSpPr>
        <p:spPr>
          <a:xfrm>
            <a:off x="0" y="674316"/>
            <a:ext cx="10382250" cy="0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23A2-8C0A-B24D-ABFA-7CF5F3B53C0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1" name="Title 1"/>
          <p:cNvSpPr txBox="1">
            <a:spLocks/>
          </p:cNvSpPr>
          <p:nvPr/>
        </p:nvSpPr>
        <p:spPr>
          <a:xfrm>
            <a:off x="150566" y="3"/>
            <a:ext cx="10081120" cy="763102"/>
          </a:xfrm>
          <a:prstGeom prst="rect">
            <a:avLst/>
          </a:prstGeom>
        </p:spPr>
        <p:txBody>
          <a:bodyPr lIns="91412" tIns="45705" rIns="91412" bIns="45705">
            <a:normAutofit/>
          </a:bodyPr>
          <a:lstStyle>
            <a:lvl1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6612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32251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9837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64502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600" b="1" dirty="0" smtClean="0">
                <a:solidFill>
                  <a:srgbClr val="000090"/>
                </a:solidFill>
                <a:latin typeface="Calibri" pitchFamily="34" charset="0"/>
              </a:rPr>
              <a:t>Trigger </a:t>
            </a:r>
            <a:r>
              <a:rPr lang="mr-IN" sz="3600" b="1" dirty="0" smtClean="0">
                <a:solidFill>
                  <a:srgbClr val="000090"/>
                </a:solidFill>
                <a:latin typeface="Calibri" pitchFamily="34" charset="0"/>
              </a:rPr>
              <a:t>–</a:t>
            </a:r>
            <a:r>
              <a:rPr lang="en-US" sz="3600" b="1" dirty="0" smtClean="0">
                <a:solidFill>
                  <a:srgbClr val="000090"/>
                </a:solidFill>
                <a:latin typeface="Calibri" pitchFamily="34" charset="0"/>
              </a:rPr>
              <a:t> </a:t>
            </a:r>
            <a:r>
              <a:rPr lang="en-US" sz="3600" b="1" dirty="0" err="1" smtClean="0">
                <a:solidFill>
                  <a:srgbClr val="000090"/>
                </a:solidFill>
                <a:latin typeface="Calibri" pitchFamily="34" charset="0"/>
              </a:rPr>
              <a:t>FTcal</a:t>
            </a:r>
            <a:r>
              <a:rPr lang="en-US" sz="3600" b="1" dirty="0" smtClean="0">
                <a:solidFill>
                  <a:srgbClr val="000090"/>
                </a:solidFill>
                <a:latin typeface="Calibri" pitchFamily="34" charset="0"/>
              </a:rPr>
              <a:t> energy window</a:t>
            </a:r>
            <a:endParaRPr lang="en-US" sz="3600" b="1" dirty="0">
              <a:solidFill>
                <a:srgbClr val="000090"/>
              </a:solidFill>
              <a:latin typeface="Calibri" pitchFamily="34" charset="0"/>
            </a:endParaRPr>
          </a:p>
        </p:txBody>
      </p:sp>
      <p:grpSp>
        <p:nvGrpSpPr>
          <p:cNvPr id="21" name="Gruppo 20"/>
          <p:cNvGrpSpPr/>
          <p:nvPr/>
        </p:nvGrpSpPr>
        <p:grpSpPr>
          <a:xfrm>
            <a:off x="222573" y="818332"/>
            <a:ext cx="720080" cy="2694493"/>
            <a:chOff x="78557" y="818332"/>
            <a:chExt cx="720080" cy="2694493"/>
          </a:xfrm>
        </p:grpSpPr>
        <p:sp>
          <p:nvSpPr>
            <p:cNvPr id="34" name="Rettangolo 33"/>
            <p:cNvSpPr/>
            <p:nvPr/>
          </p:nvSpPr>
          <p:spPr bwMode="auto">
            <a:xfrm>
              <a:off x="510605" y="1034356"/>
              <a:ext cx="288032" cy="2376264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400" b="0" i="0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latin typeface="Baskerville Old Face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7" name="CasellaDiTesto 36"/>
            <p:cNvSpPr txBox="1"/>
            <p:nvPr/>
          </p:nvSpPr>
          <p:spPr>
            <a:xfrm>
              <a:off x="438597" y="3266604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1.6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39" name="CasellaDiTesto 38"/>
            <p:cNvSpPr txBox="1"/>
            <p:nvPr/>
          </p:nvSpPr>
          <p:spPr>
            <a:xfrm>
              <a:off x="438597" y="2906564"/>
              <a:ext cx="34703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1.8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41" name="CasellaDiTesto 40"/>
            <p:cNvSpPr txBox="1"/>
            <p:nvPr/>
          </p:nvSpPr>
          <p:spPr>
            <a:xfrm>
              <a:off x="438597" y="2546524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2.0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43" name="CasellaDiTesto 42"/>
            <p:cNvSpPr txBox="1"/>
            <p:nvPr/>
          </p:nvSpPr>
          <p:spPr>
            <a:xfrm>
              <a:off x="438597" y="2186484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2.2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45" name="CasellaDiTesto 44"/>
            <p:cNvSpPr txBox="1"/>
            <p:nvPr/>
          </p:nvSpPr>
          <p:spPr>
            <a:xfrm>
              <a:off x="438597" y="1898452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2.4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46" name="CasellaDiTesto 45"/>
            <p:cNvSpPr txBox="1"/>
            <p:nvPr/>
          </p:nvSpPr>
          <p:spPr>
            <a:xfrm>
              <a:off x="438597" y="1178372"/>
              <a:ext cx="34703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2.8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47" name="CasellaDiTesto 46"/>
            <p:cNvSpPr txBox="1"/>
            <p:nvPr/>
          </p:nvSpPr>
          <p:spPr>
            <a:xfrm>
              <a:off x="438597" y="1538412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2.6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35" name="CasellaDiTesto 34"/>
            <p:cNvSpPr txBox="1"/>
            <p:nvPr/>
          </p:nvSpPr>
          <p:spPr>
            <a:xfrm rot="16200000">
              <a:off x="-266264" y="1163153"/>
              <a:ext cx="1105140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err="1" smtClean="0">
                  <a:latin typeface="+mj-lt"/>
                </a:rPr>
                <a:t>W</a:t>
              </a:r>
              <a:r>
                <a:rPr lang="it-IT" dirty="0" smtClean="0">
                  <a:latin typeface="+mj-lt"/>
                </a:rPr>
                <a:t> (</a:t>
              </a:r>
              <a:r>
                <a:rPr lang="it-IT" dirty="0" err="1" smtClean="0">
                  <a:latin typeface="+mj-lt"/>
                </a:rPr>
                <a:t>GeV</a:t>
              </a:r>
              <a:r>
                <a:rPr lang="it-IT" dirty="0" smtClean="0">
                  <a:latin typeface="+mj-lt"/>
                </a:rPr>
                <a:t>)</a:t>
              </a:r>
              <a:endParaRPr lang="it-IT" dirty="0">
                <a:latin typeface="+mj-lt"/>
              </a:endParaRPr>
            </a:p>
          </p:txBody>
        </p:sp>
      </p:grpSp>
      <p:sp>
        <p:nvSpPr>
          <p:cNvPr id="36" name="CasellaDiTesto 35"/>
          <p:cNvSpPr txBox="1"/>
          <p:nvPr/>
        </p:nvSpPr>
        <p:spPr>
          <a:xfrm>
            <a:off x="2814861" y="1754436"/>
            <a:ext cx="158248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>
                <a:solidFill>
                  <a:srgbClr val="000090"/>
                </a:solidFill>
                <a:latin typeface="+mj-lt"/>
              </a:rPr>
              <a:t>Ee</a:t>
            </a:r>
            <a:r>
              <a:rPr lang="it-IT" b="1" dirty="0" smtClean="0">
                <a:solidFill>
                  <a:srgbClr val="000090"/>
                </a:solidFill>
                <a:latin typeface="+mj-lt"/>
              </a:rPr>
              <a:t> = 6.5 </a:t>
            </a:r>
            <a:r>
              <a:rPr lang="it-IT" b="1" dirty="0" err="1" smtClean="0">
                <a:solidFill>
                  <a:srgbClr val="000090"/>
                </a:solidFill>
                <a:latin typeface="+mj-lt"/>
              </a:rPr>
              <a:t>GeV</a:t>
            </a:r>
            <a:endParaRPr lang="it-IT" b="1" dirty="0">
              <a:solidFill>
                <a:srgbClr val="000090"/>
              </a:solidFill>
              <a:latin typeface="+mj-lt"/>
            </a:endParaRPr>
          </a:p>
        </p:txBody>
      </p:sp>
      <p:sp>
        <p:nvSpPr>
          <p:cNvPr id="113" name="CasellaDiTesto 112"/>
          <p:cNvSpPr txBox="1"/>
          <p:nvPr/>
        </p:nvSpPr>
        <p:spPr>
          <a:xfrm>
            <a:off x="7639397" y="1682428"/>
            <a:ext cx="158248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>
                <a:solidFill>
                  <a:srgbClr val="000090"/>
                </a:solidFill>
                <a:latin typeface="+mj-lt"/>
              </a:rPr>
              <a:t>Ee</a:t>
            </a:r>
            <a:r>
              <a:rPr lang="it-IT" b="1" dirty="0" smtClean="0">
                <a:solidFill>
                  <a:srgbClr val="000090"/>
                </a:solidFill>
                <a:latin typeface="+mj-lt"/>
              </a:rPr>
              <a:t> = 7.5 </a:t>
            </a:r>
            <a:r>
              <a:rPr lang="it-IT" b="1" dirty="0" err="1" smtClean="0">
                <a:solidFill>
                  <a:srgbClr val="000090"/>
                </a:solidFill>
                <a:latin typeface="+mj-lt"/>
              </a:rPr>
              <a:t>GeV</a:t>
            </a:r>
            <a:endParaRPr lang="it-IT" b="1" dirty="0">
              <a:solidFill>
                <a:srgbClr val="000090"/>
              </a:solidFill>
              <a:latin typeface="+mj-lt"/>
            </a:endParaRPr>
          </a:p>
        </p:txBody>
      </p:sp>
      <p:cxnSp>
        <p:nvCxnSpPr>
          <p:cNvPr id="119" name="Connettore 2 118"/>
          <p:cNvCxnSpPr/>
          <p:nvPr/>
        </p:nvCxnSpPr>
        <p:spPr bwMode="auto">
          <a:xfrm>
            <a:off x="1086669" y="1106364"/>
            <a:ext cx="0" cy="21602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0" name="CasellaDiTesto 119"/>
          <p:cNvSpPr txBox="1"/>
          <p:nvPr/>
        </p:nvSpPr>
        <p:spPr>
          <a:xfrm>
            <a:off x="1014661" y="2258492"/>
            <a:ext cx="1457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>
                <a:latin typeface="+mj-lt"/>
              </a:rPr>
              <a:t>1.6 &lt; </a:t>
            </a:r>
            <a:r>
              <a:rPr lang="it-IT" sz="1400" dirty="0" err="1" smtClean="0">
                <a:latin typeface="+mj-lt"/>
              </a:rPr>
              <a:t>W</a:t>
            </a:r>
            <a:r>
              <a:rPr lang="it-IT" sz="1400" dirty="0" smtClean="0">
                <a:latin typeface="+mj-lt"/>
              </a:rPr>
              <a:t> &lt; 3 (</a:t>
            </a:r>
            <a:r>
              <a:rPr lang="it-IT" sz="1400" dirty="0" err="1" smtClean="0">
                <a:latin typeface="+mj-lt"/>
              </a:rPr>
              <a:t>GeV</a:t>
            </a:r>
            <a:r>
              <a:rPr lang="it-IT" sz="1400" dirty="0" smtClean="0">
                <a:latin typeface="+mj-lt"/>
              </a:rPr>
              <a:t>) </a:t>
            </a:r>
            <a:endParaRPr lang="it-IT" sz="1400" dirty="0">
              <a:latin typeface="+mj-lt"/>
            </a:endParaRPr>
          </a:p>
        </p:txBody>
      </p:sp>
      <p:cxnSp>
        <p:nvCxnSpPr>
          <p:cNvPr id="121" name="Connettore 2 120"/>
          <p:cNvCxnSpPr/>
          <p:nvPr/>
        </p:nvCxnSpPr>
        <p:spPr bwMode="auto">
          <a:xfrm flipH="1">
            <a:off x="1086669" y="1106364"/>
            <a:ext cx="30159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4" name="CasellaDiTesto 123"/>
          <p:cNvSpPr txBox="1"/>
          <p:nvPr/>
        </p:nvSpPr>
        <p:spPr>
          <a:xfrm>
            <a:off x="2382813" y="1250380"/>
            <a:ext cx="16095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latin typeface="+mj-lt"/>
              </a:rPr>
              <a:t>2</a:t>
            </a:r>
            <a:r>
              <a:rPr lang="it-IT" sz="1400" dirty="0" smtClean="0">
                <a:latin typeface="+mj-lt"/>
              </a:rPr>
              <a:t> &lt; E Ft &lt; 5.5  (</a:t>
            </a:r>
            <a:r>
              <a:rPr lang="it-IT" sz="1400" dirty="0" err="1" smtClean="0">
                <a:latin typeface="+mj-lt"/>
              </a:rPr>
              <a:t>GeV</a:t>
            </a:r>
            <a:r>
              <a:rPr lang="it-IT" sz="1400" dirty="0" smtClean="0">
                <a:latin typeface="+mj-lt"/>
              </a:rPr>
              <a:t>) </a:t>
            </a:r>
            <a:endParaRPr lang="it-IT" sz="1400" dirty="0">
              <a:latin typeface="+mj-lt"/>
            </a:endParaRPr>
          </a:p>
        </p:txBody>
      </p:sp>
      <p:cxnSp>
        <p:nvCxnSpPr>
          <p:cNvPr id="125" name="Connettore 2 124"/>
          <p:cNvCxnSpPr/>
          <p:nvPr/>
        </p:nvCxnSpPr>
        <p:spPr bwMode="auto">
          <a:xfrm flipH="1">
            <a:off x="6055221" y="1034356"/>
            <a:ext cx="31683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6" name="CasellaDiTesto 125"/>
          <p:cNvSpPr txBox="1"/>
          <p:nvPr/>
        </p:nvSpPr>
        <p:spPr>
          <a:xfrm>
            <a:off x="7063333" y="1250380"/>
            <a:ext cx="16095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>
                <a:latin typeface="+mj-lt"/>
              </a:rPr>
              <a:t>3 &lt; E Ft &lt; 6.5  (</a:t>
            </a:r>
            <a:r>
              <a:rPr lang="it-IT" sz="1400" dirty="0" err="1" smtClean="0">
                <a:latin typeface="+mj-lt"/>
              </a:rPr>
              <a:t>GeV</a:t>
            </a:r>
            <a:r>
              <a:rPr lang="it-IT" sz="1400" dirty="0" smtClean="0">
                <a:latin typeface="+mj-lt"/>
              </a:rPr>
              <a:t>) </a:t>
            </a:r>
            <a:endParaRPr lang="it-IT" sz="1400" dirty="0">
              <a:latin typeface="+mj-lt"/>
            </a:endParaRPr>
          </a:p>
        </p:txBody>
      </p:sp>
      <p:cxnSp>
        <p:nvCxnSpPr>
          <p:cNvPr id="127" name="Connettore 2 126"/>
          <p:cNvCxnSpPr/>
          <p:nvPr/>
        </p:nvCxnSpPr>
        <p:spPr bwMode="auto">
          <a:xfrm>
            <a:off x="5983213" y="1034356"/>
            <a:ext cx="0" cy="23762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8" name="CasellaDiTesto 127"/>
          <p:cNvSpPr txBox="1"/>
          <p:nvPr/>
        </p:nvSpPr>
        <p:spPr>
          <a:xfrm>
            <a:off x="5983213" y="2330500"/>
            <a:ext cx="1457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>
                <a:latin typeface="+mj-lt"/>
              </a:rPr>
              <a:t>1.6 &lt; </a:t>
            </a:r>
            <a:r>
              <a:rPr lang="it-IT" sz="1400" dirty="0" err="1" smtClean="0">
                <a:latin typeface="+mj-lt"/>
              </a:rPr>
              <a:t>W</a:t>
            </a:r>
            <a:r>
              <a:rPr lang="it-IT" sz="1400" dirty="0" smtClean="0">
                <a:latin typeface="+mj-lt"/>
              </a:rPr>
              <a:t> &lt; 3 (</a:t>
            </a:r>
            <a:r>
              <a:rPr lang="it-IT" sz="1400" dirty="0" err="1" smtClean="0">
                <a:latin typeface="+mj-lt"/>
              </a:rPr>
              <a:t>GeV</a:t>
            </a:r>
            <a:r>
              <a:rPr lang="it-IT" sz="1400" dirty="0" smtClean="0">
                <a:latin typeface="+mj-lt"/>
              </a:rPr>
              <a:t>) </a:t>
            </a:r>
            <a:endParaRPr lang="it-IT" sz="1400" dirty="0">
              <a:latin typeface="+mj-lt"/>
            </a:endParaRPr>
          </a:p>
        </p:txBody>
      </p:sp>
      <p:cxnSp>
        <p:nvCxnSpPr>
          <p:cNvPr id="153" name="Connettore 1 152"/>
          <p:cNvCxnSpPr/>
          <p:nvPr/>
        </p:nvCxnSpPr>
        <p:spPr bwMode="auto">
          <a:xfrm>
            <a:off x="4399037" y="1034356"/>
            <a:ext cx="0" cy="23762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6" name="Connettore 2 155"/>
          <p:cNvCxnSpPr/>
          <p:nvPr/>
        </p:nvCxnSpPr>
        <p:spPr bwMode="auto">
          <a:xfrm flipH="1">
            <a:off x="3894981" y="2546524"/>
            <a:ext cx="5040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7" name="Connettore 1 156"/>
          <p:cNvCxnSpPr/>
          <p:nvPr/>
        </p:nvCxnSpPr>
        <p:spPr bwMode="auto">
          <a:xfrm>
            <a:off x="9439597" y="1034356"/>
            <a:ext cx="0" cy="23762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8" name="Connettore 2 157"/>
          <p:cNvCxnSpPr/>
          <p:nvPr/>
        </p:nvCxnSpPr>
        <p:spPr bwMode="auto">
          <a:xfrm flipH="1">
            <a:off x="8935541" y="2690540"/>
            <a:ext cx="5040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5" name="Immagine 4" descr="Schermata 2018-07-12 alle 11.33.06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05" y="4130700"/>
            <a:ext cx="4268763" cy="2316832"/>
          </a:xfrm>
          <a:prstGeom prst="rect">
            <a:avLst/>
          </a:prstGeom>
        </p:spPr>
      </p:pic>
      <p:grpSp>
        <p:nvGrpSpPr>
          <p:cNvPr id="122" name="Gruppo 121"/>
          <p:cNvGrpSpPr/>
          <p:nvPr/>
        </p:nvGrpSpPr>
        <p:grpSpPr>
          <a:xfrm>
            <a:off x="510605" y="6290940"/>
            <a:ext cx="4158354" cy="421015"/>
            <a:chOff x="798637" y="3410620"/>
            <a:chExt cx="4158354" cy="421015"/>
          </a:xfrm>
        </p:grpSpPr>
        <p:sp>
          <p:nvSpPr>
            <p:cNvPr id="123" name="Rettangolo 122"/>
            <p:cNvSpPr/>
            <p:nvPr/>
          </p:nvSpPr>
          <p:spPr bwMode="auto">
            <a:xfrm>
              <a:off x="798637" y="3410620"/>
              <a:ext cx="3744416" cy="14401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400" b="0" i="0" u="none" strike="noStrike" cap="none" normalizeH="0" baseline="0">
                <a:ln>
                  <a:noFill/>
                </a:ln>
                <a:solidFill>
                  <a:srgbClr val="800000"/>
                </a:solidFill>
                <a:effectLst/>
                <a:latin typeface="Baskerville Old Face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2" name="CasellaDiTesto 151"/>
            <p:cNvSpPr txBox="1"/>
            <p:nvPr/>
          </p:nvSpPr>
          <p:spPr>
            <a:xfrm>
              <a:off x="4327029" y="3410620"/>
              <a:ext cx="4154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10.0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54" name="CasellaDiTesto 153"/>
            <p:cNvSpPr txBox="1"/>
            <p:nvPr/>
          </p:nvSpPr>
          <p:spPr>
            <a:xfrm>
              <a:off x="3678957" y="3410620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8.0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55" name="CasellaDiTesto 154"/>
            <p:cNvSpPr txBox="1"/>
            <p:nvPr/>
          </p:nvSpPr>
          <p:spPr>
            <a:xfrm>
              <a:off x="2958877" y="3410620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>
                  <a:latin typeface="+mj-lt"/>
                </a:rPr>
                <a:t>6</a:t>
              </a:r>
              <a:r>
                <a:rPr lang="it-IT" sz="1000" dirty="0" smtClean="0">
                  <a:latin typeface="+mj-lt"/>
                </a:rPr>
                <a:t>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59" name="CasellaDiTesto 158"/>
            <p:cNvSpPr txBox="1"/>
            <p:nvPr/>
          </p:nvSpPr>
          <p:spPr>
            <a:xfrm>
              <a:off x="2238797" y="3410620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4.0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60" name="CasellaDiTesto 159"/>
            <p:cNvSpPr txBox="1"/>
            <p:nvPr/>
          </p:nvSpPr>
          <p:spPr>
            <a:xfrm>
              <a:off x="1590725" y="3410620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>
                  <a:latin typeface="+mj-lt"/>
                </a:rPr>
                <a:t>2</a:t>
              </a:r>
              <a:r>
                <a:rPr lang="it-IT" sz="1000" dirty="0" smtClean="0">
                  <a:latin typeface="+mj-lt"/>
                </a:rPr>
                <a:t>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61" name="CasellaDiTesto 160"/>
            <p:cNvSpPr txBox="1"/>
            <p:nvPr/>
          </p:nvSpPr>
          <p:spPr>
            <a:xfrm>
              <a:off x="870645" y="3410620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0.0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62" name="CasellaDiTesto 161"/>
            <p:cNvSpPr txBox="1"/>
            <p:nvPr/>
          </p:nvSpPr>
          <p:spPr>
            <a:xfrm>
              <a:off x="3894981" y="3554636"/>
              <a:ext cx="10620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 smtClean="0">
                  <a:latin typeface="+mj-lt"/>
                </a:rPr>
                <a:t>E FTCAL (</a:t>
              </a:r>
              <a:r>
                <a:rPr lang="it-IT" sz="1200" dirty="0" err="1" smtClean="0">
                  <a:latin typeface="+mj-lt"/>
                </a:rPr>
                <a:t>GeV</a:t>
              </a:r>
              <a:r>
                <a:rPr lang="it-IT" sz="1200" dirty="0" smtClean="0">
                  <a:latin typeface="+mj-lt"/>
                </a:rPr>
                <a:t>)</a:t>
              </a:r>
              <a:endParaRPr lang="it-IT" sz="1200" dirty="0">
                <a:latin typeface="+mj-lt"/>
              </a:endParaRPr>
            </a:p>
          </p:txBody>
        </p:sp>
      </p:grpSp>
      <p:sp>
        <p:nvSpPr>
          <p:cNvPr id="8" name="CasellaDiTesto 7"/>
          <p:cNvSpPr txBox="1"/>
          <p:nvPr/>
        </p:nvSpPr>
        <p:spPr>
          <a:xfrm>
            <a:off x="1590725" y="5498852"/>
            <a:ext cx="3654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>
                <a:latin typeface="+mj-lt"/>
              </a:rPr>
              <a:t>KY</a:t>
            </a:r>
            <a:endParaRPr lang="it-IT" sz="1400" dirty="0">
              <a:latin typeface="+mj-lt"/>
            </a:endParaRPr>
          </a:p>
        </p:txBody>
      </p:sp>
      <p:sp>
        <p:nvSpPr>
          <p:cNvPr id="163" name="CasellaDiTesto 162"/>
          <p:cNvSpPr txBox="1"/>
          <p:nvPr/>
        </p:nvSpPr>
        <p:spPr>
          <a:xfrm>
            <a:off x="3174901" y="5210820"/>
            <a:ext cx="1455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j-lt"/>
              </a:rPr>
              <a:t>elastic peak X 10</a:t>
            </a:r>
            <a:r>
              <a:rPr lang="en-US" sz="1400" baseline="30000" dirty="0" smtClean="0">
                <a:latin typeface="+mj-lt"/>
              </a:rPr>
              <a:t>3</a:t>
            </a:r>
            <a:endParaRPr lang="en-US" sz="1400" dirty="0">
              <a:latin typeface="+mj-lt"/>
            </a:endParaRPr>
          </a:p>
        </p:txBody>
      </p:sp>
      <p:cxnSp>
        <p:nvCxnSpPr>
          <p:cNvPr id="11" name="Connettore 1 10"/>
          <p:cNvCxnSpPr/>
          <p:nvPr/>
        </p:nvCxnSpPr>
        <p:spPr bwMode="auto">
          <a:xfrm>
            <a:off x="2742853" y="4490740"/>
            <a:ext cx="0" cy="17281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4" name="Connettore 2 163"/>
          <p:cNvCxnSpPr/>
          <p:nvPr/>
        </p:nvCxnSpPr>
        <p:spPr bwMode="auto">
          <a:xfrm flipH="1">
            <a:off x="2238797" y="4562748"/>
            <a:ext cx="5040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6" name="Connettore 1 165"/>
          <p:cNvCxnSpPr/>
          <p:nvPr/>
        </p:nvCxnSpPr>
        <p:spPr bwMode="auto">
          <a:xfrm>
            <a:off x="1446709" y="4562748"/>
            <a:ext cx="0" cy="17281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7" name="Connettore 2 166"/>
          <p:cNvCxnSpPr/>
          <p:nvPr/>
        </p:nvCxnSpPr>
        <p:spPr bwMode="auto">
          <a:xfrm>
            <a:off x="1446709" y="4562748"/>
            <a:ext cx="57606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" name="CasellaDiTesto 12"/>
          <p:cNvSpPr txBox="1"/>
          <p:nvPr/>
        </p:nvSpPr>
        <p:spPr>
          <a:xfrm>
            <a:off x="2742853" y="4418732"/>
            <a:ext cx="1290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>
                <a:solidFill>
                  <a:srgbClr val="FF0000"/>
                </a:solidFill>
                <a:latin typeface="+mj-lt"/>
              </a:rPr>
              <a:t>trigger </a:t>
            </a:r>
            <a:r>
              <a:rPr lang="en-US" sz="1400" dirty="0" smtClean="0">
                <a:solidFill>
                  <a:srgbClr val="FF0000"/>
                </a:solidFill>
                <a:latin typeface="+mj-lt"/>
              </a:rPr>
              <a:t>window</a:t>
            </a:r>
            <a:endParaRPr lang="en-US" sz="14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5" name="Connettore 2 14"/>
          <p:cNvCxnSpPr/>
          <p:nvPr/>
        </p:nvCxnSpPr>
        <p:spPr bwMode="auto">
          <a:xfrm>
            <a:off x="2022773" y="5642868"/>
            <a:ext cx="21602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8" name="Connettore 2 167"/>
          <p:cNvCxnSpPr/>
          <p:nvPr/>
        </p:nvCxnSpPr>
        <p:spPr bwMode="auto">
          <a:xfrm flipH="1">
            <a:off x="3462933" y="5714876"/>
            <a:ext cx="36004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69" name="CasellaDiTesto 168"/>
          <p:cNvSpPr txBox="1"/>
          <p:nvPr/>
        </p:nvSpPr>
        <p:spPr>
          <a:xfrm>
            <a:off x="2814861" y="4778772"/>
            <a:ext cx="158248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>
                <a:solidFill>
                  <a:srgbClr val="000090"/>
                </a:solidFill>
                <a:latin typeface="+mj-lt"/>
              </a:rPr>
              <a:t>Ee</a:t>
            </a:r>
            <a:r>
              <a:rPr lang="it-IT" b="1" dirty="0" smtClean="0">
                <a:solidFill>
                  <a:srgbClr val="000090"/>
                </a:solidFill>
                <a:latin typeface="+mj-lt"/>
              </a:rPr>
              <a:t> = 6.5 </a:t>
            </a:r>
            <a:r>
              <a:rPr lang="it-IT" b="1" dirty="0" err="1" smtClean="0">
                <a:solidFill>
                  <a:srgbClr val="000090"/>
                </a:solidFill>
                <a:latin typeface="+mj-lt"/>
              </a:rPr>
              <a:t>GeV</a:t>
            </a:r>
            <a:endParaRPr lang="it-IT" b="1" dirty="0">
              <a:solidFill>
                <a:srgbClr val="000090"/>
              </a:solidFill>
              <a:latin typeface="+mj-lt"/>
            </a:endParaRPr>
          </a:p>
        </p:txBody>
      </p:sp>
      <p:sp>
        <p:nvSpPr>
          <p:cNvPr id="170" name="CasellaDiTesto 169"/>
          <p:cNvSpPr txBox="1"/>
          <p:nvPr/>
        </p:nvSpPr>
        <p:spPr>
          <a:xfrm>
            <a:off x="1446709" y="3986684"/>
            <a:ext cx="16235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>
                <a:solidFill>
                  <a:srgbClr val="FF0000"/>
                </a:solidFill>
                <a:latin typeface="+mj-lt"/>
              </a:rPr>
              <a:t>2</a:t>
            </a:r>
            <a:r>
              <a:rPr lang="it-IT" sz="1400" b="1" dirty="0" smtClean="0">
                <a:solidFill>
                  <a:srgbClr val="FF0000"/>
                </a:solidFill>
                <a:latin typeface="+mj-lt"/>
              </a:rPr>
              <a:t> &lt; E Ft &lt; 5.8  (</a:t>
            </a:r>
            <a:r>
              <a:rPr lang="it-IT" sz="1400" b="1" dirty="0" err="1" smtClean="0">
                <a:solidFill>
                  <a:srgbClr val="FF0000"/>
                </a:solidFill>
                <a:latin typeface="+mj-lt"/>
              </a:rPr>
              <a:t>GeV</a:t>
            </a:r>
            <a:r>
              <a:rPr lang="it-IT" sz="1400" b="1" dirty="0" smtClean="0">
                <a:solidFill>
                  <a:srgbClr val="FF0000"/>
                </a:solidFill>
                <a:latin typeface="+mj-lt"/>
              </a:rPr>
              <a:t>) </a:t>
            </a:r>
            <a:endParaRPr lang="it-IT" sz="1400" b="1" dirty="0">
              <a:solidFill>
                <a:srgbClr val="FF0000"/>
              </a:solidFill>
              <a:latin typeface="+mj-lt"/>
            </a:endParaRPr>
          </a:p>
        </p:txBody>
      </p:sp>
      <p:grpSp>
        <p:nvGrpSpPr>
          <p:cNvPr id="23" name="Gruppo 22"/>
          <p:cNvGrpSpPr/>
          <p:nvPr/>
        </p:nvGrpSpPr>
        <p:grpSpPr>
          <a:xfrm>
            <a:off x="870645" y="3410620"/>
            <a:ext cx="4230362" cy="421015"/>
            <a:chOff x="870645" y="3554636"/>
            <a:chExt cx="4230362" cy="421015"/>
          </a:xfrm>
        </p:grpSpPr>
        <p:grpSp>
          <p:nvGrpSpPr>
            <p:cNvPr id="49" name="Gruppo 48"/>
            <p:cNvGrpSpPr/>
            <p:nvPr/>
          </p:nvGrpSpPr>
          <p:grpSpPr>
            <a:xfrm>
              <a:off x="942653" y="3554636"/>
              <a:ext cx="4158354" cy="421015"/>
              <a:chOff x="798637" y="3410620"/>
              <a:chExt cx="4158354" cy="421015"/>
            </a:xfrm>
          </p:grpSpPr>
          <p:sp>
            <p:nvSpPr>
              <p:cNvPr id="22" name="Rettangolo 21"/>
              <p:cNvSpPr/>
              <p:nvPr/>
            </p:nvSpPr>
            <p:spPr bwMode="auto">
              <a:xfrm>
                <a:off x="798637" y="3410620"/>
                <a:ext cx="3744416" cy="21602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400" b="0" i="0" u="none" strike="noStrike" cap="none" normalizeH="0" baseline="0">
                  <a:ln>
                    <a:noFill/>
                  </a:ln>
                  <a:solidFill>
                    <a:srgbClr val="800000"/>
                  </a:solidFill>
                  <a:effectLst/>
                  <a:latin typeface="Baskerville Old Face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33" name="CasellaDiTesto 32"/>
              <p:cNvSpPr txBox="1"/>
              <p:nvPr/>
            </p:nvSpPr>
            <p:spPr>
              <a:xfrm>
                <a:off x="4399037" y="3410620"/>
                <a:ext cx="35137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000" dirty="0" smtClean="0">
                    <a:latin typeface="+mj-lt"/>
                  </a:rPr>
                  <a:t>6.0</a:t>
                </a:r>
                <a:endParaRPr lang="it-IT" sz="1000" dirty="0">
                  <a:latin typeface="+mj-lt"/>
                </a:endParaRPr>
              </a:p>
            </p:txBody>
          </p:sp>
          <p:sp>
            <p:nvSpPr>
              <p:cNvPr id="32" name="CasellaDiTesto 31"/>
              <p:cNvSpPr txBox="1"/>
              <p:nvPr/>
            </p:nvSpPr>
            <p:spPr>
              <a:xfrm>
                <a:off x="3966989" y="3410620"/>
                <a:ext cx="36004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000" dirty="0" smtClean="0">
                    <a:latin typeface="+mj-lt"/>
                  </a:rPr>
                  <a:t>5.5</a:t>
                </a:r>
                <a:endParaRPr lang="it-IT" sz="1000" dirty="0">
                  <a:latin typeface="+mj-lt"/>
                </a:endParaRPr>
              </a:p>
            </p:txBody>
          </p:sp>
          <p:sp>
            <p:nvSpPr>
              <p:cNvPr id="31" name="CasellaDiTesto 30"/>
              <p:cNvSpPr txBox="1"/>
              <p:nvPr/>
            </p:nvSpPr>
            <p:spPr>
              <a:xfrm>
                <a:off x="3462933" y="3410620"/>
                <a:ext cx="35137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000" dirty="0" smtClean="0">
                    <a:latin typeface="+mj-lt"/>
                  </a:rPr>
                  <a:t>5.0</a:t>
                </a:r>
                <a:endParaRPr lang="it-IT" sz="1000" dirty="0">
                  <a:latin typeface="+mj-lt"/>
                </a:endParaRPr>
              </a:p>
            </p:txBody>
          </p:sp>
          <p:sp>
            <p:nvSpPr>
              <p:cNvPr id="30" name="CasellaDiTesto 29"/>
              <p:cNvSpPr txBox="1"/>
              <p:nvPr/>
            </p:nvSpPr>
            <p:spPr>
              <a:xfrm>
                <a:off x="3030885" y="3410620"/>
                <a:ext cx="34703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000" dirty="0" smtClean="0">
                    <a:latin typeface="+mj-lt"/>
                  </a:rPr>
                  <a:t>4.5</a:t>
                </a:r>
                <a:endParaRPr lang="it-IT" sz="1000" dirty="0">
                  <a:latin typeface="+mj-lt"/>
                </a:endParaRPr>
              </a:p>
            </p:txBody>
          </p:sp>
          <p:sp>
            <p:nvSpPr>
              <p:cNvPr id="28" name="CasellaDiTesto 27"/>
              <p:cNvSpPr txBox="1"/>
              <p:nvPr/>
            </p:nvSpPr>
            <p:spPr>
              <a:xfrm>
                <a:off x="2526829" y="3410620"/>
                <a:ext cx="35137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000" dirty="0" smtClean="0">
                    <a:latin typeface="+mj-lt"/>
                  </a:rPr>
                  <a:t>4.0</a:t>
                </a:r>
                <a:endParaRPr lang="it-IT" sz="1000" dirty="0">
                  <a:latin typeface="+mj-lt"/>
                </a:endParaRPr>
              </a:p>
            </p:txBody>
          </p:sp>
          <p:sp>
            <p:nvSpPr>
              <p:cNvPr id="9" name="CasellaDiTesto 8"/>
              <p:cNvSpPr txBox="1"/>
              <p:nvPr/>
            </p:nvSpPr>
            <p:spPr>
              <a:xfrm>
                <a:off x="2094781" y="3410620"/>
                <a:ext cx="34703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000" dirty="0" smtClean="0">
                    <a:latin typeface="+mj-lt"/>
                  </a:rPr>
                  <a:t>3.5</a:t>
                </a:r>
                <a:endParaRPr lang="it-IT" sz="1000" dirty="0">
                  <a:latin typeface="+mj-lt"/>
                </a:endParaRPr>
              </a:p>
            </p:txBody>
          </p:sp>
          <p:sp>
            <p:nvSpPr>
              <p:cNvPr id="27" name="CasellaDiTesto 26"/>
              <p:cNvSpPr txBox="1"/>
              <p:nvPr/>
            </p:nvSpPr>
            <p:spPr>
              <a:xfrm>
                <a:off x="3894981" y="3554636"/>
                <a:ext cx="10620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200" dirty="0" smtClean="0">
                    <a:latin typeface="+mj-lt"/>
                  </a:rPr>
                  <a:t>E FTCAL (</a:t>
                </a:r>
                <a:r>
                  <a:rPr lang="it-IT" sz="1200" dirty="0" err="1" smtClean="0">
                    <a:latin typeface="+mj-lt"/>
                  </a:rPr>
                  <a:t>GeV</a:t>
                </a:r>
                <a:r>
                  <a:rPr lang="it-IT" sz="1200" dirty="0" smtClean="0">
                    <a:latin typeface="+mj-lt"/>
                  </a:rPr>
                  <a:t>)</a:t>
                </a:r>
                <a:endParaRPr lang="it-IT" sz="1200" dirty="0">
                  <a:latin typeface="+mj-lt"/>
                </a:endParaRPr>
              </a:p>
            </p:txBody>
          </p:sp>
        </p:grpSp>
        <p:sp>
          <p:nvSpPr>
            <p:cNvPr id="171" name="CasellaDiTesto 170"/>
            <p:cNvSpPr txBox="1"/>
            <p:nvPr/>
          </p:nvSpPr>
          <p:spPr>
            <a:xfrm>
              <a:off x="1734741" y="3554636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3.0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72" name="CasellaDiTesto 171"/>
            <p:cNvSpPr txBox="1"/>
            <p:nvPr/>
          </p:nvSpPr>
          <p:spPr>
            <a:xfrm>
              <a:off x="1302693" y="3554636"/>
              <a:ext cx="34703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>
                  <a:latin typeface="+mj-lt"/>
                </a:rPr>
                <a:t>2</a:t>
              </a:r>
              <a:r>
                <a:rPr lang="it-IT" sz="1000" dirty="0" smtClean="0">
                  <a:latin typeface="+mj-lt"/>
                </a:rPr>
                <a:t>.5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73" name="CasellaDiTesto 172"/>
            <p:cNvSpPr txBox="1"/>
            <p:nvPr/>
          </p:nvSpPr>
          <p:spPr>
            <a:xfrm>
              <a:off x="870645" y="3554636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2.0</a:t>
              </a:r>
              <a:endParaRPr lang="it-IT" sz="1000" dirty="0">
                <a:latin typeface="+mj-lt"/>
              </a:endParaRPr>
            </a:p>
          </p:txBody>
        </p:sp>
      </p:grpSp>
      <p:grpSp>
        <p:nvGrpSpPr>
          <p:cNvPr id="174" name="Gruppo 173"/>
          <p:cNvGrpSpPr/>
          <p:nvPr/>
        </p:nvGrpSpPr>
        <p:grpSpPr>
          <a:xfrm>
            <a:off x="5119117" y="890340"/>
            <a:ext cx="720080" cy="2694493"/>
            <a:chOff x="78557" y="818332"/>
            <a:chExt cx="720080" cy="2694493"/>
          </a:xfrm>
        </p:grpSpPr>
        <p:sp>
          <p:nvSpPr>
            <p:cNvPr id="175" name="Rettangolo 174"/>
            <p:cNvSpPr/>
            <p:nvPr/>
          </p:nvSpPr>
          <p:spPr bwMode="auto">
            <a:xfrm>
              <a:off x="510605" y="1034356"/>
              <a:ext cx="288032" cy="2376264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400" b="0" i="0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latin typeface="Baskerville Old Face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6" name="CasellaDiTesto 175"/>
            <p:cNvSpPr txBox="1"/>
            <p:nvPr/>
          </p:nvSpPr>
          <p:spPr>
            <a:xfrm>
              <a:off x="438597" y="3266604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1.6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77" name="CasellaDiTesto 176"/>
            <p:cNvSpPr txBox="1"/>
            <p:nvPr/>
          </p:nvSpPr>
          <p:spPr>
            <a:xfrm>
              <a:off x="438597" y="2906564"/>
              <a:ext cx="34703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1.8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78" name="CasellaDiTesto 177"/>
            <p:cNvSpPr txBox="1"/>
            <p:nvPr/>
          </p:nvSpPr>
          <p:spPr>
            <a:xfrm>
              <a:off x="438597" y="2546524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2.0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79" name="CasellaDiTesto 178"/>
            <p:cNvSpPr txBox="1"/>
            <p:nvPr/>
          </p:nvSpPr>
          <p:spPr>
            <a:xfrm>
              <a:off x="438597" y="2186484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2.2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80" name="CasellaDiTesto 179"/>
            <p:cNvSpPr txBox="1"/>
            <p:nvPr/>
          </p:nvSpPr>
          <p:spPr>
            <a:xfrm>
              <a:off x="438597" y="1898452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2.4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81" name="CasellaDiTesto 180"/>
            <p:cNvSpPr txBox="1"/>
            <p:nvPr/>
          </p:nvSpPr>
          <p:spPr>
            <a:xfrm>
              <a:off x="438597" y="1178372"/>
              <a:ext cx="34703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2.8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82" name="CasellaDiTesto 181"/>
            <p:cNvSpPr txBox="1"/>
            <p:nvPr/>
          </p:nvSpPr>
          <p:spPr>
            <a:xfrm>
              <a:off x="438597" y="1538412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2.6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83" name="CasellaDiTesto 182"/>
            <p:cNvSpPr txBox="1"/>
            <p:nvPr/>
          </p:nvSpPr>
          <p:spPr>
            <a:xfrm rot="16200000">
              <a:off x="-266264" y="1163153"/>
              <a:ext cx="1105140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err="1" smtClean="0">
                  <a:latin typeface="+mj-lt"/>
                </a:rPr>
                <a:t>W</a:t>
              </a:r>
              <a:r>
                <a:rPr lang="it-IT" dirty="0" smtClean="0">
                  <a:latin typeface="+mj-lt"/>
                </a:rPr>
                <a:t> (</a:t>
              </a:r>
              <a:r>
                <a:rPr lang="it-IT" dirty="0" err="1" smtClean="0">
                  <a:latin typeface="+mj-lt"/>
                </a:rPr>
                <a:t>GeV</a:t>
              </a:r>
              <a:r>
                <a:rPr lang="it-IT" dirty="0" smtClean="0">
                  <a:latin typeface="+mj-lt"/>
                </a:rPr>
                <a:t>)</a:t>
              </a:r>
              <a:endParaRPr lang="it-IT" dirty="0">
                <a:latin typeface="+mj-lt"/>
              </a:endParaRPr>
            </a:p>
          </p:txBody>
        </p:sp>
      </p:grpSp>
      <p:sp>
        <p:nvSpPr>
          <p:cNvPr id="26" name="Rettangolo 25"/>
          <p:cNvSpPr/>
          <p:nvPr/>
        </p:nvSpPr>
        <p:spPr bwMode="auto">
          <a:xfrm>
            <a:off x="5767189" y="3482628"/>
            <a:ext cx="4104456" cy="21602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00" b="0" i="0" u="none" strike="noStrike" cap="none" normalizeH="0" baseline="0">
              <a:ln>
                <a:noFill/>
              </a:ln>
              <a:solidFill>
                <a:srgbClr val="800000"/>
              </a:solidFill>
              <a:effectLst/>
              <a:latin typeface="Baskerville Old Face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25" name="Gruppo 24"/>
          <p:cNvGrpSpPr/>
          <p:nvPr/>
        </p:nvGrpSpPr>
        <p:grpSpPr>
          <a:xfrm>
            <a:off x="5695181" y="3482628"/>
            <a:ext cx="4454865" cy="421015"/>
            <a:chOff x="5623173" y="3626644"/>
            <a:chExt cx="4454865" cy="421015"/>
          </a:xfrm>
        </p:grpSpPr>
        <p:grpSp>
          <p:nvGrpSpPr>
            <p:cNvPr id="67" name="Gruppo 66"/>
            <p:cNvGrpSpPr/>
            <p:nvPr/>
          </p:nvGrpSpPr>
          <p:grpSpPr>
            <a:xfrm>
              <a:off x="5839197" y="3626644"/>
              <a:ext cx="4238841" cy="421015"/>
              <a:chOff x="798637" y="3338612"/>
              <a:chExt cx="4158354" cy="421015"/>
            </a:xfrm>
          </p:grpSpPr>
          <p:sp>
            <p:nvSpPr>
              <p:cNvPr id="68" name="Rettangolo 67"/>
              <p:cNvSpPr/>
              <p:nvPr/>
            </p:nvSpPr>
            <p:spPr bwMode="auto">
              <a:xfrm>
                <a:off x="798637" y="3410620"/>
                <a:ext cx="3955880" cy="144016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400" b="0" i="0" u="none" strike="noStrike" cap="none" normalizeH="0" baseline="0">
                  <a:ln>
                    <a:noFill/>
                  </a:ln>
                  <a:solidFill>
                    <a:srgbClr val="800000"/>
                  </a:solidFill>
                  <a:effectLst/>
                  <a:latin typeface="Baskerville Old Face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69" name="CasellaDiTesto 68"/>
              <p:cNvSpPr txBox="1"/>
              <p:nvPr/>
            </p:nvSpPr>
            <p:spPr>
              <a:xfrm>
                <a:off x="4542595" y="3338612"/>
                <a:ext cx="35137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000" dirty="0">
                    <a:latin typeface="+mj-lt"/>
                  </a:rPr>
                  <a:t>7</a:t>
                </a:r>
                <a:r>
                  <a:rPr lang="it-IT" sz="1000" dirty="0" smtClean="0">
                    <a:latin typeface="+mj-lt"/>
                  </a:rPr>
                  <a:t>.0</a:t>
                </a:r>
                <a:endParaRPr lang="it-IT" sz="1000" dirty="0">
                  <a:latin typeface="+mj-lt"/>
                </a:endParaRPr>
              </a:p>
            </p:txBody>
          </p:sp>
          <p:sp>
            <p:nvSpPr>
              <p:cNvPr id="70" name="CasellaDiTesto 69"/>
              <p:cNvSpPr txBox="1"/>
              <p:nvPr/>
            </p:nvSpPr>
            <p:spPr>
              <a:xfrm>
                <a:off x="4048110" y="3338612"/>
                <a:ext cx="34703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000" dirty="0">
                    <a:latin typeface="+mj-lt"/>
                  </a:rPr>
                  <a:t>6</a:t>
                </a:r>
                <a:r>
                  <a:rPr lang="it-IT" sz="1000" dirty="0" smtClean="0">
                    <a:latin typeface="+mj-lt"/>
                  </a:rPr>
                  <a:t>.5</a:t>
                </a:r>
                <a:endParaRPr lang="it-IT" sz="1000" dirty="0">
                  <a:latin typeface="+mj-lt"/>
                </a:endParaRPr>
              </a:p>
            </p:txBody>
          </p:sp>
          <p:sp>
            <p:nvSpPr>
              <p:cNvPr id="71" name="CasellaDiTesto 70"/>
              <p:cNvSpPr txBox="1"/>
              <p:nvPr/>
            </p:nvSpPr>
            <p:spPr>
              <a:xfrm>
                <a:off x="3482984" y="3338612"/>
                <a:ext cx="35137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000" dirty="0">
                    <a:latin typeface="+mj-lt"/>
                  </a:rPr>
                  <a:t>6</a:t>
                </a:r>
                <a:r>
                  <a:rPr lang="it-IT" sz="1000" dirty="0" smtClean="0">
                    <a:latin typeface="+mj-lt"/>
                  </a:rPr>
                  <a:t>.0</a:t>
                </a:r>
                <a:endParaRPr lang="it-IT" sz="1000" dirty="0">
                  <a:latin typeface="+mj-lt"/>
                </a:endParaRPr>
              </a:p>
            </p:txBody>
          </p:sp>
          <p:sp>
            <p:nvSpPr>
              <p:cNvPr id="72" name="CasellaDiTesto 71"/>
              <p:cNvSpPr txBox="1"/>
              <p:nvPr/>
            </p:nvSpPr>
            <p:spPr>
              <a:xfrm>
                <a:off x="3059140" y="3338612"/>
                <a:ext cx="34703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000" dirty="0">
                    <a:latin typeface="+mj-lt"/>
                  </a:rPr>
                  <a:t>5</a:t>
                </a:r>
                <a:r>
                  <a:rPr lang="it-IT" sz="1000" dirty="0" smtClean="0">
                    <a:latin typeface="+mj-lt"/>
                  </a:rPr>
                  <a:t>.5</a:t>
                </a:r>
                <a:endParaRPr lang="it-IT" sz="1000" dirty="0">
                  <a:latin typeface="+mj-lt"/>
                </a:endParaRPr>
              </a:p>
            </p:txBody>
          </p:sp>
          <p:sp>
            <p:nvSpPr>
              <p:cNvPr id="73" name="CasellaDiTesto 72"/>
              <p:cNvSpPr txBox="1"/>
              <p:nvPr/>
            </p:nvSpPr>
            <p:spPr>
              <a:xfrm>
                <a:off x="2564655" y="3338612"/>
                <a:ext cx="35137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000" dirty="0">
                    <a:latin typeface="+mj-lt"/>
                  </a:rPr>
                  <a:t>5</a:t>
                </a:r>
                <a:r>
                  <a:rPr lang="it-IT" sz="1000" dirty="0" smtClean="0">
                    <a:latin typeface="+mj-lt"/>
                  </a:rPr>
                  <a:t>.0</a:t>
                </a:r>
                <a:endParaRPr lang="it-IT" sz="1000" dirty="0">
                  <a:latin typeface="+mj-lt"/>
                </a:endParaRPr>
              </a:p>
            </p:txBody>
          </p:sp>
          <p:sp>
            <p:nvSpPr>
              <p:cNvPr id="74" name="CasellaDiTesto 73"/>
              <p:cNvSpPr txBox="1"/>
              <p:nvPr/>
            </p:nvSpPr>
            <p:spPr>
              <a:xfrm>
                <a:off x="2070170" y="3338612"/>
                <a:ext cx="34703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000" dirty="0">
                    <a:latin typeface="+mj-lt"/>
                  </a:rPr>
                  <a:t>4</a:t>
                </a:r>
                <a:r>
                  <a:rPr lang="it-IT" sz="1000" dirty="0" smtClean="0">
                    <a:latin typeface="+mj-lt"/>
                  </a:rPr>
                  <a:t>.5</a:t>
                </a:r>
                <a:endParaRPr lang="it-IT" sz="1000" dirty="0">
                  <a:latin typeface="+mj-lt"/>
                </a:endParaRPr>
              </a:p>
            </p:txBody>
          </p:sp>
          <p:sp>
            <p:nvSpPr>
              <p:cNvPr id="75" name="CasellaDiTesto 74"/>
              <p:cNvSpPr txBox="1"/>
              <p:nvPr/>
            </p:nvSpPr>
            <p:spPr>
              <a:xfrm>
                <a:off x="3894981" y="3482628"/>
                <a:ext cx="10620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200" dirty="0" smtClean="0">
                    <a:latin typeface="+mj-lt"/>
                  </a:rPr>
                  <a:t>E FTCAL (</a:t>
                </a:r>
                <a:r>
                  <a:rPr lang="it-IT" sz="1200" dirty="0" err="1" smtClean="0">
                    <a:latin typeface="+mj-lt"/>
                  </a:rPr>
                  <a:t>GeV</a:t>
                </a:r>
                <a:r>
                  <a:rPr lang="it-IT" sz="1200" dirty="0" smtClean="0">
                    <a:latin typeface="+mj-lt"/>
                  </a:rPr>
                  <a:t>)</a:t>
                </a:r>
                <a:endParaRPr lang="it-IT" sz="1200" dirty="0">
                  <a:latin typeface="+mj-lt"/>
                </a:endParaRPr>
              </a:p>
            </p:txBody>
          </p:sp>
        </p:grpSp>
        <p:sp>
          <p:nvSpPr>
            <p:cNvPr id="184" name="CasellaDiTesto 183"/>
            <p:cNvSpPr txBox="1"/>
            <p:nvPr/>
          </p:nvSpPr>
          <p:spPr>
            <a:xfrm>
              <a:off x="6631285" y="3626644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4.0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85" name="CasellaDiTesto 184"/>
            <p:cNvSpPr txBox="1"/>
            <p:nvPr/>
          </p:nvSpPr>
          <p:spPr>
            <a:xfrm>
              <a:off x="6127229" y="3626644"/>
              <a:ext cx="34703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3.5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86" name="CasellaDiTesto 185"/>
            <p:cNvSpPr txBox="1"/>
            <p:nvPr/>
          </p:nvSpPr>
          <p:spPr>
            <a:xfrm>
              <a:off x="5623173" y="3626644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3.0</a:t>
              </a:r>
              <a:endParaRPr lang="it-IT" sz="1000" dirty="0">
                <a:latin typeface="+mj-lt"/>
              </a:endParaRPr>
            </a:p>
          </p:txBody>
        </p:sp>
      </p:grpSp>
      <p:grpSp>
        <p:nvGrpSpPr>
          <p:cNvPr id="188" name="Gruppo 187"/>
          <p:cNvGrpSpPr/>
          <p:nvPr/>
        </p:nvGrpSpPr>
        <p:grpSpPr>
          <a:xfrm>
            <a:off x="5695181" y="6362948"/>
            <a:ext cx="4158354" cy="421015"/>
            <a:chOff x="798637" y="3410620"/>
            <a:chExt cx="4158354" cy="421015"/>
          </a:xfrm>
        </p:grpSpPr>
        <p:sp>
          <p:nvSpPr>
            <p:cNvPr id="189" name="Rettangolo 188"/>
            <p:cNvSpPr/>
            <p:nvPr/>
          </p:nvSpPr>
          <p:spPr bwMode="auto">
            <a:xfrm>
              <a:off x="798637" y="3410620"/>
              <a:ext cx="3744416" cy="14401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400" b="0" i="0" u="none" strike="noStrike" cap="none" normalizeH="0" baseline="0">
                <a:ln>
                  <a:noFill/>
                </a:ln>
                <a:solidFill>
                  <a:srgbClr val="800000"/>
                </a:solidFill>
                <a:effectLst/>
                <a:latin typeface="Baskerville Old Face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90" name="CasellaDiTesto 189"/>
            <p:cNvSpPr txBox="1"/>
            <p:nvPr/>
          </p:nvSpPr>
          <p:spPr>
            <a:xfrm>
              <a:off x="4327029" y="3410620"/>
              <a:ext cx="4154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10.0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91" name="CasellaDiTesto 190"/>
            <p:cNvSpPr txBox="1"/>
            <p:nvPr/>
          </p:nvSpPr>
          <p:spPr>
            <a:xfrm>
              <a:off x="3678957" y="3410620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8.0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92" name="CasellaDiTesto 191"/>
            <p:cNvSpPr txBox="1"/>
            <p:nvPr/>
          </p:nvSpPr>
          <p:spPr>
            <a:xfrm>
              <a:off x="2958877" y="3410620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>
                  <a:latin typeface="+mj-lt"/>
                </a:rPr>
                <a:t>6</a:t>
              </a:r>
              <a:r>
                <a:rPr lang="it-IT" sz="1000" dirty="0" smtClean="0">
                  <a:latin typeface="+mj-lt"/>
                </a:rPr>
                <a:t>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93" name="CasellaDiTesto 192"/>
            <p:cNvSpPr txBox="1"/>
            <p:nvPr/>
          </p:nvSpPr>
          <p:spPr>
            <a:xfrm>
              <a:off x="2238797" y="3410620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4.0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94" name="CasellaDiTesto 193"/>
            <p:cNvSpPr txBox="1"/>
            <p:nvPr/>
          </p:nvSpPr>
          <p:spPr>
            <a:xfrm>
              <a:off x="1590725" y="3410620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>
                  <a:latin typeface="+mj-lt"/>
                </a:rPr>
                <a:t>2</a:t>
              </a:r>
              <a:r>
                <a:rPr lang="it-IT" sz="1000" dirty="0" smtClean="0">
                  <a:latin typeface="+mj-lt"/>
                </a:rPr>
                <a:t>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95" name="CasellaDiTesto 194"/>
            <p:cNvSpPr txBox="1"/>
            <p:nvPr/>
          </p:nvSpPr>
          <p:spPr>
            <a:xfrm>
              <a:off x="870645" y="3410620"/>
              <a:ext cx="3513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00" dirty="0" smtClean="0">
                  <a:latin typeface="+mj-lt"/>
                </a:rPr>
                <a:t>0.0</a:t>
              </a:r>
              <a:endParaRPr lang="it-IT" sz="1000" dirty="0">
                <a:latin typeface="+mj-lt"/>
              </a:endParaRPr>
            </a:p>
          </p:txBody>
        </p:sp>
        <p:sp>
          <p:nvSpPr>
            <p:cNvPr id="196" name="CasellaDiTesto 195"/>
            <p:cNvSpPr txBox="1"/>
            <p:nvPr/>
          </p:nvSpPr>
          <p:spPr>
            <a:xfrm>
              <a:off x="3894981" y="3554636"/>
              <a:ext cx="10620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dirty="0" smtClean="0">
                  <a:latin typeface="+mj-lt"/>
                </a:rPr>
                <a:t>E FTCAL (</a:t>
              </a:r>
              <a:r>
                <a:rPr lang="it-IT" sz="1200" dirty="0" err="1" smtClean="0">
                  <a:latin typeface="+mj-lt"/>
                </a:rPr>
                <a:t>GeV</a:t>
              </a:r>
              <a:r>
                <a:rPr lang="it-IT" sz="1200" dirty="0" smtClean="0">
                  <a:latin typeface="+mj-lt"/>
                </a:rPr>
                <a:t>)</a:t>
              </a:r>
              <a:endParaRPr lang="it-IT" sz="1200" dirty="0">
                <a:latin typeface="+mj-lt"/>
              </a:endParaRPr>
            </a:p>
          </p:txBody>
        </p:sp>
      </p:grpSp>
      <p:sp>
        <p:nvSpPr>
          <p:cNvPr id="197" name="CasellaDiTesto 196"/>
          <p:cNvSpPr txBox="1"/>
          <p:nvPr/>
        </p:nvSpPr>
        <p:spPr>
          <a:xfrm>
            <a:off x="7207349" y="5498852"/>
            <a:ext cx="3654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>
                <a:latin typeface="+mj-lt"/>
              </a:rPr>
              <a:t>KY</a:t>
            </a:r>
            <a:endParaRPr lang="it-IT" sz="1400" dirty="0">
              <a:latin typeface="+mj-lt"/>
            </a:endParaRPr>
          </a:p>
        </p:txBody>
      </p:sp>
      <p:sp>
        <p:nvSpPr>
          <p:cNvPr id="198" name="CasellaDiTesto 197"/>
          <p:cNvSpPr txBox="1"/>
          <p:nvPr/>
        </p:nvSpPr>
        <p:spPr>
          <a:xfrm>
            <a:off x="8359477" y="5282828"/>
            <a:ext cx="1455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j-lt"/>
              </a:rPr>
              <a:t>elastic peak X 10</a:t>
            </a:r>
            <a:r>
              <a:rPr lang="en-US" sz="1400" baseline="30000" dirty="0" smtClean="0">
                <a:latin typeface="+mj-lt"/>
              </a:rPr>
              <a:t>3</a:t>
            </a:r>
            <a:endParaRPr lang="en-US" sz="1400" dirty="0">
              <a:latin typeface="+mj-lt"/>
            </a:endParaRPr>
          </a:p>
        </p:txBody>
      </p:sp>
      <p:cxnSp>
        <p:nvCxnSpPr>
          <p:cNvPr id="199" name="Connettore 1 198"/>
          <p:cNvCxnSpPr/>
          <p:nvPr/>
        </p:nvCxnSpPr>
        <p:spPr bwMode="auto">
          <a:xfrm>
            <a:off x="8287469" y="4562748"/>
            <a:ext cx="0" cy="17281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0" name="Connettore 2 199"/>
          <p:cNvCxnSpPr/>
          <p:nvPr/>
        </p:nvCxnSpPr>
        <p:spPr bwMode="auto">
          <a:xfrm flipH="1">
            <a:off x="7783413" y="4634756"/>
            <a:ext cx="5040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1" name="Connettore 1 200"/>
          <p:cNvCxnSpPr/>
          <p:nvPr/>
        </p:nvCxnSpPr>
        <p:spPr bwMode="auto">
          <a:xfrm>
            <a:off x="6991325" y="4634756"/>
            <a:ext cx="0" cy="17281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2" name="Connettore 2 201"/>
          <p:cNvCxnSpPr/>
          <p:nvPr/>
        </p:nvCxnSpPr>
        <p:spPr bwMode="auto">
          <a:xfrm>
            <a:off x="6991325" y="4634756"/>
            <a:ext cx="57606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03" name="CasellaDiTesto 202"/>
          <p:cNvSpPr txBox="1"/>
          <p:nvPr/>
        </p:nvSpPr>
        <p:spPr>
          <a:xfrm>
            <a:off x="5911205" y="4346724"/>
            <a:ext cx="1290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>
                <a:solidFill>
                  <a:srgbClr val="FF0000"/>
                </a:solidFill>
                <a:latin typeface="+mj-lt"/>
              </a:rPr>
              <a:t>trigger </a:t>
            </a:r>
            <a:r>
              <a:rPr lang="en-US" sz="1400" dirty="0" smtClean="0">
                <a:solidFill>
                  <a:srgbClr val="FF0000"/>
                </a:solidFill>
                <a:latin typeface="+mj-lt"/>
              </a:rPr>
              <a:t>window</a:t>
            </a:r>
            <a:endParaRPr lang="en-US" sz="14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204" name="Connettore 2 203"/>
          <p:cNvCxnSpPr/>
          <p:nvPr/>
        </p:nvCxnSpPr>
        <p:spPr bwMode="auto">
          <a:xfrm>
            <a:off x="7495381" y="5642868"/>
            <a:ext cx="21602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5" name="Connettore 2 204"/>
          <p:cNvCxnSpPr/>
          <p:nvPr/>
        </p:nvCxnSpPr>
        <p:spPr bwMode="auto">
          <a:xfrm flipH="1">
            <a:off x="8647509" y="5786884"/>
            <a:ext cx="36004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06" name="CasellaDiTesto 205"/>
          <p:cNvSpPr txBox="1"/>
          <p:nvPr/>
        </p:nvSpPr>
        <p:spPr>
          <a:xfrm>
            <a:off x="8215461" y="4778772"/>
            <a:ext cx="158248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>
                <a:solidFill>
                  <a:srgbClr val="000090"/>
                </a:solidFill>
                <a:latin typeface="+mj-lt"/>
              </a:rPr>
              <a:t>Ee</a:t>
            </a:r>
            <a:r>
              <a:rPr lang="it-IT" b="1" dirty="0" smtClean="0">
                <a:solidFill>
                  <a:srgbClr val="000090"/>
                </a:solidFill>
                <a:latin typeface="+mj-lt"/>
              </a:rPr>
              <a:t> = 7.5 </a:t>
            </a:r>
            <a:r>
              <a:rPr lang="it-IT" b="1" dirty="0" err="1" smtClean="0">
                <a:solidFill>
                  <a:srgbClr val="000090"/>
                </a:solidFill>
                <a:latin typeface="+mj-lt"/>
              </a:rPr>
              <a:t>GeV</a:t>
            </a:r>
            <a:endParaRPr lang="it-IT" b="1" dirty="0">
              <a:solidFill>
                <a:srgbClr val="000090"/>
              </a:solidFill>
              <a:latin typeface="+mj-lt"/>
            </a:endParaRPr>
          </a:p>
        </p:txBody>
      </p:sp>
      <p:sp>
        <p:nvSpPr>
          <p:cNvPr id="207" name="CasellaDiTesto 206"/>
          <p:cNvSpPr txBox="1"/>
          <p:nvPr/>
        </p:nvSpPr>
        <p:spPr>
          <a:xfrm>
            <a:off x="6631285" y="4058692"/>
            <a:ext cx="16235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 smtClean="0">
                <a:solidFill>
                  <a:srgbClr val="FF0000"/>
                </a:solidFill>
                <a:latin typeface="+mj-lt"/>
              </a:rPr>
              <a:t>3 &lt; E Ft &lt; 6.8  (</a:t>
            </a:r>
            <a:r>
              <a:rPr lang="it-IT" sz="1400" b="1" dirty="0" err="1" smtClean="0">
                <a:solidFill>
                  <a:srgbClr val="FF0000"/>
                </a:solidFill>
                <a:latin typeface="+mj-lt"/>
              </a:rPr>
              <a:t>GeV</a:t>
            </a:r>
            <a:r>
              <a:rPr lang="it-IT" sz="1400" b="1" dirty="0" smtClean="0">
                <a:solidFill>
                  <a:srgbClr val="FF0000"/>
                </a:solidFill>
                <a:latin typeface="+mj-lt"/>
              </a:rPr>
              <a:t>) </a:t>
            </a:r>
            <a:endParaRPr lang="it-IT" sz="14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06041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ooter Placeholder 50"/>
          <p:cNvSpPr>
            <a:spLocks noGrp="1"/>
          </p:cNvSpPr>
          <p:nvPr>
            <p:ph type="ftr" sz="quarter" idx="3"/>
          </p:nvPr>
        </p:nvSpPr>
        <p:spPr>
          <a:xfrm>
            <a:off x="1662733" y="6939012"/>
            <a:ext cx="6696744" cy="314276"/>
          </a:xfrm>
        </p:spPr>
        <p:txBody>
          <a:bodyPr/>
          <a:lstStyle/>
          <a:p>
            <a:r>
              <a:rPr lang="en-US" smtClean="0"/>
              <a:t>CLAS Collaboration Meeting   -  July 13  2018                         Annalisa D’Angelo – Run Group K Status Update</a:t>
            </a:r>
            <a:endParaRPr lang="en-US"/>
          </a:p>
        </p:txBody>
      </p:sp>
      <p:cxnSp>
        <p:nvCxnSpPr>
          <p:cNvPr id="18" name="Straight Connector 31"/>
          <p:cNvCxnSpPr/>
          <p:nvPr/>
        </p:nvCxnSpPr>
        <p:spPr>
          <a:xfrm>
            <a:off x="0" y="674316"/>
            <a:ext cx="10382250" cy="0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23A2-8C0A-B24D-ABFA-7CF5F3B53C0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1" name="Title 1"/>
          <p:cNvSpPr txBox="1">
            <a:spLocks/>
          </p:cNvSpPr>
          <p:nvPr/>
        </p:nvSpPr>
        <p:spPr>
          <a:xfrm>
            <a:off x="150566" y="3"/>
            <a:ext cx="10081120" cy="763102"/>
          </a:xfrm>
          <a:prstGeom prst="rect">
            <a:avLst/>
          </a:prstGeom>
        </p:spPr>
        <p:txBody>
          <a:bodyPr lIns="91412" tIns="45705" rIns="91412" bIns="45705">
            <a:normAutofit/>
          </a:bodyPr>
          <a:lstStyle>
            <a:lvl1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6612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32251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9837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64502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600" b="1" dirty="0" smtClean="0">
                <a:solidFill>
                  <a:srgbClr val="000090"/>
                </a:solidFill>
                <a:latin typeface="Calibri" pitchFamily="34" charset="0"/>
              </a:rPr>
              <a:t>Trigger</a:t>
            </a:r>
            <a:endParaRPr lang="en-US" sz="3600" b="1" dirty="0">
              <a:solidFill>
                <a:srgbClr val="000090"/>
              </a:solidFill>
              <a:latin typeface="Calibri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6847309" y="1682428"/>
            <a:ext cx="3534941" cy="45243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800000"/>
                </a:solidFill>
                <a:latin typeface="+mn-lt"/>
                <a:cs typeface="Arial Black"/>
              </a:rPr>
              <a:t>trigger improvements:</a:t>
            </a:r>
          </a:p>
          <a:p>
            <a:endParaRPr lang="en-US" sz="2400" b="1" dirty="0">
              <a:solidFill>
                <a:srgbClr val="800000"/>
              </a:solidFill>
              <a:latin typeface="+mn-lt"/>
              <a:cs typeface="Arial Black"/>
            </a:endParaRPr>
          </a:p>
          <a:p>
            <a:pPr marL="342900" indent="-342900">
              <a:buClr>
                <a:srgbClr val="000090"/>
              </a:buClr>
              <a:buFont typeface="Arial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000090"/>
                </a:solidFill>
                <a:latin typeface="+mj-lt"/>
              </a:rPr>
              <a:t>road </a:t>
            </a:r>
            <a:r>
              <a:rPr lang="en-US" sz="2400" dirty="0">
                <a:solidFill>
                  <a:srgbClr val="000090"/>
                </a:solidFill>
                <a:latin typeface="+mj-lt"/>
              </a:rPr>
              <a:t>finder and geometry </a:t>
            </a:r>
            <a:r>
              <a:rPr lang="en-US" sz="2400" dirty="0" smtClean="0">
                <a:solidFill>
                  <a:srgbClr val="000090"/>
                </a:solidFill>
                <a:latin typeface="+mj-lt"/>
              </a:rPr>
              <a:t>match</a:t>
            </a:r>
          </a:p>
          <a:p>
            <a:pPr marL="342900" indent="-342900">
              <a:buClr>
                <a:srgbClr val="000090"/>
              </a:buClr>
              <a:buFont typeface="Arial"/>
              <a:buChar char="•"/>
            </a:pPr>
            <a:endParaRPr lang="en-US" sz="2400" b="1" dirty="0">
              <a:solidFill>
                <a:srgbClr val="000090"/>
              </a:solidFill>
              <a:latin typeface="+mj-lt"/>
              <a:cs typeface="Arial Black"/>
            </a:endParaRPr>
          </a:p>
          <a:p>
            <a:pPr>
              <a:buClr>
                <a:srgbClr val="000090"/>
              </a:buClr>
            </a:pPr>
            <a:r>
              <a:rPr lang="en-US" sz="2400" b="1" dirty="0" smtClean="0">
                <a:solidFill>
                  <a:srgbClr val="000090"/>
                </a:solidFill>
                <a:latin typeface="+mj-lt"/>
                <a:cs typeface="Arial Black"/>
              </a:rPr>
              <a:t>	</a:t>
            </a:r>
            <a:r>
              <a:rPr lang="en-US" sz="2400" b="1" dirty="0" smtClean="0">
                <a:latin typeface="+mj-lt"/>
                <a:cs typeface="Arial Black"/>
              </a:rPr>
              <a:t>45 % reduction </a:t>
            </a:r>
          </a:p>
          <a:p>
            <a:pPr>
              <a:buClr>
                <a:srgbClr val="000090"/>
              </a:buClr>
            </a:pPr>
            <a:endParaRPr lang="en-US" sz="2400" b="1" dirty="0">
              <a:latin typeface="+mj-lt"/>
              <a:cs typeface="Arial Black"/>
            </a:endParaRPr>
          </a:p>
          <a:p>
            <a:pPr>
              <a:buClr>
                <a:srgbClr val="000090"/>
              </a:buClr>
            </a:pPr>
            <a:endParaRPr lang="en-US" sz="2400" b="1" dirty="0" smtClean="0">
              <a:solidFill>
                <a:srgbClr val="800000"/>
              </a:solidFill>
              <a:latin typeface="+mj-lt"/>
              <a:cs typeface="Arial Black"/>
            </a:endParaRPr>
          </a:p>
          <a:p>
            <a:pPr>
              <a:buClr>
                <a:srgbClr val="000090"/>
              </a:buClr>
            </a:pPr>
            <a:r>
              <a:rPr lang="en-US" sz="2400" b="1" dirty="0" smtClean="0">
                <a:solidFill>
                  <a:srgbClr val="800000"/>
                </a:solidFill>
                <a:latin typeface="+mj-lt"/>
                <a:cs typeface="Arial Black"/>
              </a:rPr>
              <a:t>full luminosity 75 </a:t>
            </a:r>
            <a:r>
              <a:rPr lang="en-US" sz="2400" b="1" dirty="0" err="1" smtClean="0">
                <a:solidFill>
                  <a:srgbClr val="800000"/>
                </a:solidFill>
                <a:latin typeface="+mj-lt"/>
                <a:cs typeface="Arial Black"/>
              </a:rPr>
              <a:t>nA</a:t>
            </a:r>
            <a:endParaRPr lang="en-US" sz="2400" b="1" dirty="0" smtClean="0">
              <a:solidFill>
                <a:srgbClr val="800000"/>
              </a:solidFill>
              <a:latin typeface="+mj-lt"/>
              <a:cs typeface="Arial Black"/>
            </a:endParaRPr>
          </a:p>
          <a:p>
            <a:pPr>
              <a:buClr>
                <a:srgbClr val="000090"/>
              </a:buClr>
            </a:pPr>
            <a:endParaRPr lang="en-US" sz="2400" b="1" dirty="0">
              <a:solidFill>
                <a:srgbClr val="800000"/>
              </a:solidFill>
              <a:latin typeface="+mj-lt"/>
              <a:cs typeface="Arial Black"/>
            </a:endParaRPr>
          </a:p>
          <a:p>
            <a:pPr>
              <a:buClr>
                <a:srgbClr val="000090"/>
              </a:buClr>
            </a:pPr>
            <a:r>
              <a:rPr lang="en-US" sz="2400" b="1" dirty="0" smtClean="0">
                <a:solidFill>
                  <a:srgbClr val="800000"/>
                </a:solidFill>
                <a:latin typeface="+mj-lt"/>
                <a:cs typeface="Arial Black"/>
              </a:rPr>
              <a:t>	</a:t>
            </a:r>
            <a:r>
              <a:rPr lang="en-US" sz="2400" b="1" dirty="0" smtClean="0">
                <a:latin typeface="+mj-lt"/>
                <a:cs typeface="Arial Black"/>
              </a:rPr>
              <a:t>50 % increase</a:t>
            </a:r>
          </a:p>
          <a:p>
            <a:pPr>
              <a:buClr>
                <a:srgbClr val="000090"/>
              </a:buClr>
            </a:pPr>
            <a:endParaRPr lang="en-US" sz="2400" b="1" dirty="0">
              <a:latin typeface="+mj-lt"/>
              <a:cs typeface="Symbol" charset="2"/>
            </a:endParaRPr>
          </a:p>
        </p:txBody>
      </p:sp>
      <p:sp>
        <p:nvSpPr>
          <p:cNvPr id="12" name="TextBox 8"/>
          <p:cNvSpPr txBox="1"/>
          <p:nvPr/>
        </p:nvSpPr>
        <p:spPr>
          <a:xfrm>
            <a:off x="78557" y="2834556"/>
            <a:ext cx="1302693" cy="5232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/>
                <a:cs typeface="Calibri"/>
              </a:rPr>
              <a:t>Electron trigger</a:t>
            </a:r>
          </a:p>
          <a:p>
            <a:r>
              <a:rPr lang="en-US" sz="1400" dirty="0">
                <a:latin typeface="Calibri"/>
                <a:cs typeface="Calibri"/>
              </a:rPr>
              <a:t>6</a:t>
            </a:r>
            <a:r>
              <a:rPr lang="en-US" sz="1400" dirty="0" smtClean="0">
                <a:latin typeface="Calibri"/>
                <a:cs typeface="Calibri"/>
              </a:rPr>
              <a:t> kHz</a:t>
            </a:r>
            <a:endParaRPr lang="en-US" sz="1400" dirty="0">
              <a:latin typeface="Calibri"/>
              <a:cs typeface="Calibri"/>
            </a:endParaRPr>
          </a:p>
        </p:txBody>
      </p:sp>
      <p:sp>
        <p:nvSpPr>
          <p:cNvPr id="14" name="TextBox 10"/>
          <p:cNvSpPr txBox="1"/>
          <p:nvPr/>
        </p:nvSpPr>
        <p:spPr>
          <a:xfrm>
            <a:off x="150565" y="4130700"/>
            <a:ext cx="1230685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/>
                <a:cs typeface="Calibri"/>
              </a:rPr>
              <a:t>FT trigger</a:t>
            </a:r>
          </a:p>
          <a:p>
            <a:r>
              <a:rPr lang="en-US" sz="1400" dirty="0" smtClean="0">
                <a:latin typeface="Calibri"/>
                <a:cs typeface="Calibri"/>
              </a:rPr>
              <a:t>4.3 kHz</a:t>
            </a:r>
            <a:endParaRPr lang="en-US" sz="1400" dirty="0">
              <a:latin typeface="Calibri"/>
              <a:cs typeface="Calibri"/>
            </a:endParaRPr>
          </a:p>
        </p:txBody>
      </p:sp>
      <p:sp>
        <p:nvSpPr>
          <p:cNvPr id="15" name="TextBox 13"/>
          <p:cNvSpPr txBox="1"/>
          <p:nvPr/>
        </p:nvSpPr>
        <p:spPr>
          <a:xfrm>
            <a:off x="4687069" y="818332"/>
            <a:ext cx="4332718" cy="4154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Accept 13 kHz events @ 91% live time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16" name="Left Brace 5"/>
          <p:cNvSpPr/>
          <p:nvPr/>
        </p:nvSpPr>
        <p:spPr>
          <a:xfrm>
            <a:off x="1230685" y="2042468"/>
            <a:ext cx="323273" cy="2088232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Left Brace 5"/>
          <p:cNvSpPr/>
          <p:nvPr/>
        </p:nvSpPr>
        <p:spPr>
          <a:xfrm>
            <a:off x="1230685" y="4562748"/>
            <a:ext cx="360040" cy="18002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8"/>
          <p:cNvSpPr txBox="1"/>
          <p:nvPr/>
        </p:nvSpPr>
        <p:spPr>
          <a:xfrm>
            <a:off x="24061" y="5786884"/>
            <a:ext cx="1302693" cy="5232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/>
                <a:cs typeface="Calibri"/>
              </a:rPr>
              <a:t>Service trigger</a:t>
            </a:r>
          </a:p>
          <a:p>
            <a:r>
              <a:rPr lang="en-US" sz="1400" dirty="0">
                <a:latin typeface="Calibri"/>
                <a:cs typeface="Calibri"/>
              </a:rPr>
              <a:t>&lt;</a:t>
            </a:r>
            <a:r>
              <a:rPr lang="en-US" sz="1400" dirty="0" smtClean="0">
                <a:latin typeface="Calibri"/>
                <a:cs typeface="Calibri"/>
              </a:rPr>
              <a:t>1 kHz</a:t>
            </a:r>
            <a:endParaRPr lang="en-US" sz="1400" dirty="0">
              <a:latin typeface="Calibri"/>
              <a:cs typeface="Calibri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294581" y="818332"/>
            <a:ext cx="432048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800000"/>
                </a:solidFill>
                <a:latin typeface="+mn-lt"/>
                <a:cs typeface="Arial Black"/>
              </a:rPr>
              <a:t>Run Group K   -   75 </a:t>
            </a:r>
            <a:r>
              <a:rPr lang="en-US" sz="2400" b="1" dirty="0" err="1" smtClean="0">
                <a:solidFill>
                  <a:srgbClr val="800000"/>
                </a:solidFill>
                <a:latin typeface="+mn-lt"/>
                <a:cs typeface="Arial Black"/>
              </a:rPr>
              <a:t>nA</a:t>
            </a:r>
            <a:r>
              <a:rPr lang="en-US" sz="2400" b="1" dirty="0" smtClean="0">
                <a:solidFill>
                  <a:srgbClr val="800000"/>
                </a:solidFill>
                <a:latin typeface="+mn-lt"/>
                <a:cs typeface="Arial Black"/>
              </a:rPr>
              <a:t>   </a:t>
            </a:r>
            <a:endParaRPr lang="en-US" sz="2400" b="1" dirty="0">
              <a:solidFill>
                <a:srgbClr val="800000"/>
              </a:solidFill>
              <a:latin typeface="Symbol" charset="2"/>
              <a:cs typeface="Symbol" charset="2"/>
            </a:endParaRPr>
          </a:p>
        </p:txBody>
      </p:sp>
      <p:graphicFrame>
        <p:nvGraphicFramePr>
          <p:cNvPr id="22" name="Tabel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820442"/>
              </p:ext>
            </p:extLst>
          </p:nvPr>
        </p:nvGraphicFramePr>
        <p:xfrm>
          <a:off x="1662733" y="1394396"/>
          <a:ext cx="5040560" cy="531640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49274"/>
                <a:gridCol w="2187030"/>
                <a:gridCol w="576064"/>
                <a:gridCol w="792088"/>
                <a:gridCol w="936104"/>
              </a:tblGrid>
              <a:tr h="316835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Bit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noProof="0" dirty="0" smtClean="0"/>
                        <a:t>Description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Pre-scale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Raw rate</a:t>
                      </a:r>
                    </a:p>
                    <a:p>
                      <a:r>
                        <a:rPr lang="en-US" sz="1200" noProof="0" dirty="0" smtClean="0"/>
                        <a:t>Hz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Pre-scaled rate</a:t>
                      </a:r>
                      <a:r>
                        <a:rPr lang="en-US" sz="1200" baseline="0" noProof="0" dirty="0" smtClean="0"/>
                        <a:t>  </a:t>
                      </a:r>
                      <a:r>
                        <a:rPr lang="en-US" sz="1200" noProof="0" dirty="0" smtClean="0"/>
                        <a:t>Hz</a:t>
                      </a:r>
                      <a:endParaRPr lang="it-IT" sz="1200" dirty="0"/>
                    </a:p>
                  </a:txBody>
                  <a:tcPr/>
                </a:tc>
              </a:tr>
              <a:tr h="316835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Electron OR of 1-6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6300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>
                          <a:solidFill>
                            <a:srgbClr val="FF0000"/>
                          </a:solidFill>
                        </a:rPr>
                        <a:t>6300</a:t>
                      </a:r>
                      <a:endParaRPr lang="it-IT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6835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Sector</a:t>
                      </a:r>
                      <a:r>
                        <a:rPr lang="it-IT" sz="1200" baseline="0" dirty="0" smtClean="0"/>
                        <a:t> 1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1050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1050</a:t>
                      </a:r>
                      <a:endParaRPr lang="it-IT" sz="1200" dirty="0"/>
                    </a:p>
                  </a:txBody>
                  <a:tcPr/>
                </a:tc>
              </a:tr>
              <a:tr h="316835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2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Sector</a:t>
                      </a:r>
                      <a:r>
                        <a:rPr lang="it-IT" sz="1200" baseline="0" dirty="0" smtClean="0"/>
                        <a:t> 2</a:t>
                      </a:r>
                      <a:endParaRPr lang="it-IT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1050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1050</a:t>
                      </a:r>
                      <a:endParaRPr lang="it-IT" sz="1200" dirty="0"/>
                    </a:p>
                  </a:txBody>
                  <a:tcPr/>
                </a:tc>
              </a:tr>
              <a:tr h="316835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3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Sector</a:t>
                      </a:r>
                      <a:r>
                        <a:rPr lang="it-IT" sz="1200" baseline="0" dirty="0" smtClean="0"/>
                        <a:t> 3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1050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1050</a:t>
                      </a:r>
                      <a:endParaRPr lang="it-IT" sz="1200" dirty="0"/>
                    </a:p>
                  </a:txBody>
                  <a:tcPr/>
                </a:tc>
              </a:tr>
              <a:tr h="316835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4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Sector</a:t>
                      </a:r>
                      <a:r>
                        <a:rPr lang="it-IT" sz="1200" baseline="0" dirty="0" smtClean="0"/>
                        <a:t> 4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1050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1050</a:t>
                      </a:r>
                      <a:endParaRPr lang="it-IT" sz="1200" dirty="0"/>
                    </a:p>
                  </a:txBody>
                  <a:tcPr/>
                </a:tc>
              </a:tr>
              <a:tr h="316835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Sector</a:t>
                      </a:r>
                      <a:r>
                        <a:rPr lang="it-IT" sz="1200" baseline="0" dirty="0" smtClean="0"/>
                        <a:t> 5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1050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1050</a:t>
                      </a:r>
                      <a:endParaRPr lang="it-IT" sz="1200" dirty="0"/>
                    </a:p>
                  </a:txBody>
                  <a:tcPr/>
                </a:tc>
              </a:tr>
              <a:tr h="316835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6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Sector</a:t>
                      </a:r>
                      <a:r>
                        <a:rPr lang="it-IT" sz="1200" baseline="0" dirty="0" smtClean="0"/>
                        <a:t> 6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1050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1050</a:t>
                      </a:r>
                      <a:endParaRPr lang="it-IT" sz="1200" dirty="0"/>
                    </a:p>
                  </a:txBody>
                  <a:tcPr/>
                </a:tc>
              </a:tr>
              <a:tr h="316835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it-IT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FT </a:t>
                      </a:r>
                      <a:r>
                        <a:rPr lang="it-IT" sz="1200" dirty="0" err="1" smtClean="0"/>
                        <a:t>xHDxFTOFxPCAL</a:t>
                      </a:r>
                      <a:r>
                        <a:rPr lang="it-IT" sz="1200" dirty="0" smtClean="0"/>
                        <a:t>(</a:t>
                      </a:r>
                      <a:r>
                        <a:rPr lang="it-IT" sz="1200" dirty="0" err="1" smtClean="0"/>
                        <a:t>xCTOF</a:t>
                      </a:r>
                      <a:r>
                        <a:rPr lang="it-IT" sz="1200" dirty="0" err="1" smtClean="0">
                          <a:solidFill>
                            <a:srgbClr val="008000"/>
                          </a:solidFill>
                        </a:rPr>
                        <a:t>xCND</a:t>
                      </a:r>
                      <a:r>
                        <a:rPr lang="it-IT" sz="1200" dirty="0" smtClean="0"/>
                        <a:t>)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>
                          <a:solidFill>
                            <a:srgbClr val="FF0000"/>
                          </a:solidFill>
                        </a:rPr>
                        <a:t>6000</a:t>
                      </a:r>
                      <a:endParaRPr lang="it-IT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>
                          <a:solidFill>
                            <a:srgbClr val="FF0000"/>
                          </a:solidFill>
                        </a:rPr>
                        <a:t>6000</a:t>
                      </a:r>
                      <a:endParaRPr lang="it-IT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6835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27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FT &gt; 100MeV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15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1700000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103</a:t>
                      </a:r>
                      <a:endParaRPr lang="it-IT" sz="1200" dirty="0"/>
                    </a:p>
                  </a:txBody>
                  <a:tcPr/>
                </a:tc>
              </a:tr>
              <a:tr h="316835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31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err="1" smtClean="0"/>
                        <a:t>Pulser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100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100</a:t>
                      </a:r>
                      <a:endParaRPr lang="it-IT" sz="1200" dirty="0"/>
                    </a:p>
                  </a:txBody>
                  <a:tcPr/>
                </a:tc>
              </a:tr>
              <a:tr h="316835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7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Electron OR no DC&gt;300 </a:t>
                      </a:r>
                      <a:r>
                        <a:rPr lang="it-IT" sz="1200" dirty="0" err="1" smtClean="0"/>
                        <a:t>MeV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6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7500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226</a:t>
                      </a:r>
                      <a:endParaRPr lang="it-IT" sz="1200" dirty="0"/>
                    </a:p>
                  </a:txBody>
                  <a:tcPr/>
                </a:tc>
              </a:tr>
              <a:tr h="316835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8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PCAL x ECAL&gt;10 </a:t>
                      </a:r>
                      <a:r>
                        <a:rPr lang="it-IT" sz="1200" dirty="0" err="1" smtClean="0"/>
                        <a:t>MeV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12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313000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153</a:t>
                      </a:r>
                      <a:endParaRPr lang="it-IT" sz="1200" dirty="0"/>
                    </a:p>
                  </a:txBody>
                  <a:tcPr/>
                </a:tc>
              </a:tr>
              <a:tr h="316835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13-18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DC x FTOF x PCU x PCAL </a:t>
                      </a:r>
                      <a:r>
                        <a:rPr lang="it-IT" sz="1200" dirty="0" err="1" smtClean="0"/>
                        <a:t>S</a:t>
                      </a:r>
                      <a:r>
                        <a:rPr lang="it-IT" sz="1200" baseline="0" dirty="0" smtClean="0"/>
                        <a:t> 1-6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15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400000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26</a:t>
                      </a:r>
                      <a:endParaRPr lang="it-IT" sz="1200" dirty="0"/>
                    </a:p>
                  </a:txBody>
                  <a:tcPr/>
                </a:tc>
              </a:tr>
              <a:tr h="316835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26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FT 2 Cluster  &gt; 500 </a:t>
                      </a:r>
                      <a:r>
                        <a:rPr lang="it-IT" sz="1200" dirty="0" err="1" smtClean="0"/>
                        <a:t>MeV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6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7300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222</a:t>
                      </a:r>
                      <a:endParaRPr lang="it-IT" sz="1200" dirty="0"/>
                    </a:p>
                  </a:txBody>
                  <a:tcPr/>
                </a:tc>
              </a:tr>
              <a:tr h="316835"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Total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>
                          <a:solidFill>
                            <a:srgbClr val="FF0000"/>
                          </a:solidFill>
                        </a:rPr>
                        <a:t>13 K</a:t>
                      </a:r>
                      <a:endParaRPr lang="it-IT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reccia giù 1"/>
          <p:cNvSpPr/>
          <p:nvPr/>
        </p:nvSpPr>
        <p:spPr bwMode="auto">
          <a:xfrm>
            <a:off x="8215461" y="3986684"/>
            <a:ext cx="72008" cy="36004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00" b="0" i="0" u="none" strike="noStrike" cap="none" normalizeH="0" baseline="0">
              <a:ln>
                <a:noFill/>
              </a:ln>
              <a:solidFill>
                <a:srgbClr val="800000"/>
              </a:solidFill>
              <a:effectLst/>
              <a:latin typeface="Baskerville Old Face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429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ooter Placeholder 50"/>
          <p:cNvSpPr>
            <a:spLocks noGrp="1"/>
          </p:cNvSpPr>
          <p:nvPr>
            <p:ph type="ftr" sz="quarter" idx="3"/>
          </p:nvPr>
        </p:nvSpPr>
        <p:spPr>
          <a:xfrm>
            <a:off x="1662733" y="6939012"/>
            <a:ext cx="6696744" cy="314276"/>
          </a:xfrm>
        </p:spPr>
        <p:txBody>
          <a:bodyPr/>
          <a:lstStyle/>
          <a:p>
            <a:r>
              <a:rPr lang="en-US" dirty="0" smtClean="0"/>
              <a:t>CLAS Collaboration Meeting   -  July 13  2018                         Annalisa </a:t>
            </a:r>
            <a:r>
              <a:rPr lang="en-US" dirty="0" err="1" smtClean="0"/>
              <a:t>D’Angelo</a:t>
            </a:r>
            <a:r>
              <a:rPr lang="en-US" dirty="0" smtClean="0"/>
              <a:t> – Run Group K Status Update</a:t>
            </a:r>
            <a:endParaRPr lang="en-US" dirty="0"/>
          </a:p>
        </p:txBody>
      </p:sp>
      <p:cxnSp>
        <p:nvCxnSpPr>
          <p:cNvPr id="18" name="Straight Connector 31"/>
          <p:cNvCxnSpPr/>
          <p:nvPr/>
        </p:nvCxnSpPr>
        <p:spPr>
          <a:xfrm>
            <a:off x="0" y="674316"/>
            <a:ext cx="10382250" cy="0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23A2-8C0A-B24D-ABFA-7CF5F3B53C0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1" name="Title 1"/>
          <p:cNvSpPr txBox="1">
            <a:spLocks/>
          </p:cNvSpPr>
          <p:nvPr/>
        </p:nvSpPr>
        <p:spPr>
          <a:xfrm>
            <a:off x="150566" y="3"/>
            <a:ext cx="10081120" cy="763102"/>
          </a:xfrm>
          <a:prstGeom prst="rect">
            <a:avLst/>
          </a:prstGeom>
        </p:spPr>
        <p:txBody>
          <a:bodyPr lIns="91412" tIns="45705" rIns="91412" bIns="45705">
            <a:normAutofit/>
          </a:bodyPr>
          <a:lstStyle>
            <a:lvl1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6612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32251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9837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64502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600" b="1" dirty="0" smtClean="0">
                <a:solidFill>
                  <a:srgbClr val="000090"/>
                </a:solidFill>
                <a:latin typeface="Calibri" pitchFamily="34" charset="0"/>
              </a:rPr>
              <a:t>Expected Data Volume and Events</a:t>
            </a:r>
            <a:endParaRPr lang="en-US" sz="3600" b="1" dirty="0">
              <a:solidFill>
                <a:srgbClr val="000090"/>
              </a:solidFill>
              <a:latin typeface="Calibri" pitchFamily="34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119418"/>
              </p:ext>
            </p:extLst>
          </p:nvPr>
        </p:nvGraphicFramePr>
        <p:xfrm>
          <a:off x="726629" y="1466404"/>
          <a:ext cx="9001000" cy="1785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0200"/>
                <a:gridCol w="1800200"/>
                <a:gridCol w="1800200"/>
                <a:gridCol w="1800200"/>
                <a:gridCol w="1800200"/>
              </a:tblGrid>
              <a:tr h="44645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Event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Beam-second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Week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Full </a:t>
                      </a:r>
                      <a:r>
                        <a:rPr lang="it-IT" dirty="0" err="1" smtClean="0"/>
                        <a:t>period</a:t>
                      </a:r>
                      <a:endParaRPr lang="it-IT" dirty="0"/>
                    </a:p>
                  </a:txBody>
                  <a:tcPr/>
                </a:tc>
              </a:tr>
              <a:tr h="44645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Row</a:t>
                      </a:r>
                      <a:r>
                        <a:rPr lang="it-IT" baseline="0" dirty="0" smtClean="0"/>
                        <a:t> EVIO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 </a:t>
                      </a:r>
                      <a:r>
                        <a:rPr lang="it-IT" dirty="0" err="1" smtClean="0"/>
                        <a:t>kB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600 MB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180 TB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720 TB</a:t>
                      </a:r>
                      <a:endParaRPr lang="it-IT" dirty="0"/>
                    </a:p>
                  </a:txBody>
                  <a:tcPr/>
                </a:tc>
              </a:tr>
              <a:tr h="446450"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aseline="0" dirty="0" err="1" smtClean="0"/>
                        <a:t>Decoded</a:t>
                      </a:r>
                      <a:r>
                        <a:rPr lang="it-IT" baseline="0" dirty="0" smtClean="0"/>
                        <a:t>  </a:t>
                      </a:r>
                      <a:r>
                        <a:rPr lang="it-IT" baseline="0" dirty="0" err="1" smtClean="0"/>
                        <a:t>Hipo</a:t>
                      </a: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13 </a:t>
                      </a:r>
                      <a:r>
                        <a:rPr lang="it-IT" dirty="0" err="1" smtClean="0"/>
                        <a:t>kB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195 MB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59 TB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240 TB</a:t>
                      </a:r>
                      <a:endParaRPr lang="it-IT" dirty="0"/>
                    </a:p>
                  </a:txBody>
                  <a:tcPr/>
                </a:tc>
              </a:tr>
              <a:tr h="446450">
                <a:tc>
                  <a:txBody>
                    <a:bodyPr/>
                    <a:lstStyle/>
                    <a:p>
                      <a:r>
                        <a:rPr lang="it-IT" dirty="0" smtClean="0"/>
                        <a:t>DST </a:t>
                      </a:r>
                      <a:r>
                        <a:rPr lang="it-IT" dirty="0" err="1" smtClean="0"/>
                        <a:t>Hipo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2.2 </a:t>
                      </a:r>
                      <a:r>
                        <a:rPr lang="it-IT" dirty="0" err="1" smtClean="0"/>
                        <a:t>kB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33 MB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 TB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40 TB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870645" y="746324"/>
            <a:ext cx="561627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>
                <a:latin typeface="+mj-lt"/>
              </a:rPr>
              <a:t>Inputs</a:t>
            </a:r>
            <a:r>
              <a:rPr lang="it-IT" dirty="0" smtClean="0">
                <a:latin typeface="+mj-lt"/>
              </a:rPr>
              <a:t>:  		</a:t>
            </a:r>
            <a:r>
              <a:rPr lang="it-IT" dirty="0" err="1" smtClean="0">
                <a:latin typeface="+mj-lt"/>
              </a:rPr>
              <a:t>I</a:t>
            </a:r>
            <a:r>
              <a:rPr lang="it-IT" baseline="-25000" dirty="0" err="1" smtClean="0">
                <a:latin typeface="+mj-lt"/>
              </a:rPr>
              <a:t>e</a:t>
            </a:r>
            <a:r>
              <a:rPr lang="it-IT" dirty="0" smtClean="0">
                <a:latin typeface="+mj-lt"/>
              </a:rPr>
              <a:t> </a:t>
            </a:r>
            <a:r>
              <a:rPr lang="it-IT" dirty="0">
                <a:latin typeface="+mj-lt"/>
              </a:rPr>
              <a:t> </a:t>
            </a:r>
            <a:r>
              <a:rPr lang="it-IT" dirty="0" smtClean="0">
                <a:latin typeface="+mj-lt"/>
              </a:rPr>
              <a:t>	= 75 </a:t>
            </a:r>
            <a:r>
              <a:rPr lang="it-IT" dirty="0" err="1">
                <a:latin typeface="+mj-lt"/>
              </a:rPr>
              <a:t>n</a:t>
            </a:r>
            <a:r>
              <a:rPr lang="it-IT" dirty="0" err="1" smtClean="0">
                <a:latin typeface="+mj-lt"/>
              </a:rPr>
              <a:t>A</a:t>
            </a:r>
            <a:r>
              <a:rPr lang="it-IT" dirty="0" smtClean="0">
                <a:latin typeface="+mj-lt"/>
              </a:rPr>
              <a:t> (L = 10</a:t>
            </a:r>
            <a:r>
              <a:rPr lang="it-IT" baseline="30000" dirty="0" smtClean="0">
                <a:latin typeface="+mj-lt"/>
              </a:rPr>
              <a:t>35</a:t>
            </a:r>
            <a:r>
              <a:rPr lang="it-IT" dirty="0" smtClean="0">
                <a:latin typeface="+mj-lt"/>
              </a:rPr>
              <a:t> cm</a:t>
            </a:r>
            <a:r>
              <a:rPr lang="it-IT" baseline="30000" dirty="0" smtClean="0">
                <a:latin typeface="+mj-lt"/>
              </a:rPr>
              <a:t>-2</a:t>
            </a:r>
            <a:r>
              <a:rPr lang="it-IT" dirty="0" smtClean="0">
                <a:latin typeface="+mj-lt"/>
              </a:rPr>
              <a:t>s</a:t>
            </a:r>
            <a:r>
              <a:rPr lang="it-IT" baseline="30000" dirty="0" smtClean="0">
                <a:latin typeface="+mj-lt"/>
              </a:rPr>
              <a:t>-1</a:t>
            </a:r>
            <a:r>
              <a:rPr lang="it-IT" dirty="0" smtClean="0">
                <a:latin typeface="+mj-lt"/>
              </a:rPr>
              <a:t>)</a:t>
            </a:r>
          </a:p>
          <a:p>
            <a:r>
              <a:rPr lang="it-IT" dirty="0">
                <a:latin typeface="+mj-lt"/>
              </a:rPr>
              <a:t>	</a:t>
            </a:r>
            <a:r>
              <a:rPr lang="it-IT" dirty="0" smtClean="0">
                <a:solidFill>
                  <a:srgbClr val="800000"/>
                </a:solidFill>
                <a:latin typeface="+mj-lt"/>
              </a:rPr>
              <a:t>Trigger rate	= 12 kHz</a:t>
            </a:r>
            <a:endParaRPr lang="it-IT" dirty="0">
              <a:solidFill>
                <a:srgbClr val="800000"/>
              </a:solidFill>
              <a:latin typeface="+mj-lt"/>
            </a:endParaRPr>
          </a:p>
        </p:txBody>
      </p:sp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59469"/>
              </p:ext>
            </p:extLst>
          </p:nvPr>
        </p:nvGraphicFramePr>
        <p:xfrm>
          <a:off x="726629" y="3842668"/>
          <a:ext cx="9001000" cy="8929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0200"/>
                <a:gridCol w="1800200"/>
                <a:gridCol w="1800200"/>
                <a:gridCol w="1800200"/>
                <a:gridCol w="1800200"/>
              </a:tblGrid>
              <a:tr h="44645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Event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Beam-second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Week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Full </a:t>
                      </a:r>
                      <a:r>
                        <a:rPr lang="it-IT" dirty="0" err="1" smtClean="0"/>
                        <a:t>period</a:t>
                      </a:r>
                      <a:endParaRPr lang="it-IT" dirty="0"/>
                    </a:p>
                  </a:txBody>
                  <a:tcPr/>
                </a:tc>
              </a:tr>
              <a:tr h="44645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Row</a:t>
                      </a:r>
                      <a:r>
                        <a:rPr lang="it-IT" baseline="0" dirty="0" smtClean="0"/>
                        <a:t> EVIO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35 </a:t>
                      </a:r>
                      <a:r>
                        <a:rPr lang="it-IT" dirty="0" err="1" smtClean="0"/>
                        <a:t>kB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420 MB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125 TB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500 TB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el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619764"/>
              </p:ext>
            </p:extLst>
          </p:nvPr>
        </p:nvGraphicFramePr>
        <p:xfrm>
          <a:off x="726629" y="5354836"/>
          <a:ext cx="9001000" cy="13393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0200"/>
                <a:gridCol w="1800200"/>
                <a:gridCol w="1800200"/>
                <a:gridCol w="1800200"/>
                <a:gridCol w="1800200"/>
              </a:tblGrid>
              <a:tr h="44645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efficiency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event</a:t>
                      </a:r>
                      <a:r>
                        <a:rPr lang="it-IT" baseline="0" dirty="0" smtClean="0"/>
                        <a:t> rate Hz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Week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Full </a:t>
                      </a:r>
                      <a:r>
                        <a:rPr lang="it-IT" dirty="0" err="1" smtClean="0"/>
                        <a:t>period</a:t>
                      </a:r>
                      <a:endParaRPr lang="it-IT" dirty="0"/>
                    </a:p>
                  </a:txBody>
                  <a:tcPr/>
                </a:tc>
              </a:tr>
              <a:tr h="446450">
                <a:tc>
                  <a:txBody>
                    <a:bodyPr/>
                    <a:lstStyle/>
                    <a:p>
                      <a:r>
                        <a:rPr lang="it-IT" dirty="0" smtClean="0"/>
                        <a:t>KΛ </a:t>
                      </a:r>
                      <a:r>
                        <a:rPr lang="it-IT" dirty="0" err="1" smtClean="0"/>
                        <a:t>events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prod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70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21 M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85 M</a:t>
                      </a:r>
                      <a:endParaRPr lang="it-IT" dirty="0"/>
                    </a:p>
                  </a:txBody>
                  <a:tcPr/>
                </a:tc>
              </a:tr>
              <a:tr h="446450"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KΛ </a:t>
                      </a:r>
                      <a:r>
                        <a:rPr lang="it-IT" dirty="0" err="1" smtClean="0"/>
                        <a:t>events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trigg</a:t>
                      </a: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0.13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2.7 M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11 M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1374701" y="3338612"/>
            <a:ext cx="72514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800000"/>
                </a:solidFill>
                <a:latin typeface="+mj-lt"/>
              </a:rPr>
              <a:t>Assuming data compression achieved  -&gt; x 0.7 event size reduction</a:t>
            </a:r>
            <a:endParaRPr lang="en-US" sz="20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1446709" y="4922788"/>
            <a:ext cx="4236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800000"/>
                </a:solidFill>
                <a:latin typeface="+mj-lt"/>
              </a:rPr>
              <a:t>K </a:t>
            </a:r>
            <a:r>
              <a:rPr lang="en-US" sz="2000" b="1" dirty="0" err="1" smtClean="0">
                <a:solidFill>
                  <a:srgbClr val="800000"/>
                </a:solidFill>
                <a:latin typeface="+mj-lt"/>
              </a:rPr>
              <a:t>Λ</a:t>
            </a:r>
            <a:r>
              <a:rPr lang="en-US" sz="2000" b="1" dirty="0" smtClean="0">
                <a:solidFill>
                  <a:srgbClr val="800000"/>
                </a:solidFill>
                <a:latin typeface="+mj-lt"/>
              </a:rPr>
              <a:t>  expected events at full luminosity</a:t>
            </a:r>
            <a:endParaRPr lang="en-US" sz="2000" b="1" dirty="0">
              <a:solidFill>
                <a:srgbClr val="8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8713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ooter Placeholder 50"/>
          <p:cNvSpPr>
            <a:spLocks noGrp="1"/>
          </p:cNvSpPr>
          <p:nvPr>
            <p:ph type="ftr" sz="quarter" idx="3"/>
          </p:nvPr>
        </p:nvSpPr>
        <p:spPr>
          <a:xfrm>
            <a:off x="1662733" y="6939012"/>
            <a:ext cx="6696744" cy="314276"/>
          </a:xfrm>
        </p:spPr>
        <p:txBody>
          <a:bodyPr/>
          <a:lstStyle/>
          <a:p>
            <a:r>
              <a:rPr lang="en-US" dirty="0" smtClean="0"/>
              <a:t>CLAS Collaboration Meeting   -  July 13  2018                         Annalisa </a:t>
            </a:r>
            <a:r>
              <a:rPr lang="en-US" dirty="0" err="1" smtClean="0"/>
              <a:t>D’Angelo</a:t>
            </a:r>
            <a:r>
              <a:rPr lang="en-US" dirty="0" smtClean="0"/>
              <a:t> – Run Group K Status Update</a:t>
            </a:r>
            <a:endParaRPr lang="en-US" dirty="0"/>
          </a:p>
        </p:txBody>
      </p:sp>
      <p:cxnSp>
        <p:nvCxnSpPr>
          <p:cNvPr id="18" name="Straight Connector 31"/>
          <p:cNvCxnSpPr/>
          <p:nvPr/>
        </p:nvCxnSpPr>
        <p:spPr>
          <a:xfrm>
            <a:off x="0" y="674316"/>
            <a:ext cx="10382250" cy="0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23A2-8C0A-B24D-ABFA-7CF5F3B53C0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1" name="Title 1"/>
          <p:cNvSpPr txBox="1">
            <a:spLocks/>
          </p:cNvSpPr>
          <p:nvPr/>
        </p:nvSpPr>
        <p:spPr>
          <a:xfrm>
            <a:off x="150566" y="3"/>
            <a:ext cx="10081120" cy="763102"/>
          </a:xfrm>
          <a:prstGeom prst="rect">
            <a:avLst/>
          </a:prstGeom>
        </p:spPr>
        <p:txBody>
          <a:bodyPr lIns="91412" tIns="45705" rIns="91412" bIns="45705">
            <a:normAutofit/>
          </a:bodyPr>
          <a:lstStyle>
            <a:lvl1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6612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32251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9837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64502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600" b="1" dirty="0" smtClean="0">
                <a:solidFill>
                  <a:srgbClr val="000090"/>
                </a:solidFill>
                <a:latin typeface="Calibri" pitchFamily="34" charset="0"/>
              </a:rPr>
              <a:t>Manpower</a:t>
            </a:r>
            <a:endParaRPr lang="en-US" sz="3600" b="1" dirty="0">
              <a:solidFill>
                <a:srgbClr val="000090"/>
              </a:solidFill>
              <a:latin typeface="Calibri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54621" y="1610420"/>
            <a:ext cx="93610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90"/>
                </a:solidFill>
                <a:latin typeface="+mj-lt"/>
              </a:rPr>
              <a:t>Run group K experiments would </a:t>
            </a:r>
            <a:r>
              <a:rPr lang="en-US" sz="2000" dirty="0" smtClean="0">
                <a:solidFill>
                  <a:srgbClr val="800000"/>
                </a:solidFill>
                <a:latin typeface="+mj-lt"/>
              </a:rPr>
              <a:t>benefit of the collaboration </a:t>
            </a:r>
            <a:r>
              <a:rPr lang="en-US" sz="2000" dirty="0" smtClean="0">
                <a:solidFill>
                  <a:srgbClr val="000090"/>
                </a:solidFill>
                <a:latin typeface="+mj-lt"/>
              </a:rPr>
              <a:t>with similar experiment of Run group A running at 10 </a:t>
            </a:r>
            <a:r>
              <a:rPr lang="en-US" sz="2000" dirty="0" err="1" smtClean="0">
                <a:solidFill>
                  <a:srgbClr val="000090"/>
                </a:solidFill>
                <a:latin typeface="+mj-lt"/>
              </a:rPr>
              <a:t>GeV</a:t>
            </a:r>
            <a:r>
              <a:rPr lang="en-US" sz="2000" dirty="0" smtClean="0">
                <a:solidFill>
                  <a:srgbClr val="000090"/>
                </a:solidFill>
                <a:latin typeface="+mj-lt"/>
              </a:rPr>
              <a:t> :</a:t>
            </a:r>
          </a:p>
          <a:p>
            <a:pPr marL="342900" indent="-342900">
              <a:buFont typeface="Arial"/>
              <a:buChar char="•"/>
            </a:pPr>
            <a:endParaRPr lang="en-US" sz="2000" dirty="0" smtClean="0">
              <a:latin typeface="+mj-lt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latin typeface="+mj-lt"/>
              </a:rPr>
              <a:t>E12-06-108A 		Exclusive N* -&gt; KY Studies with CLAS12       -    D.S. Carman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latin typeface="+mj-lt"/>
              </a:rPr>
              <a:t>E12-06-119 (a) 	Deeply Virtual Compton Scattering	             -    </a:t>
            </a:r>
            <a:r>
              <a:rPr lang="en-US" sz="2000" dirty="0" err="1" smtClean="0">
                <a:latin typeface="+mj-lt"/>
              </a:rPr>
              <a:t>Sabatie</a:t>
            </a:r>
            <a:endParaRPr lang="en-US" sz="2000" dirty="0">
              <a:latin typeface="+mj-lt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230685" y="4274716"/>
            <a:ext cx="5709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800000"/>
                </a:solidFill>
                <a:latin typeface="+mj-lt"/>
              </a:rPr>
              <a:t>Same working group of Run Group A will be involved.</a:t>
            </a:r>
            <a:endParaRPr lang="en-US" sz="2000" dirty="0">
              <a:solidFill>
                <a:srgbClr val="8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94925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ooter Placeholder 50"/>
          <p:cNvSpPr>
            <a:spLocks noGrp="1"/>
          </p:cNvSpPr>
          <p:nvPr>
            <p:ph type="ftr" sz="quarter" idx="3"/>
          </p:nvPr>
        </p:nvSpPr>
        <p:spPr>
          <a:xfrm>
            <a:off x="1662733" y="6939012"/>
            <a:ext cx="6696744" cy="314276"/>
          </a:xfrm>
        </p:spPr>
        <p:txBody>
          <a:bodyPr/>
          <a:lstStyle/>
          <a:p>
            <a:r>
              <a:rPr lang="en-US" dirty="0" smtClean="0"/>
              <a:t>CLAS Collaboration Meeting   -  July 13  2018                         Annalisa </a:t>
            </a:r>
            <a:r>
              <a:rPr lang="en-US" dirty="0" err="1" smtClean="0"/>
              <a:t>D’Angelo</a:t>
            </a:r>
            <a:r>
              <a:rPr lang="en-US" dirty="0" smtClean="0"/>
              <a:t> – Run Group K Status Update</a:t>
            </a:r>
            <a:endParaRPr lang="en-US" dirty="0"/>
          </a:p>
        </p:txBody>
      </p:sp>
      <p:cxnSp>
        <p:nvCxnSpPr>
          <p:cNvPr id="18" name="Straight Connector 31"/>
          <p:cNvCxnSpPr/>
          <p:nvPr/>
        </p:nvCxnSpPr>
        <p:spPr>
          <a:xfrm>
            <a:off x="0" y="674316"/>
            <a:ext cx="10382250" cy="0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23A2-8C0A-B24D-ABFA-7CF5F3B53C0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1" name="Title 1"/>
          <p:cNvSpPr txBox="1">
            <a:spLocks/>
          </p:cNvSpPr>
          <p:nvPr/>
        </p:nvSpPr>
        <p:spPr>
          <a:xfrm>
            <a:off x="150566" y="3"/>
            <a:ext cx="10081120" cy="763102"/>
          </a:xfrm>
          <a:prstGeom prst="rect">
            <a:avLst/>
          </a:prstGeom>
        </p:spPr>
        <p:txBody>
          <a:bodyPr lIns="91412" tIns="45705" rIns="91412" bIns="45705">
            <a:normAutofit/>
          </a:bodyPr>
          <a:lstStyle>
            <a:lvl1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6612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32251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98375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64502" algn="ctr" defTabSz="888551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600" b="1" dirty="0" smtClean="0">
                <a:solidFill>
                  <a:srgbClr val="000090"/>
                </a:solidFill>
                <a:latin typeface="Calibri" pitchFamily="34" charset="0"/>
              </a:rPr>
              <a:t>Conclusions</a:t>
            </a:r>
            <a:endParaRPr lang="en-US" sz="3600" b="1" dirty="0">
              <a:solidFill>
                <a:srgbClr val="000090"/>
              </a:solidFill>
              <a:latin typeface="Calibri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82613" y="1034356"/>
            <a:ext cx="90730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ü"/>
            </a:pPr>
            <a:r>
              <a:rPr lang="en-US" sz="2000" dirty="0" smtClean="0">
                <a:latin typeface="+mj-lt"/>
              </a:rPr>
              <a:t>Run group K has agreed to take the opportunity of an early run at energies </a:t>
            </a:r>
          </a:p>
          <a:p>
            <a:r>
              <a:rPr lang="en-US" sz="2000" dirty="0" smtClean="0">
                <a:latin typeface="+mj-lt"/>
              </a:rPr>
              <a:t>      </a:t>
            </a:r>
            <a:r>
              <a:rPr lang="en-US" sz="2000" dirty="0" smtClean="0">
                <a:solidFill>
                  <a:srgbClr val="800000"/>
                </a:solidFill>
                <a:latin typeface="+mj-lt"/>
              </a:rPr>
              <a:t>6.5 </a:t>
            </a:r>
            <a:r>
              <a:rPr lang="en-US" sz="2000" dirty="0" err="1" smtClean="0">
                <a:solidFill>
                  <a:srgbClr val="800000"/>
                </a:solidFill>
                <a:latin typeface="+mj-lt"/>
              </a:rPr>
              <a:t>GeV</a:t>
            </a:r>
            <a:r>
              <a:rPr lang="en-US" sz="2000" dirty="0" smtClean="0">
                <a:solidFill>
                  <a:srgbClr val="800000"/>
                </a:solidFill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and </a:t>
            </a:r>
            <a:r>
              <a:rPr lang="en-US" sz="2000" dirty="0" smtClean="0">
                <a:solidFill>
                  <a:srgbClr val="800000"/>
                </a:solidFill>
                <a:latin typeface="+mj-lt"/>
              </a:rPr>
              <a:t>7.5 </a:t>
            </a:r>
            <a:r>
              <a:rPr lang="en-US" sz="2000" dirty="0" err="1" smtClean="0">
                <a:solidFill>
                  <a:srgbClr val="800000"/>
                </a:solidFill>
                <a:latin typeface="+mj-lt"/>
              </a:rPr>
              <a:t>GeV</a:t>
            </a:r>
            <a:r>
              <a:rPr lang="en-US" sz="2000" dirty="0" smtClean="0">
                <a:latin typeface="+mj-lt"/>
              </a:rPr>
              <a:t>.   -&gt;   </a:t>
            </a:r>
            <a:r>
              <a:rPr lang="en-US" sz="2000" b="1" dirty="0" smtClean="0">
                <a:latin typeface="+mj-lt"/>
              </a:rPr>
              <a:t>GEMC + CLARA </a:t>
            </a:r>
            <a:r>
              <a:rPr lang="en-US" sz="2000" dirty="0" smtClean="0">
                <a:solidFill>
                  <a:srgbClr val="000090"/>
                </a:solidFill>
                <a:latin typeface="+mj-lt"/>
              </a:rPr>
              <a:t>full simulation performed </a:t>
            </a:r>
          </a:p>
          <a:p>
            <a:pPr marL="342900" indent="-342900">
              <a:buFont typeface="Wingdings" charset="2"/>
              <a:buChar char="ü"/>
            </a:pPr>
            <a:endParaRPr lang="en-US" sz="2000" dirty="0">
              <a:latin typeface="+mj-lt"/>
            </a:endParaRPr>
          </a:p>
          <a:p>
            <a:pPr marL="342900" indent="-342900">
              <a:buFont typeface="Wingdings" charset="2"/>
              <a:buChar char="ü"/>
            </a:pPr>
            <a:r>
              <a:rPr lang="en-US" sz="2000" dirty="0" smtClean="0">
                <a:solidFill>
                  <a:srgbClr val="000090"/>
                </a:solidFill>
                <a:latin typeface="+mj-lt"/>
              </a:rPr>
              <a:t>Complementary Q</a:t>
            </a:r>
            <a:r>
              <a:rPr lang="en-US" sz="2000" baseline="30000" dirty="0" smtClean="0">
                <a:solidFill>
                  <a:srgbClr val="000090"/>
                </a:solidFill>
                <a:latin typeface="+mj-lt"/>
              </a:rPr>
              <a:t>2</a:t>
            </a:r>
            <a:r>
              <a:rPr lang="en-US" sz="2000" dirty="0" smtClean="0">
                <a:solidFill>
                  <a:srgbClr val="000090"/>
                </a:solidFill>
                <a:latin typeface="+mj-lt"/>
              </a:rPr>
              <a:t> ranges are still available with lower statistics expected for </a:t>
            </a:r>
          </a:p>
          <a:p>
            <a:r>
              <a:rPr lang="en-US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     </a:t>
            </a:r>
            <a:r>
              <a:rPr lang="en-US" sz="2000" dirty="0" smtClean="0">
                <a:solidFill>
                  <a:srgbClr val="800000"/>
                </a:solidFill>
                <a:latin typeface="+mj-lt"/>
              </a:rPr>
              <a:t>2.5 &lt;W &lt; 3 </a:t>
            </a:r>
            <a:r>
              <a:rPr lang="en-US" sz="2000" dirty="0" err="1" smtClean="0">
                <a:solidFill>
                  <a:srgbClr val="800000"/>
                </a:solidFill>
                <a:latin typeface="+mj-lt"/>
              </a:rPr>
              <a:t>GeV</a:t>
            </a:r>
            <a:endParaRPr lang="en-US" sz="2000" dirty="0" smtClean="0">
              <a:solidFill>
                <a:srgbClr val="800000"/>
              </a:solidFill>
              <a:latin typeface="+mj-lt"/>
            </a:endParaRPr>
          </a:p>
          <a:p>
            <a:pPr marL="342900" indent="-342900">
              <a:buFont typeface="Wingdings" charset="2"/>
              <a:buChar char="ü"/>
            </a:pPr>
            <a:endParaRPr lang="en-US" sz="2000" dirty="0">
              <a:latin typeface="+mj-lt"/>
            </a:endParaRPr>
          </a:p>
          <a:p>
            <a:pPr marL="342900" indent="-342900">
              <a:buFont typeface="Wingdings" charset="2"/>
              <a:buChar char="ü"/>
            </a:pPr>
            <a:r>
              <a:rPr lang="en-US" sz="2000" dirty="0" smtClean="0">
                <a:latin typeface="+mj-lt"/>
              </a:rPr>
              <a:t>Run conditions are </a:t>
            </a:r>
            <a:r>
              <a:rPr lang="en-US" sz="2000" dirty="0" smtClean="0">
                <a:solidFill>
                  <a:srgbClr val="800000"/>
                </a:solidFill>
                <a:latin typeface="+mj-lt"/>
              </a:rPr>
              <a:t>similar to run Group A</a:t>
            </a:r>
            <a:r>
              <a:rPr lang="en-US" sz="2000" dirty="0" smtClean="0">
                <a:latin typeface="+mj-lt"/>
              </a:rPr>
              <a:t>, but limited to </a:t>
            </a:r>
            <a:r>
              <a:rPr lang="en-US" sz="2000" b="1" dirty="0" smtClean="0">
                <a:solidFill>
                  <a:srgbClr val="800000"/>
                </a:solidFill>
                <a:latin typeface="+mj-lt"/>
              </a:rPr>
              <a:t>negative </a:t>
            </a:r>
            <a:r>
              <a:rPr lang="en-US" sz="2000" b="1" dirty="0" err="1" smtClean="0">
                <a:solidFill>
                  <a:srgbClr val="800000"/>
                </a:solidFill>
                <a:latin typeface="+mj-lt"/>
              </a:rPr>
              <a:t>outbending</a:t>
            </a:r>
            <a:r>
              <a:rPr lang="en-US" sz="2000" b="1" dirty="0" smtClean="0">
                <a:solidFill>
                  <a:srgbClr val="800000"/>
                </a:solidFill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torus field.</a:t>
            </a:r>
          </a:p>
          <a:p>
            <a:endParaRPr lang="en-US" sz="2000" dirty="0">
              <a:latin typeface="+mj-lt"/>
            </a:endParaRPr>
          </a:p>
          <a:p>
            <a:pPr marL="342900" indent="-342900">
              <a:buFont typeface="Wingdings" charset="2"/>
              <a:buChar char="ü"/>
            </a:pPr>
            <a:r>
              <a:rPr lang="en-US" sz="2000" b="1" dirty="0" smtClean="0">
                <a:solidFill>
                  <a:srgbClr val="800000"/>
                </a:solidFill>
                <a:latin typeface="+mj-lt"/>
              </a:rPr>
              <a:t>Trigger conditions </a:t>
            </a:r>
            <a:r>
              <a:rPr lang="en-US" sz="2000" dirty="0" smtClean="0">
                <a:solidFill>
                  <a:srgbClr val="000090"/>
                </a:solidFill>
                <a:latin typeface="+mj-lt"/>
              </a:rPr>
              <a:t>include: </a:t>
            </a:r>
            <a:r>
              <a:rPr lang="en-US" sz="2000" dirty="0" smtClean="0">
                <a:solidFill>
                  <a:srgbClr val="800000"/>
                </a:solidFill>
                <a:latin typeface="+mj-lt"/>
              </a:rPr>
              <a:t>1 electron in CLAS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smtClean="0">
                <a:solidFill>
                  <a:srgbClr val="000090"/>
                </a:solidFill>
                <a:latin typeface="+mj-lt"/>
              </a:rPr>
              <a:t>+ 1 electron in the </a:t>
            </a:r>
            <a:r>
              <a:rPr lang="en-US" sz="2000" dirty="0" smtClean="0">
                <a:solidFill>
                  <a:srgbClr val="800000"/>
                </a:solidFill>
                <a:latin typeface="+mj-lt"/>
              </a:rPr>
              <a:t>FT</a:t>
            </a:r>
            <a:r>
              <a:rPr lang="en-US" sz="2000" dirty="0" smtClean="0">
                <a:latin typeface="+mj-lt"/>
              </a:rPr>
              <a:t>  </a:t>
            </a:r>
            <a:r>
              <a:rPr lang="en-US" sz="2000" dirty="0" smtClean="0">
                <a:solidFill>
                  <a:srgbClr val="000090"/>
                </a:solidFill>
                <a:latin typeface="+mj-lt"/>
              </a:rPr>
              <a:t>(higher energy window respect to </a:t>
            </a:r>
            <a:r>
              <a:rPr lang="en-US" sz="2000" dirty="0" err="1" smtClean="0">
                <a:solidFill>
                  <a:srgbClr val="000090"/>
                </a:solidFill>
                <a:latin typeface="+mj-lt"/>
              </a:rPr>
              <a:t>MesonX</a:t>
            </a:r>
            <a:r>
              <a:rPr lang="en-US" sz="2000" dirty="0" smtClean="0">
                <a:solidFill>
                  <a:srgbClr val="000090"/>
                </a:solidFill>
                <a:latin typeface="+mj-lt"/>
              </a:rPr>
              <a:t> trigger) in coincidence with </a:t>
            </a:r>
            <a:r>
              <a:rPr lang="en-US" sz="2000" dirty="0" smtClean="0">
                <a:solidFill>
                  <a:srgbClr val="800000"/>
                </a:solidFill>
                <a:latin typeface="+mj-lt"/>
              </a:rPr>
              <a:t>1 Forward </a:t>
            </a:r>
            <a:r>
              <a:rPr lang="en-US" sz="2000" dirty="0" smtClean="0">
                <a:solidFill>
                  <a:srgbClr val="000090"/>
                </a:solidFill>
                <a:latin typeface="+mj-lt"/>
              </a:rPr>
              <a:t>and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smtClean="0">
                <a:solidFill>
                  <a:srgbClr val="800000"/>
                </a:solidFill>
                <a:latin typeface="+mj-lt"/>
              </a:rPr>
              <a:t>1 Central </a:t>
            </a:r>
            <a:r>
              <a:rPr lang="en-US" sz="2000" dirty="0" smtClean="0">
                <a:solidFill>
                  <a:srgbClr val="000090"/>
                </a:solidFill>
                <a:latin typeface="+mj-lt"/>
              </a:rPr>
              <a:t>hadron</a:t>
            </a:r>
          </a:p>
          <a:p>
            <a:pPr marL="342900" indent="-342900">
              <a:buFont typeface="Wingdings" charset="2"/>
              <a:buChar char="ü"/>
            </a:pPr>
            <a:endParaRPr lang="en-US" sz="2000" dirty="0">
              <a:latin typeface="+mj-lt"/>
            </a:endParaRPr>
          </a:p>
          <a:p>
            <a:pPr marL="342900" indent="-342900">
              <a:buFont typeface="Wingdings" charset="2"/>
              <a:buChar char="ü"/>
            </a:pPr>
            <a:r>
              <a:rPr lang="en-US" sz="2000" dirty="0" smtClean="0">
                <a:latin typeface="+mj-lt"/>
              </a:rPr>
              <a:t>Same manpower of run group A is foreseen to contribute.</a:t>
            </a:r>
          </a:p>
          <a:p>
            <a:pPr marL="342900" indent="-342900">
              <a:buFont typeface="Wingdings" charset="2"/>
              <a:buChar char="ü"/>
            </a:pPr>
            <a:endParaRPr lang="en-US" sz="2000" dirty="0">
              <a:latin typeface="+mj-lt"/>
            </a:endParaRPr>
          </a:p>
          <a:p>
            <a:pPr marL="342900" indent="-342900">
              <a:buFont typeface="Wingdings" charset="2"/>
              <a:buChar char="ü"/>
            </a:pPr>
            <a:r>
              <a:rPr lang="en-US" sz="2000" dirty="0" smtClean="0">
                <a:latin typeface="+mj-lt"/>
              </a:rPr>
              <a:t> </a:t>
            </a:r>
            <a:r>
              <a:rPr lang="en-US" sz="2000" dirty="0" smtClean="0">
                <a:solidFill>
                  <a:srgbClr val="000090"/>
                </a:solidFill>
                <a:latin typeface="+mj-lt"/>
              </a:rPr>
              <a:t>500 TB raw EVIO data,  40 TB reconstructed DST and 11 M KY events are expected.</a:t>
            </a:r>
            <a:endParaRPr lang="en-US" sz="2000" dirty="0">
              <a:solidFill>
                <a:srgbClr val="00009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38950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" b="0" i="0" u="none" strike="noStrike" cap="none" normalizeH="0" baseline="0">
            <a:ln>
              <a:noFill/>
            </a:ln>
            <a:solidFill>
              <a:srgbClr val="800000"/>
            </a:solidFill>
            <a:effectLst/>
            <a:latin typeface="Baskerville Old Face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" b="0" i="0" u="none" strike="noStrike" cap="none" normalizeH="0" baseline="0">
            <a:ln>
              <a:noFill/>
            </a:ln>
            <a:solidFill>
              <a:srgbClr val="800000"/>
            </a:solidFill>
            <a:effectLst/>
            <a:latin typeface="Baskerville Old Face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56876</TotalTime>
  <Words>1242</Words>
  <Application>Microsoft Macintosh PowerPoint</Application>
  <PresentationFormat>Personalizzato</PresentationFormat>
  <Paragraphs>424</Paragraphs>
  <Slides>11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Blank Presentation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To do list</vt:lpstr>
      <vt:lpstr>Presentazione di PowerPoint</vt:lpstr>
    </vt:vector>
  </TitlesOfParts>
  <Company>INFN Sezione Roma Tor Vergata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Annalisa D'Angelo</dc:creator>
  <cp:lastModifiedBy>annalisa D'Angelo</cp:lastModifiedBy>
  <cp:revision>982</cp:revision>
  <cp:lastPrinted>2012-06-25T06:09:35Z</cp:lastPrinted>
  <dcterms:created xsi:type="dcterms:W3CDTF">2016-07-22T11:42:11Z</dcterms:created>
  <dcterms:modified xsi:type="dcterms:W3CDTF">2018-07-22T08:26:40Z</dcterms:modified>
</cp:coreProperties>
</file>