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2"/>
    <p:sldId id="262" r:id="rId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Bodoni SvtyTwo ITC TT-Book"/>
        <a:ea typeface="Bodoni SvtyTwo ITC TT-Book"/>
        <a:cs typeface="Bodoni SvtyTwo ITC TT-Book"/>
        <a:sym typeface="Bodoni SvtyTwo ITC TT-Book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4DBE3"/>
          </a:solidFill>
        </a:fill>
      </a:tcStyle>
    </a:wholeTbl>
    <a:band2H>
      <a:tcTxStyle/>
      <a:tcStyle>
        <a:tcBdr/>
        <a:fill>
          <a:solidFill>
            <a:srgbClr val="EBEEF2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FE2D3"/>
          </a:solidFill>
        </a:fill>
      </a:tcStyle>
    </a:wholeTbl>
    <a:band2H>
      <a:tcTxStyle/>
      <a:tcStyle>
        <a:tcBdr/>
        <a:fill>
          <a:solidFill>
            <a:srgbClr val="F0F1EA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DEDCE1"/>
          </a:solidFill>
        </a:fill>
      </a:tcStyle>
    </a:wholeTbl>
    <a:band2H>
      <a:tcTxStyle/>
      <a:tcStyle>
        <a:tcBdr/>
        <a:fill>
          <a:solidFill>
            <a:srgbClr val="EFEEF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8E8"/>
          </a:solidFill>
        </a:fill>
      </a:tcStyle>
    </a:wholeTbl>
    <a:band2H>
      <a:tcTxStyle/>
      <a:tcStyle>
        <a:tcBdr/>
        <a:fill>
          <a:solidFill>
            <a:srgbClr val="004141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CDCDCD"/>
          </a:solidFill>
        </a:fill>
      </a:tcStyle>
    </a:wholeTbl>
    <a:band2H>
      <a:tcTxStyle/>
      <a:tcStyle>
        <a:tcBdr/>
        <a:fill>
          <a:solidFill>
            <a:srgbClr val="E8E8E8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38100" cap="flat">
              <a:solidFill>
                <a:srgbClr val="004141"/>
              </a:solidFill>
              <a:prstDash val="solid"/>
              <a:round/>
            </a:ln>
          </a:top>
          <a:bottom>
            <a:ln w="127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004141"/>
      </a:tcTxStyle>
      <a:tcStyle>
        <a:tcBdr>
          <a:left>
            <a:ln w="12700" cap="flat">
              <a:solidFill>
                <a:srgbClr val="004141"/>
              </a:solidFill>
              <a:prstDash val="solid"/>
              <a:round/>
            </a:ln>
          </a:left>
          <a:right>
            <a:ln w="12700" cap="flat">
              <a:solidFill>
                <a:srgbClr val="004141"/>
              </a:solidFill>
              <a:prstDash val="solid"/>
              <a:round/>
            </a:ln>
          </a:right>
          <a:top>
            <a:ln w="12700" cap="flat">
              <a:solidFill>
                <a:srgbClr val="004141"/>
              </a:solidFill>
              <a:prstDash val="solid"/>
              <a:round/>
            </a:ln>
          </a:top>
          <a:bottom>
            <a:ln w="38100" cap="flat">
              <a:solidFill>
                <a:srgbClr val="004141"/>
              </a:solidFill>
              <a:prstDash val="solid"/>
              <a:round/>
            </a:ln>
          </a:bottom>
          <a:insideH>
            <a:ln w="12700" cap="flat">
              <a:solidFill>
                <a:srgbClr val="004141"/>
              </a:solidFill>
              <a:prstDash val="solid"/>
              <a:round/>
            </a:ln>
          </a:insideH>
          <a:insideV>
            <a:ln w="12700" cap="flat">
              <a:solidFill>
                <a:srgbClr val="004141"/>
              </a:solidFill>
              <a:prstDash val="solid"/>
              <a:round/>
            </a:ln>
          </a:insideV>
        </a:tcBdr>
        <a:fill>
          <a:solidFill>
            <a:srgbClr val="41414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odoni SvtyTwo ITC TT-Book"/>
          <a:ea typeface="Bodoni SvtyTwo ITC TT-Book"/>
          <a:cs typeface="Bodoni SvtyTwo ITC TT-Book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solidFill>
            <a:srgbClr val="414141">
              <a:alpha val="20000"/>
            </a:srgbClr>
          </a:solidFill>
        </a:fill>
      </a:tcStyle>
    </a:firstCol>
    <a:la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50800" cap="flat">
              <a:solidFill>
                <a:srgbClr val="414141"/>
              </a:solidFill>
              <a:prstDash val="solid"/>
              <a:round/>
            </a:ln>
          </a:top>
          <a:bottom>
            <a:ln w="127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Bodoni SvtyTwo ITC TT-Bold"/>
          <a:ea typeface="Bodoni SvtyTwo ITC TT-Bold"/>
          <a:cs typeface="Bodoni SvtyTwo ITC TT-Bold"/>
        </a:font>
        <a:srgbClr val="414141"/>
      </a:tcTxStyle>
      <a:tcStyle>
        <a:tcBdr>
          <a:left>
            <a:ln w="12700" cap="flat">
              <a:solidFill>
                <a:srgbClr val="414141"/>
              </a:solidFill>
              <a:prstDash val="solid"/>
              <a:round/>
            </a:ln>
          </a:left>
          <a:right>
            <a:ln w="12700" cap="flat">
              <a:solidFill>
                <a:srgbClr val="414141"/>
              </a:solidFill>
              <a:prstDash val="solid"/>
              <a:round/>
            </a:ln>
          </a:right>
          <a:top>
            <a:ln w="12700" cap="flat">
              <a:solidFill>
                <a:srgbClr val="414141"/>
              </a:solidFill>
              <a:prstDash val="solid"/>
              <a:round/>
            </a:ln>
          </a:top>
          <a:bottom>
            <a:ln w="25400" cap="flat">
              <a:solidFill>
                <a:srgbClr val="414141"/>
              </a:solidFill>
              <a:prstDash val="solid"/>
              <a:round/>
            </a:ln>
          </a:bottom>
          <a:insideH>
            <a:ln w="12700" cap="flat">
              <a:solidFill>
                <a:srgbClr val="414141"/>
              </a:solidFill>
              <a:prstDash val="solid"/>
              <a:round/>
            </a:ln>
          </a:insideH>
          <a:insideV>
            <a:ln w="12700" cap="flat">
              <a:solidFill>
                <a:srgbClr val="414141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4" name="Shape 14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508000" y="6591300"/>
            <a:ext cx="1199945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Line"/>
          <p:cNvSpPr/>
          <p:nvPr/>
        </p:nvSpPr>
        <p:spPr>
          <a:xfrm>
            <a:off x="507999" y="4089400"/>
            <a:ext cx="1200002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Line"/>
          <p:cNvSpPr/>
          <p:nvPr/>
        </p:nvSpPr>
        <p:spPr>
          <a:xfrm flipV="1">
            <a:off x="7994301" y="4526255"/>
            <a:ext cx="2" cy="164276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3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itle Text"/>
          <p:cNvSpPr txBox="1">
            <a:spLocks noGrp="1"/>
          </p:cNvSpPr>
          <p:nvPr>
            <p:ph type="title"/>
          </p:nvPr>
        </p:nvSpPr>
        <p:spPr>
          <a:xfrm>
            <a:off x="650239" y="390596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lnSpc>
                <a:spcPct val="100000"/>
              </a:lnSpc>
              <a:spcBef>
                <a:spcPts val="0"/>
              </a:spcBef>
              <a:defRPr sz="6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2" name="Body Level One…"/>
          <p:cNvSpPr txBox="1">
            <a:spLocks noGrp="1"/>
          </p:cNvSpPr>
          <p:nvPr>
            <p:ph type="body" idx="1"/>
          </p:nvPr>
        </p:nvSpPr>
        <p:spPr>
          <a:xfrm>
            <a:off x="650239" y="2275839"/>
            <a:ext cx="11704322" cy="643692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ClrTx/>
              <a:buSzPct val="100000"/>
              <a:buFontTx/>
              <a:buChar char="•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6235" indent="-449035" defTabSz="1300480">
              <a:spcBef>
                <a:spcPts val="1000"/>
              </a:spcBef>
              <a:buClrTx/>
              <a:buSzPct val="100000"/>
              <a:buFontTx/>
              <a:buChar char="–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indent="-419100" defTabSz="1300480">
              <a:spcBef>
                <a:spcPts val="1000"/>
              </a:spcBef>
              <a:buClrTx/>
              <a:buSzPct val="100000"/>
              <a:buFontTx/>
              <a:buChar char="•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74520" indent="-502920" defTabSz="1300480">
              <a:spcBef>
                <a:spcPts val="1000"/>
              </a:spcBef>
              <a:buClrTx/>
              <a:buSzPct val="100000"/>
              <a:buFontTx/>
              <a:buChar char="–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31720" indent="-502920" defTabSz="1300480">
              <a:spcBef>
                <a:spcPts val="1000"/>
              </a:spcBef>
              <a:buClrTx/>
              <a:buSzPct val="100000"/>
              <a:buFontTx/>
              <a:buChar char="»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3" name="Line 5"/>
          <p:cNvSpPr/>
          <p:nvPr/>
        </p:nvSpPr>
        <p:spPr>
          <a:xfrm>
            <a:off x="3034453" y="9493503"/>
            <a:ext cx="9970348" cy="1"/>
          </a:xfrm>
          <a:prstGeom prst="line">
            <a:avLst/>
          </a:prstGeom>
          <a:ln w="12700">
            <a:solidFill>
              <a:srgbClr val="333399"/>
            </a:solidFill>
          </a:ln>
        </p:spPr>
        <p:txBody>
          <a:bodyPr lIns="65023" tIns="65023" rIns="65023" bIns="65023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34" name="Line 7"/>
          <p:cNvSpPr/>
          <p:nvPr/>
        </p:nvSpPr>
        <p:spPr>
          <a:xfrm>
            <a:off x="-1" y="9493503"/>
            <a:ext cx="866988" cy="1"/>
          </a:xfrm>
          <a:prstGeom prst="line">
            <a:avLst/>
          </a:prstGeom>
          <a:ln w="12700">
            <a:solidFill>
              <a:srgbClr val="333399"/>
            </a:solidFill>
          </a:ln>
        </p:spPr>
        <p:txBody>
          <a:bodyPr lIns="65023" tIns="65023" rIns="65023" bIns="65023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13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5359" y="9103360"/>
            <a:ext cx="2120055" cy="758614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xt Box 6"/>
          <p:cNvSpPr txBox="1"/>
          <p:nvPr/>
        </p:nvSpPr>
        <p:spPr>
          <a:xfrm>
            <a:off x="3114824" y="9423582"/>
            <a:ext cx="11717234" cy="327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>
            <a:lvl1pPr algn="l" defTabSz="650240">
              <a:defRPr sz="140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 </a:t>
            </a:r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3114824" y="9423582"/>
            <a:ext cx="481780" cy="475677"/>
          </a:xfrm>
          <a:prstGeom prst="rect">
            <a:avLst/>
          </a:prstGeom>
        </p:spPr>
        <p:txBody>
          <a:bodyPr lIns="65023" tIns="65023" rIns="65023" bIns="65023"/>
          <a:lstStyle>
            <a:lvl1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Line"/>
          <p:cNvSpPr/>
          <p:nvPr/>
        </p:nvSpPr>
        <p:spPr>
          <a:xfrm flipV="1">
            <a:off x="7994301" y="7053554"/>
            <a:ext cx="2" cy="164276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Line"/>
          <p:cNvSpPr/>
          <p:nvPr/>
        </p:nvSpPr>
        <p:spPr>
          <a:xfrm>
            <a:off x="508000" y="9131300"/>
            <a:ext cx="1199945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8" name="Line"/>
          <p:cNvSpPr/>
          <p:nvPr/>
        </p:nvSpPr>
        <p:spPr>
          <a:xfrm>
            <a:off x="507999" y="6629400"/>
            <a:ext cx="12000020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9" name="Line"/>
          <p:cNvSpPr/>
          <p:nvPr/>
        </p:nvSpPr>
        <p:spPr>
          <a:xfrm flipV="1">
            <a:off x="7994301" y="7053554"/>
            <a:ext cx="2" cy="164276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6096000"/>
            <a:ext cx="7200900" cy="508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Image"/>
          <p:cNvSpPr>
            <a:spLocks noGrp="1"/>
          </p:cNvSpPr>
          <p:nvPr>
            <p:ph type="pic" idx="13"/>
          </p:nvPr>
        </p:nvSpPr>
        <p:spPr>
          <a:xfrm>
            <a:off x="596900" y="633460"/>
            <a:ext cx="11811000" cy="5207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2" name="Title Text"/>
          <p:cNvSpPr txBox="1"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Title Text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sz="quarter" idx="14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Line"/>
          <p:cNvSpPr/>
          <p:nvPr/>
        </p:nvSpPr>
        <p:spPr>
          <a:xfrm>
            <a:off x="507999" y="4876800"/>
            <a:ext cx="567637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Line"/>
          <p:cNvSpPr/>
          <p:nvPr/>
        </p:nvSpPr>
        <p:spPr>
          <a:xfrm>
            <a:off x="508000" y="2768600"/>
            <a:ext cx="5676317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  <a:lvl2pPr marL="7831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2pPr>
            <a:lvl3pPr marL="12530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3pPr>
            <a:lvl4pPr marL="17229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4pPr>
            <a:lvl5pPr marL="2192866" indent="-313266">
              <a:lnSpc>
                <a:spcPct val="110000"/>
              </a:lnSpc>
              <a:spcBef>
                <a:spcPts val="0"/>
              </a:spcBef>
              <a:buClrTx/>
              <a:buFontTx/>
              <a:defRPr sz="24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" name="Image"/>
          <p:cNvSpPr>
            <a:spLocks noGrp="1"/>
          </p:cNvSpPr>
          <p:nvPr>
            <p:ph type="pic" sz="half" idx="13"/>
          </p:nvPr>
        </p:nvSpPr>
        <p:spPr>
          <a:xfrm>
            <a:off x="6818218" y="647698"/>
            <a:ext cx="5588002" cy="83312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Title Text"/>
          <p:cNvSpPr txBox="1"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Title Text</a:t>
            </a:r>
          </a:p>
        </p:txBody>
      </p:sp>
      <p:sp>
        <p:nvSpPr>
          <p:cNvPr id="54" name="Body Level One…"/>
          <p:cNvSpPr txBox="1">
            <a:spLocks noGrp="1"/>
          </p:cNvSpPr>
          <p:nvPr>
            <p:ph type="body" sz="quarter" idx="14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0"/>
              </a:spcBef>
              <a:buClrTx/>
              <a:buSzTx/>
              <a:buFontTx/>
              <a:buNone/>
              <a:defRPr sz="2400"/>
            </a:pPr>
            <a:endParaRPr/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half" idx="13"/>
          </p:nvPr>
        </p:nvSpPr>
        <p:spPr>
          <a:xfrm>
            <a:off x="6819900" y="2654300"/>
            <a:ext cx="5588000" cy="635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>
            <a:spLocks noGrp="1"/>
          </p:cNvSpPr>
          <p:nvPr>
            <p:ph type="pic" sz="quarter" idx="13"/>
          </p:nvPr>
        </p:nvSpPr>
        <p:spPr>
          <a:xfrm>
            <a:off x="6856318" y="4772798"/>
            <a:ext cx="5499102" cy="42291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"/>
          <p:cNvSpPr>
            <a:spLocks noGrp="1"/>
          </p:cNvSpPr>
          <p:nvPr>
            <p:ph type="pic" sz="quarter" idx="14"/>
          </p:nvPr>
        </p:nvSpPr>
        <p:spPr>
          <a:xfrm>
            <a:off x="6860561" y="609600"/>
            <a:ext cx="5499103" cy="3530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"/>
          <p:cNvSpPr>
            <a:spLocks noGrp="1"/>
          </p:cNvSpPr>
          <p:nvPr>
            <p:ph type="pic" sz="half" idx="15"/>
          </p:nvPr>
        </p:nvSpPr>
        <p:spPr>
          <a:xfrm>
            <a:off x="557118" y="609598"/>
            <a:ext cx="5588003" cy="8394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  <a:lvl2pPr marL="861483" indent="-391583" algn="ctr">
              <a:spcBef>
                <a:spcPts val="1200"/>
              </a:spcBef>
              <a:buClrTx/>
              <a:buFontTx/>
              <a:defRPr sz="3000" i="1"/>
            </a:lvl2pPr>
            <a:lvl3pPr marL="1331383" indent="-391583" algn="ctr">
              <a:spcBef>
                <a:spcPts val="1200"/>
              </a:spcBef>
              <a:buClrTx/>
              <a:buFontTx/>
              <a:defRPr sz="3000" i="1"/>
            </a:lvl3pPr>
            <a:lvl4pPr marL="1801283" indent="-391583" algn="ctr">
              <a:spcBef>
                <a:spcPts val="1200"/>
              </a:spcBef>
              <a:buClrTx/>
              <a:buFontTx/>
              <a:defRPr sz="3000" i="1"/>
            </a:lvl4pPr>
            <a:lvl5pPr marL="2271183" indent="-391583" algn="ctr">
              <a:spcBef>
                <a:spcPts val="1200"/>
              </a:spcBef>
              <a:buClrTx/>
              <a:buFontTx/>
              <a:defRPr sz="3000" i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ClrTx/>
              <a:buSzTx/>
              <a:buFontTx/>
              <a:buNone/>
            </a:pPr>
            <a:endParaRPr/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>
            <a:off x="507999" y="2171700"/>
            <a:ext cx="119972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e"/>
          <p:cNvSpPr/>
          <p:nvPr/>
        </p:nvSpPr>
        <p:spPr>
          <a:xfrm>
            <a:off x="507999" y="635000"/>
            <a:ext cx="1199729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1pPr>
      <a:lvl2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2pPr>
      <a:lvl3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3pPr>
      <a:lvl4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4pPr>
      <a:lvl5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5pPr>
      <a:lvl6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6pPr>
      <a:lvl7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7pPr>
      <a:lvl8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8pPr>
      <a:lvl9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Bodoni SvtyTwo ITC TT-Book"/>
          <a:ea typeface="Bodoni SvtyTwo ITC TT-Book"/>
          <a:cs typeface="Bodoni SvtyTwo ITC TT-Book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g"/><Relationship Id="rId11" Type="http://schemas.openxmlformats.org/officeDocument/2006/relationships/image" Target="../media/image10.png"/><Relationship Id="rId5" Type="http://schemas.openxmlformats.org/officeDocument/2006/relationships/image" Target="../media/image6.jpg"/><Relationship Id="rId10" Type="http://schemas.openxmlformats.org/officeDocument/2006/relationships/image" Target="../media/image9.png"/><Relationship Id="rId4" Type="http://schemas.openxmlformats.org/officeDocument/2006/relationships/image" Target="../media/image5.jpg"/><Relationship Id="rId9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13" y="2738310"/>
            <a:ext cx="2651760" cy="260967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86" y="6043329"/>
            <a:ext cx="2987015" cy="29396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78" y="5902405"/>
            <a:ext cx="2911460" cy="2865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855" y="6083854"/>
            <a:ext cx="2934094" cy="2887521"/>
          </a:xfrm>
          <a:prstGeom prst="rect">
            <a:avLst/>
          </a:prstGeom>
        </p:spPr>
      </p:pic>
      <p:sp>
        <p:nvSpPr>
          <p:cNvPr id="207" name="Text Box 6"/>
          <p:cNvSpPr txBox="1">
            <a:spLocks noGrp="1"/>
          </p:cNvSpPr>
          <p:nvPr>
            <p:ph type="sldNum" sz="quarter" idx="2"/>
          </p:nvPr>
        </p:nvSpPr>
        <p:spPr>
          <a:xfrm>
            <a:off x="3114824" y="9423582"/>
            <a:ext cx="241633" cy="327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400">
                <a:solidFill>
                  <a:srgbClr val="333399"/>
                </a:solidFill>
              </a:defRPr>
            </a:lvl1pPr>
          </a:lstStyle>
          <a:p>
            <a:fld id="{86CB4B4D-7CA3-9044-876B-883B54F8677D}" type="slidenum">
              <a:t>1</a:t>
            </a:fld>
            <a:endParaRPr/>
          </a:p>
        </p:txBody>
      </p:sp>
      <p:sp>
        <p:nvSpPr>
          <p:cNvPr id="208" name="Title 1"/>
          <p:cNvSpPr txBox="1">
            <a:spLocks noGrp="1"/>
          </p:cNvSpPr>
          <p:nvPr>
            <p:ph type="title"/>
          </p:nvPr>
        </p:nvSpPr>
        <p:spPr>
          <a:xfrm>
            <a:off x="-1" y="-38977"/>
            <a:ext cx="13004802" cy="847558"/>
          </a:xfrm>
          <a:prstGeom prst="rect">
            <a:avLst/>
          </a:prstGeom>
          <a:ln>
            <a:solidFill>
              <a:srgbClr val="FFFFFF"/>
            </a:solidFill>
            <a:miter lim="800000"/>
          </a:ln>
        </p:spPr>
        <p:txBody>
          <a:bodyPr lIns="63109" tIns="63109" rIns="63109" bIns="63109"/>
          <a:lstStyle/>
          <a:p>
            <a:pPr>
              <a:defRPr sz="2800" b="1">
                <a:solidFill>
                  <a:srgbClr val="6666FF"/>
                </a:solidFill>
              </a:defRPr>
            </a:pPr>
            <a:r>
              <a:rPr b="0" dirty="0" err="1" smtClean="0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aseline="30571" dirty="0" err="1" smtClean="0"/>
              <a:t>+</a:t>
            </a:r>
            <a:r>
              <a:rPr dirty="0" err="1" smtClean="0"/>
              <a:t>n</a:t>
            </a:r>
            <a:r>
              <a:rPr dirty="0" smtClean="0"/>
              <a:t> </a:t>
            </a:r>
            <a:r>
              <a:rPr dirty="0"/>
              <a:t>Exclusive </a:t>
            </a:r>
            <a:r>
              <a:rPr dirty="0" smtClean="0"/>
              <a:t>Events</a:t>
            </a:r>
            <a:r>
              <a:rPr lang="en-US" dirty="0" smtClean="0"/>
              <a:t> from the CLAS12</a:t>
            </a:r>
            <a:endParaRPr dirty="0"/>
          </a:p>
        </p:txBody>
      </p:sp>
      <p:sp>
        <p:nvSpPr>
          <p:cNvPr id="209" name="Straight Connector 31"/>
          <p:cNvSpPr/>
          <p:nvPr/>
        </p:nvSpPr>
        <p:spPr>
          <a:xfrm>
            <a:off x="-32513" y="963349"/>
            <a:ext cx="13004802" cy="1"/>
          </a:xfrm>
          <a:prstGeom prst="line">
            <a:avLst/>
          </a:prstGeom>
          <a:ln w="50800">
            <a:solidFill>
              <a:srgbClr val="000090"/>
            </a:solidFill>
          </a:ln>
        </p:spPr>
        <p:txBody>
          <a:bodyPr lIns="65023" tIns="65023" rIns="65023" bIns="65023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11" name="Text Box 5"/>
          <p:cNvSpPr txBox="1"/>
          <p:nvPr/>
        </p:nvSpPr>
        <p:spPr>
          <a:xfrm>
            <a:off x="214786" y="5337912"/>
            <a:ext cx="3646214" cy="640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lnSpc>
                <a:spcPts val="4500"/>
              </a:lnSpc>
              <a:defRPr sz="18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No </a:t>
            </a:r>
            <a:r>
              <a:rPr dirty="0" smtClean="0"/>
              <a:t>cuts </a:t>
            </a:r>
            <a:r>
              <a:rPr dirty="0"/>
              <a:t>on π</a:t>
            </a:r>
            <a:r>
              <a:rPr baseline="30444" dirty="0"/>
              <a:t>+</a:t>
            </a:r>
            <a:r>
              <a:rPr dirty="0"/>
              <a:t>:</a:t>
            </a:r>
          </a:p>
        </p:txBody>
      </p:sp>
      <p:sp>
        <p:nvSpPr>
          <p:cNvPr id="212" name="Text Box 5"/>
          <p:cNvSpPr txBox="1"/>
          <p:nvPr/>
        </p:nvSpPr>
        <p:spPr>
          <a:xfrm>
            <a:off x="1517693" y="7464767"/>
            <a:ext cx="1331348" cy="657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lnSpc>
                <a:spcPts val="4500"/>
              </a:lnSpc>
              <a:defRPr sz="24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MM(n)</a:t>
            </a:r>
          </a:p>
        </p:txBody>
      </p:sp>
      <p:sp>
        <p:nvSpPr>
          <p:cNvPr id="214" name="Text Box 5"/>
          <p:cNvSpPr txBox="1"/>
          <p:nvPr/>
        </p:nvSpPr>
        <p:spPr>
          <a:xfrm>
            <a:off x="3356457" y="5617830"/>
            <a:ext cx="4979643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buSzPct val="100000"/>
              <a:defRPr sz="16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/>
              <a:t>  + Cuts </a:t>
            </a:r>
            <a:r>
              <a:rPr lang="en-US" sz="1800" dirty="0"/>
              <a:t>#</a:t>
            </a:r>
            <a:r>
              <a:rPr lang="en-US" sz="1800" dirty="0" smtClean="0"/>
              <a:t> </a:t>
            </a:r>
            <a:r>
              <a:rPr lang="en-US" sz="1800" dirty="0" smtClean="0"/>
              <a:t>1-6</a:t>
            </a:r>
            <a:endParaRPr sz="1800" dirty="0"/>
          </a:p>
        </p:txBody>
      </p:sp>
      <p:sp>
        <p:nvSpPr>
          <p:cNvPr id="215" name="Text Box 5"/>
          <p:cNvSpPr txBox="1"/>
          <p:nvPr/>
        </p:nvSpPr>
        <p:spPr>
          <a:xfrm>
            <a:off x="5599612" y="7318788"/>
            <a:ext cx="1331349" cy="6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lnSpc>
                <a:spcPts val="4500"/>
              </a:lnSpc>
              <a:defRPr sz="24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MM(n)</a:t>
            </a:r>
          </a:p>
        </p:txBody>
      </p:sp>
      <p:sp>
        <p:nvSpPr>
          <p:cNvPr id="218" name="Text Box 5"/>
          <p:cNvSpPr txBox="1"/>
          <p:nvPr/>
        </p:nvSpPr>
        <p:spPr>
          <a:xfrm>
            <a:off x="8025156" y="5675539"/>
            <a:ext cx="4979644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buSzPct val="100000"/>
              <a:defRPr sz="16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/>
              <a:t> + </a:t>
            </a:r>
            <a:r>
              <a:rPr lang="en-US" sz="1800" dirty="0" smtClean="0"/>
              <a:t>Cut # </a:t>
            </a:r>
            <a:r>
              <a:rPr lang="en-US" sz="1800" dirty="0" smtClean="0"/>
              <a:t>7</a:t>
            </a:r>
            <a:endParaRPr sz="1800" dirty="0"/>
          </a:p>
        </p:txBody>
      </p:sp>
      <p:sp>
        <p:nvSpPr>
          <p:cNvPr id="219" name="Text Box 5"/>
          <p:cNvSpPr txBox="1"/>
          <p:nvPr/>
        </p:nvSpPr>
        <p:spPr>
          <a:xfrm>
            <a:off x="10150542" y="7274391"/>
            <a:ext cx="1331349" cy="6570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lnSpc>
                <a:spcPts val="4500"/>
              </a:lnSpc>
              <a:defRPr sz="24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MM(n)</a:t>
            </a:r>
          </a:p>
        </p:txBody>
      </p:sp>
      <p:sp>
        <p:nvSpPr>
          <p:cNvPr id="224" name="Text Box 5"/>
          <p:cNvSpPr txBox="1"/>
          <p:nvPr/>
        </p:nvSpPr>
        <p:spPr>
          <a:xfrm>
            <a:off x="16294" y="941964"/>
            <a:ext cx="7168798" cy="4193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defRPr sz="2200" b="1" u="sng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Selection criteria</a:t>
            </a:r>
            <a:r>
              <a:rPr baseline="30545" dirty="0">
                <a:solidFill>
                  <a:srgbClr val="FF0000"/>
                </a:solidFill>
              </a:rPr>
              <a:t> </a:t>
            </a:r>
            <a:r>
              <a:rPr dirty="0"/>
              <a:t>:</a:t>
            </a:r>
          </a:p>
          <a:p>
            <a:pPr defTabSz="650240"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471487" indent="-471487" algn="l" defTabSz="650240">
              <a:buSzPct val="100000"/>
              <a:buAutoNum type="arabicPeriod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Exactly </a:t>
            </a:r>
            <a:r>
              <a:rPr dirty="0" smtClean="0"/>
              <a:t>one</a:t>
            </a:r>
            <a:r>
              <a:rPr b="1" dirty="0" smtClean="0"/>
              <a:t> </a:t>
            </a:r>
            <a:r>
              <a:rPr lang="en-US" b="1" dirty="0" smtClean="0">
                <a:latin typeface="Symbol" panose="05050102010706020507" pitchFamily="18" charset="2"/>
              </a:rPr>
              <a:t>p</a:t>
            </a:r>
            <a:r>
              <a:rPr lang="en-US" b="1" baseline="30000" dirty="0" smtClean="0"/>
              <a:t>+</a:t>
            </a:r>
            <a:endParaRPr b="1" baseline="30000" dirty="0"/>
          </a:p>
          <a:p>
            <a:pPr marL="471487" indent="-471487" algn="l" defTabSz="650240">
              <a:buSzPct val="100000"/>
              <a:buAutoNum type="arabicPeriod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Track quality check</a:t>
            </a:r>
          </a:p>
          <a:p>
            <a:pPr marL="471487" indent="-471487" algn="l" defTabSz="650240">
              <a:buSzPct val="100000"/>
              <a:buAutoNum type="arabicPeriod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>
                <a:latin typeface="Symbol" panose="05050102010706020507" pitchFamily="18" charset="2"/>
              </a:rPr>
              <a:t>p</a:t>
            </a:r>
            <a:r>
              <a:rPr lang="en-US" b="1" baseline="30000" dirty="0"/>
              <a:t>+</a:t>
            </a:r>
            <a:r>
              <a:rPr lang="en-US" dirty="0" smtClean="0"/>
              <a:t> </a:t>
            </a:r>
            <a:r>
              <a:rPr dirty="0" smtClean="0"/>
              <a:t> momentum</a:t>
            </a:r>
            <a:r>
              <a:rPr lang="en-US" dirty="0" smtClean="0"/>
              <a:t> &gt;</a:t>
            </a:r>
            <a:r>
              <a:rPr dirty="0" smtClean="0"/>
              <a:t> </a:t>
            </a:r>
            <a:r>
              <a:rPr dirty="0"/>
              <a:t>0.2 GeV</a:t>
            </a:r>
          </a:p>
          <a:p>
            <a:pPr marL="471487" indent="-471487" algn="l" defTabSz="650240">
              <a:buSzPct val="100000"/>
              <a:buAutoNum type="arabicPeriod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b="1" dirty="0">
                <a:latin typeface="Symbol" panose="05050102010706020507" pitchFamily="18" charset="2"/>
              </a:rPr>
              <a:t>p</a:t>
            </a:r>
            <a:r>
              <a:rPr lang="en-US" b="1" baseline="30000" dirty="0"/>
              <a:t>+</a:t>
            </a:r>
            <a:r>
              <a:rPr dirty="0" smtClean="0"/>
              <a:t> </a:t>
            </a:r>
            <a:r>
              <a:rPr dirty="0"/>
              <a:t>should be detected by </a:t>
            </a:r>
            <a:r>
              <a:rPr dirty="0" smtClean="0"/>
              <a:t>FD</a:t>
            </a:r>
            <a:endParaRPr lang="en-US" dirty="0" smtClean="0"/>
          </a:p>
          <a:p>
            <a:pPr marL="471487" indent="-471487" algn="l" defTabSz="650240">
              <a:buSzPct val="100000"/>
              <a:buAutoNum type="arabicPeriod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No other charged </a:t>
            </a:r>
            <a:r>
              <a:rPr lang="en-US" dirty="0" smtClean="0"/>
              <a:t>hadrons</a:t>
            </a:r>
            <a:r>
              <a:rPr lang="en-US" dirty="0" smtClean="0"/>
              <a:t> </a:t>
            </a:r>
            <a:r>
              <a:rPr lang="en-US" dirty="0" smtClean="0"/>
              <a:t>except </a:t>
            </a:r>
            <a:r>
              <a:rPr lang="el-GR" dirty="0" smtClean="0"/>
              <a:t>π</a:t>
            </a:r>
            <a:r>
              <a:rPr lang="el-GR" baseline="30500" dirty="0"/>
              <a:t>+</a:t>
            </a:r>
            <a:r>
              <a:rPr lang="el-GR" dirty="0"/>
              <a:t> </a:t>
            </a:r>
            <a:endParaRPr lang="en-US" dirty="0"/>
          </a:p>
          <a:p>
            <a:pPr marL="471487" indent="-471487" algn="l" defTabSz="650240">
              <a:buSzPct val="100000"/>
              <a:buAutoNum type="arabicPeriod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W&lt;2 GeV</a:t>
            </a:r>
          </a:p>
          <a:p>
            <a:pPr marL="471487" indent="-471487" algn="l" defTabSz="650240">
              <a:buSzPct val="100000"/>
              <a:buAutoNum type="arabicPeriod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dirty="0" smtClean="0"/>
          </a:p>
          <a:p>
            <a:pPr marL="471487" indent="-471487" algn="l" defTabSz="650240">
              <a:buSzPct val="100000"/>
              <a:buAutoNum type="arabicPeriod"/>
              <a:defRPr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>
                <a:solidFill>
                  <a:srgbClr val="0070C0"/>
                </a:solidFill>
              </a:rPr>
              <a:t>Measured </a:t>
            </a:r>
            <a:r>
              <a:rPr lang="en-US" b="1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en-US" b="1" baseline="30000" dirty="0">
                <a:solidFill>
                  <a:srgbClr val="0070C0"/>
                </a:solidFill>
              </a:rPr>
              <a:t>+</a:t>
            </a:r>
            <a:r>
              <a:rPr lang="en-US" dirty="0" smtClean="0">
                <a:solidFill>
                  <a:srgbClr val="0070C0"/>
                </a:solidFill>
              </a:rPr>
              <a:t> energy in CM </a:t>
            </a:r>
            <a:r>
              <a:rPr lang="en-US" dirty="0" err="1" smtClean="0">
                <a:solidFill>
                  <a:srgbClr val="0070C0"/>
                </a:solidFill>
              </a:rPr>
              <a:t>E</a:t>
            </a:r>
            <a:r>
              <a:rPr lang="en-US" baseline="-25000" dirty="0" err="1" smtClean="0">
                <a:solidFill>
                  <a:srgbClr val="0070C0"/>
                </a:solidFill>
              </a:rPr>
              <a:t>mes</a:t>
            </a:r>
            <a:r>
              <a:rPr lang="en-US" dirty="0" smtClean="0">
                <a:solidFill>
                  <a:srgbClr val="0070C0"/>
                </a:solidFill>
              </a:rPr>
              <a:t> should coincide  with the computed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+</a:t>
            </a:r>
            <a:r>
              <a:rPr lang="en-US" dirty="0" smtClean="0">
                <a:solidFill>
                  <a:srgbClr val="0070C0"/>
                </a:solidFill>
              </a:rPr>
              <a:t> from W-values (1) determined from the scattered e</a:t>
            </a:r>
            <a:r>
              <a:rPr lang="en-US" baseline="30000" dirty="0" smtClean="0">
                <a:solidFill>
                  <a:srgbClr val="0070C0"/>
                </a:solidFill>
              </a:rPr>
              <a:t>-</a:t>
            </a:r>
            <a:r>
              <a:rPr lang="en-US" dirty="0" smtClean="0">
                <a:solidFill>
                  <a:srgbClr val="0070C0"/>
                </a:solidFill>
              </a:rPr>
              <a:t> momentum </a:t>
            </a:r>
            <a:endParaRPr dirty="0">
              <a:solidFill>
                <a:srgbClr val="0070C0"/>
              </a:solidFill>
            </a:endParaRPr>
          </a:p>
        </p:txBody>
      </p:sp>
      <p:sp>
        <p:nvSpPr>
          <p:cNvPr id="231" name="TextBox 29"/>
          <p:cNvSpPr txBox="1"/>
          <p:nvPr/>
        </p:nvSpPr>
        <p:spPr>
          <a:xfrm>
            <a:off x="11674754" y="8699024"/>
            <a:ext cx="549347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GeV</a:t>
            </a:r>
          </a:p>
        </p:txBody>
      </p:sp>
      <p:sp>
        <p:nvSpPr>
          <p:cNvPr id="232" name="TextBox 30"/>
          <p:cNvSpPr txBox="1"/>
          <p:nvPr/>
        </p:nvSpPr>
        <p:spPr>
          <a:xfrm>
            <a:off x="7090606" y="8749841"/>
            <a:ext cx="549347" cy="35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GeV</a:t>
            </a:r>
          </a:p>
        </p:txBody>
      </p:sp>
      <p:sp>
        <p:nvSpPr>
          <p:cNvPr id="233" name="TextBox 31"/>
          <p:cNvSpPr txBox="1"/>
          <p:nvPr/>
        </p:nvSpPr>
        <p:spPr>
          <a:xfrm>
            <a:off x="3081783" y="8695461"/>
            <a:ext cx="549347" cy="352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GeV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542" y="2673496"/>
            <a:ext cx="2652843" cy="2610734"/>
          </a:xfrm>
          <a:prstGeom prst="rect">
            <a:avLst/>
          </a:prstGeom>
        </p:spPr>
      </p:pic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915678"/>
              </p:ext>
            </p:extLst>
          </p:nvPr>
        </p:nvGraphicFramePr>
        <p:xfrm>
          <a:off x="8627189" y="1472945"/>
          <a:ext cx="2801767" cy="85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Уравнение" r:id="rId8" imgW="1422360" imgH="431640" progId="Equation.3">
                  <p:embed/>
                </p:oleObj>
              </mc:Choice>
              <mc:Fallback>
                <p:oleObj name="Уравнение" r:id="rId8" imgW="142236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27189" y="1472945"/>
                        <a:ext cx="2801767" cy="8505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Стрелка вправо 14"/>
          <p:cNvSpPr/>
          <p:nvPr/>
        </p:nvSpPr>
        <p:spPr>
          <a:xfrm>
            <a:off x="3600693" y="7422307"/>
            <a:ext cx="823769" cy="179122"/>
          </a:xfrm>
          <a:prstGeom prst="rightArrow">
            <a:avLst/>
          </a:prstGeom>
          <a:solidFill>
            <a:srgbClr val="00414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43" name="Стрелка вправо 42"/>
          <p:cNvSpPr/>
          <p:nvPr/>
        </p:nvSpPr>
        <p:spPr>
          <a:xfrm>
            <a:off x="7903175" y="7436825"/>
            <a:ext cx="823769" cy="179122"/>
          </a:xfrm>
          <a:prstGeom prst="rightArrow">
            <a:avLst/>
          </a:prstGeom>
          <a:solidFill>
            <a:srgbClr val="00414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31186" y="1113585"/>
            <a:ext cx="4793774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070C0"/>
                </a:solidFill>
              </a:rPr>
              <a:t>Matching cut for CM pion energy</a:t>
            </a:r>
            <a:r>
              <a:rPr lang="en-US" sz="1800" dirty="0" smtClean="0">
                <a:solidFill>
                  <a:srgbClr val="0070C0"/>
                </a:solidFill>
              </a:rPr>
              <a:t>: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70C0"/>
              </a:solidFill>
              <a:effectLst/>
              <a:uFillTx/>
              <a:sym typeface="Bodoni SvtyTwo ITC TT-Book"/>
            </a:endParaRPr>
          </a:p>
        </p:txBody>
      </p:sp>
      <p:sp>
        <p:nvSpPr>
          <p:cNvPr id="48" name="Text Box 5"/>
          <p:cNvSpPr txBox="1"/>
          <p:nvPr/>
        </p:nvSpPr>
        <p:spPr>
          <a:xfrm>
            <a:off x="6265286" y="2293349"/>
            <a:ext cx="4979643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buSzPct val="100000"/>
              <a:defRPr sz="16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/>
              <a:t>After</a:t>
            </a:r>
            <a:r>
              <a:rPr lang="en-US" sz="1800" dirty="0" smtClean="0"/>
              <a:t> cuts # 1-6:</a:t>
            </a:r>
            <a:endParaRPr sz="1800" dirty="0"/>
          </a:p>
        </p:txBody>
      </p:sp>
      <p:sp>
        <p:nvSpPr>
          <p:cNvPr id="49" name="Text Box 5"/>
          <p:cNvSpPr txBox="1"/>
          <p:nvPr/>
        </p:nvSpPr>
        <p:spPr>
          <a:xfrm>
            <a:off x="8952162" y="2240669"/>
            <a:ext cx="4979643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buSzPct val="100000"/>
              <a:defRPr sz="1600" b="1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800" dirty="0" smtClean="0"/>
              <a:t>C</a:t>
            </a:r>
            <a:r>
              <a:rPr lang="en-US" sz="1800" dirty="0" smtClean="0"/>
              <a:t>ut # 7:</a:t>
            </a:r>
            <a:endParaRPr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7903175" y="5141941"/>
            <a:ext cx="1867751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E</a:t>
            </a:r>
            <a:r>
              <a:rPr kumimoji="0" lang="en-US" sz="2000" b="1" i="0" u="none" strike="noStrike" cap="none" spc="0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Symbol" panose="05050102010706020507" pitchFamily="18" charset="2"/>
                <a:sym typeface="Bodoni SvtyTwo ITC TT-Book"/>
              </a:rPr>
              <a:t> </a:t>
            </a:r>
            <a:r>
              <a:rPr kumimoji="0" lang="en-US" sz="2000" b="1" i="0" u="none" strike="noStrike" cap="none" spc="0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mes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en-US" sz="1800" b="1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+</a:t>
            </a: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Symbol" panose="05050102010706020507" pitchFamily="18" charset="2"/>
                <a:sym typeface="Bodoni SvtyTwo ITC TT-Book"/>
              </a:rPr>
              <a:t> </a:t>
            </a:r>
            <a:endParaRPr kumimoji="0" lang="en-US" sz="1800" b="1" i="0" u="none" strike="noStrike" cap="none" spc="0" normalizeH="0" dirty="0">
              <a:ln>
                <a:noFill/>
              </a:ln>
              <a:solidFill>
                <a:srgbClr val="414141"/>
              </a:solidFill>
              <a:effectLst/>
              <a:uFillTx/>
              <a:latin typeface="Symbol" panose="05050102010706020507" pitchFamily="18" charset="2"/>
              <a:sym typeface="Bodoni SvtyTwo ITC TT-Book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8213" y="5068845"/>
            <a:ext cx="652329" cy="432854"/>
          </a:xfrm>
          <a:prstGeom prst="rect">
            <a:avLst/>
          </a:prstGeom>
        </p:spPr>
      </p:pic>
      <p:sp>
        <p:nvSpPr>
          <p:cNvPr id="28" name="TextBox 30"/>
          <p:cNvSpPr txBox="1"/>
          <p:nvPr/>
        </p:nvSpPr>
        <p:spPr>
          <a:xfrm>
            <a:off x="6966745" y="9254975"/>
            <a:ext cx="131381" cy="37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endParaRPr dirty="0"/>
          </a:p>
        </p:txBody>
      </p:sp>
      <p:sp>
        <p:nvSpPr>
          <p:cNvPr id="29" name="TextBox 30"/>
          <p:cNvSpPr txBox="1"/>
          <p:nvPr/>
        </p:nvSpPr>
        <p:spPr>
          <a:xfrm>
            <a:off x="12273525" y="5051152"/>
            <a:ext cx="549347" cy="352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6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GeV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80447" y="5096376"/>
            <a:ext cx="1867751" cy="6873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kumimoji="0" lang="en-US" sz="2000" b="1" i="0" u="none" strike="noStrike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E</a:t>
            </a:r>
            <a:r>
              <a:rPr kumimoji="0" lang="en-US" sz="2000" b="1" i="0" u="none" strike="noStrike" cap="none" spc="0" normalizeH="0" baseline="-25000" dirty="0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Symbol" panose="05050102010706020507" pitchFamily="18" charset="2"/>
                <a:sym typeface="Bodoni SvtyTwo ITC TT-Book"/>
              </a:rPr>
              <a:t> </a:t>
            </a:r>
            <a:r>
              <a:rPr kumimoji="0" lang="en-US" sz="2000" b="1" i="0" u="none" strike="noStrike" cap="none" spc="0" normalizeH="0" baseline="-25000" dirty="0" err="1" smtClean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mes</a:t>
            </a:r>
            <a:r>
              <a:rPr lang="en-US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en-US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000" b="1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p</a:t>
            </a:r>
            <a:r>
              <a:rPr lang="en-US" sz="1800" b="1" baseline="-25000" dirty="0">
                <a:solidFill>
                  <a:srgbClr val="0070C0"/>
                </a:solidFill>
                <a:latin typeface="Symbol" panose="05050102010706020507" pitchFamily="18" charset="2"/>
              </a:rPr>
              <a:t>+</a:t>
            </a:r>
            <a:endParaRPr lang="en-US" sz="1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Symbol" panose="05050102010706020507" pitchFamily="18" charset="2"/>
                <a:sym typeface="Bodoni SvtyTwo ITC TT-Book"/>
              </a:rPr>
              <a:t> </a:t>
            </a:r>
            <a:endParaRPr kumimoji="0" lang="en-US" sz="1800" b="1" i="0" u="none" strike="noStrike" cap="none" spc="0" normalizeH="0" dirty="0">
              <a:ln>
                <a:noFill/>
              </a:ln>
              <a:solidFill>
                <a:srgbClr val="414141"/>
              </a:solidFill>
              <a:effectLst/>
              <a:uFillTx/>
              <a:latin typeface="Symbol" panose="05050102010706020507" pitchFamily="18" charset="2"/>
              <a:sym typeface="Bodoni SvtyTwo ITC TT-Book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49428" y="1668229"/>
            <a:ext cx="384721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(1)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Bodoni SvtyTwo ITC TT-Book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627189" y="2943773"/>
            <a:ext cx="0" cy="2125072"/>
          </a:xfrm>
          <a:prstGeom prst="line">
            <a:avLst/>
          </a:prstGeom>
          <a:noFill/>
          <a:ln w="25400" cap="flat">
            <a:solidFill>
              <a:srgbClr val="FF0000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05135" y="2973205"/>
            <a:ext cx="24386" cy="21398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51372" y="5157247"/>
            <a:ext cx="3751028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sng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Bodoni SvtyTwo ITC TT-Book"/>
              </a:rPr>
              <a:t>Missing mass MM(n):  </a:t>
            </a:r>
            <a:r>
              <a:rPr kumimoji="0" lang="en-US" sz="1800" b="1" i="0" u="sng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Bodoni SvtyTwo ITC TT-Book"/>
              </a:rPr>
              <a:t>ep</a:t>
            </a:r>
            <a:r>
              <a:rPr kumimoji="0" lang="en-US" sz="1800" b="1" i="0" u="sng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→e’</a:t>
            </a:r>
            <a:r>
              <a:rPr kumimoji="0" lang="en-US" sz="1800" b="1" i="0" u="sng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Symbol" panose="05050102010706020507" pitchFamily="18" charset="2"/>
                <a:cs typeface="Arial" panose="020B0604020202020204" pitchFamily="34" charset="0"/>
                <a:sym typeface="Bodoni SvtyTwo ITC TT-Book"/>
              </a:rPr>
              <a:t>p</a:t>
            </a:r>
            <a:r>
              <a:rPr kumimoji="0" lang="en-US" sz="1800" b="1" i="0" u="sng" strike="noStrike" cap="none" spc="0" normalizeH="0" baseline="3000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+</a:t>
            </a:r>
            <a:r>
              <a:rPr kumimoji="0" lang="en-US" sz="1800" b="1" i="0" u="sng" strike="noStrike" cap="none" spc="0" normalizeH="0" baseline="0" dirty="0" err="1" smtClean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X</a:t>
            </a:r>
            <a:r>
              <a:rPr kumimoji="0" lang="en-US" sz="1800" b="1" i="0" u="sng" strike="noStrike" cap="none" spc="0" normalizeH="0" baseline="0" dirty="0" smtClean="0">
                <a:ln>
                  <a:noFill/>
                </a:ln>
                <a:solidFill>
                  <a:srgbClr val="414141"/>
                </a:solidFill>
                <a:effectLst/>
                <a:uFillTx/>
                <a:sym typeface="Bodoni SvtyTwo ITC TT-Book"/>
              </a:rPr>
              <a:t> </a:t>
            </a:r>
            <a:endParaRPr kumimoji="0" lang="en-US" sz="1800" b="1" i="0" u="sng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sym typeface="Bodoni SvtyTwo ITC TT-Book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64343" y="9064152"/>
            <a:ext cx="4175823" cy="3795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Good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 isolation of </a:t>
            </a:r>
            <a:r>
              <a:rPr kumimoji="0" lang="en-US" sz="1800" b="1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Bodoni SvtyTwo ITC TT-Book"/>
              </a:rPr>
              <a:t>ep</a:t>
            </a:r>
            <a:r>
              <a:rPr kumimoji="0" lang="en-US" sz="1800" b="1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e’p’</a:t>
            </a:r>
            <a:r>
              <a:rPr kumimoji="0" lang="en-US" sz="1800" b="1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Symbol" panose="05050102010706020507" pitchFamily="18" charset="2"/>
                <a:cs typeface="Arial" panose="020B0604020202020204" pitchFamily="34" charset="0"/>
                <a:sym typeface="Symbol" panose="05050102010706020507" pitchFamily="18" charset="2"/>
              </a:rPr>
              <a:t>p</a:t>
            </a:r>
            <a:r>
              <a:rPr kumimoji="0" lang="en-US" sz="1800" b="1" i="0" u="none" strike="noStrike" cap="none" spc="0" normalizeH="0" baseline="3000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+</a:t>
            </a:r>
            <a:r>
              <a:rPr kumimoji="0" lang="en-US" sz="1800" b="1" i="0" u="none" strike="noStrike" cap="none" spc="0" normalizeH="0" dirty="0" err="1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kumimoji="0" lang="en-US" sz="18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events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rial" panose="020B0604020202020204" pitchFamily="34" charset="0"/>
              <a:cs typeface="Arial" panose="020B0604020202020204" pitchFamily="34" charset="0"/>
              <a:sym typeface="Bodoni SvtyTwo ITC TT-Book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2" y="1106222"/>
            <a:ext cx="2629507" cy="25877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41" y="3777413"/>
            <a:ext cx="2629507" cy="258776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70" y="6589590"/>
            <a:ext cx="2629507" cy="25877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18" y="1175164"/>
            <a:ext cx="2629507" cy="2587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21" y="3918049"/>
            <a:ext cx="2629507" cy="2587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18" y="6694574"/>
            <a:ext cx="2629507" cy="2587769"/>
          </a:xfrm>
          <a:prstGeom prst="rect">
            <a:avLst/>
          </a:prstGeom>
        </p:spPr>
      </p:pic>
      <p:sp>
        <p:nvSpPr>
          <p:cNvPr id="235" name="Text Box 6"/>
          <p:cNvSpPr txBox="1">
            <a:spLocks noGrp="1"/>
          </p:cNvSpPr>
          <p:nvPr>
            <p:ph type="sldNum" sz="quarter" idx="2"/>
          </p:nvPr>
        </p:nvSpPr>
        <p:spPr>
          <a:xfrm>
            <a:off x="3114824" y="9423582"/>
            <a:ext cx="241633" cy="327432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400">
                <a:solidFill>
                  <a:srgbClr val="333399"/>
                </a:solidFill>
              </a:defRPr>
            </a:lvl1pPr>
          </a:lstStyle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236" name="Title 1"/>
          <p:cNvSpPr txBox="1">
            <a:spLocks noGrp="1"/>
          </p:cNvSpPr>
          <p:nvPr>
            <p:ph type="title"/>
          </p:nvPr>
        </p:nvSpPr>
        <p:spPr>
          <a:xfrm>
            <a:off x="-1" y="-38977"/>
            <a:ext cx="13004802" cy="847558"/>
          </a:xfrm>
          <a:prstGeom prst="rect">
            <a:avLst/>
          </a:prstGeom>
          <a:ln>
            <a:solidFill>
              <a:srgbClr val="FFFFFF"/>
            </a:solidFill>
            <a:miter lim="800000"/>
          </a:ln>
        </p:spPr>
        <p:txBody>
          <a:bodyPr lIns="63109" tIns="63109" rIns="63109" bIns="63109">
            <a:normAutofit fontScale="90000"/>
          </a:bodyPr>
          <a:lstStyle/>
          <a:p>
            <a:pPr>
              <a:defRPr sz="2800" b="1">
                <a:solidFill>
                  <a:srgbClr val="6666FF"/>
                </a:solidFill>
              </a:defRPr>
            </a:pPr>
            <a:r>
              <a:rPr lang="en-US" dirty="0" smtClean="0"/>
              <a:t>W-distributions o</a:t>
            </a:r>
            <a:r>
              <a:rPr dirty="0" smtClean="0"/>
              <a:t>f the</a:t>
            </a:r>
            <a:r>
              <a:rPr lang="en-US" dirty="0" smtClean="0"/>
              <a:t> Selected</a:t>
            </a:r>
            <a:r>
              <a:rPr dirty="0" smtClean="0"/>
              <a:t> </a:t>
            </a:r>
            <a:r>
              <a:rPr b="0" dirty="0" err="1">
                <a:latin typeface="Symbol"/>
                <a:ea typeface="Symbol"/>
                <a:cs typeface="Symbol"/>
                <a:sym typeface="Symbol"/>
              </a:rPr>
              <a:t>p</a:t>
            </a:r>
            <a:r>
              <a:rPr baseline="30571" dirty="0" err="1"/>
              <a:t>+</a:t>
            </a:r>
            <a:r>
              <a:rPr dirty="0" err="1"/>
              <a:t>n</a:t>
            </a:r>
            <a:r>
              <a:rPr dirty="0"/>
              <a:t> Exclusive </a:t>
            </a:r>
            <a:r>
              <a:rPr dirty="0" smtClean="0"/>
              <a:t>Events</a:t>
            </a:r>
            <a:r>
              <a:rPr lang="en-US" dirty="0" smtClean="0"/>
              <a:t> in Different Q</a:t>
            </a:r>
            <a:r>
              <a:rPr lang="en-US" baseline="30000" dirty="0" smtClean="0"/>
              <a:t>2</a:t>
            </a:r>
            <a:r>
              <a:rPr lang="en-US" dirty="0" smtClean="0"/>
              <a:t>-intervals</a:t>
            </a:r>
            <a:endParaRPr dirty="0"/>
          </a:p>
        </p:txBody>
      </p:sp>
      <p:sp>
        <p:nvSpPr>
          <p:cNvPr id="237" name="Straight Connector 31"/>
          <p:cNvSpPr/>
          <p:nvPr/>
        </p:nvSpPr>
        <p:spPr>
          <a:xfrm>
            <a:off x="-32513" y="963349"/>
            <a:ext cx="13004802" cy="1"/>
          </a:xfrm>
          <a:prstGeom prst="line">
            <a:avLst/>
          </a:prstGeom>
          <a:ln w="50800">
            <a:solidFill>
              <a:srgbClr val="000090"/>
            </a:solidFill>
          </a:ln>
        </p:spPr>
        <p:txBody>
          <a:bodyPr lIns="65023" tIns="65023" rIns="65023" bIns="65023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40" name="Text Box 5"/>
          <p:cNvSpPr txBox="1"/>
          <p:nvPr/>
        </p:nvSpPr>
        <p:spPr>
          <a:xfrm>
            <a:off x="768138" y="4105355"/>
            <a:ext cx="3015792" cy="634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lnSpc>
                <a:spcPts val="4500"/>
              </a:lnSpc>
              <a:defRPr sz="24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dirty="0" smtClean="0"/>
              <a:t>2</a:t>
            </a:r>
            <a:r>
              <a:rPr dirty="0" smtClean="0"/>
              <a:t>&lt;Q</a:t>
            </a:r>
            <a:r>
              <a:rPr baseline="30500" dirty="0" smtClean="0"/>
              <a:t>2</a:t>
            </a:r>
            <a:r>
              <a:rPr dirty="0" smtClean="0"/>
              <a:t>&lt;</a:t>
            </a:r>
            <a:r>
              <a:rPr lang="en-US" dirty="0" smtClean="0"/>
              <a:t>3.5 GeV</a:t>
            </a:r>
            <a:r>
              <a:rPr lang="en-US" baseline="30500" dirty="0" smtClean="0"/>
              <a:t>2</a:t>
            </a:r>
            <a:endParaRPr lang="en-US" baseline="30500" dirty="0"/>
          </a:p>
        </p:txBody>
      </p:sp>
      <p:sp>
        <p:nvSpPr>
          <p:cNvPr id="241" name="Text Box 5"/>
          <p:cNvSpPr txBox="1"/>
          <p:nvPr/>
        </p:nvSpPr>
        <p:spPr>
          <a:xfrm>
            <a:off x="639455" y="7270960"/>
            <a:ext cx="2697750" cy="708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lnSpc>
                <a:spcPts val="4500"/>
              </a:lnSpc>
              <a:defRPr sz="24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Q</a:t>
            </a:r>
            <a:r>
              <a:rPr baseline="30500" dirty="0" smtClean="0"/>
              <a:t>2</a:t>
            </a:r>
            <a:r>
              <a:rPr dirty="0" smtClean="0"/>
              <a:t>&gt;3</a:t>
            </a:r>
            <a:r>
              <a:rPr lang="en-US" dirty="0" smtClean="0"/>
              <a:t>.5</a:t>
            </a:r>
            <a:r>
              <a:rPr dirty="0" smtClean="0"/>
              <a:t> </a:t>
            </a:r>
            <a:r>
              <a:rPr dirty="0"/>
              <a:t>GeV</a:t>
            </a:r>
            <a:r>
              <a:rPr baseline="30500" dirty="0"/>
              <a:t>2</a:t>
            </a:r>
          </a:p>
        </p:txBody>
      </p:sp>
      <p:sp>
        <p:nvSpPr>
          <p:cNvPr id="244" name="Text Box 5"/>
          <p:cNvSpPr txBox="1"/>
          <p:nvPr/>
        </p:nvSpPr>
        <p:spPr>
          <a:xfrm>
            <a:off x="439909" y="1457699"/>
            <a:ext cx="2697750" cy="634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5023" tIns="65023" rIns="65023" bIns="65023">
            <a:spAutoFit/>
          </a:bodyPr>
          <a:lstStyle/>
          <a:p>
            <a:pPr defTabSz="650240">
              <a:lnSpc>
                <a:spcPts val="4500"/>
              </a:lnSpc>
              <a:defRPr sz="2400" b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Q</a:t>
            </a:r>
            <a:r>
              <a:rPr baseline="30500" dirty="0" smtClean="0"/>
              <a:t>2</a:t>
            </a:r>
            <a:r>
              <a:rPr dirty="0" smtClean="0"/>
              <a:t>&lt;</a:t>
            </a:r>
            <a:r>
              <a:rPr lang="en-US" dirty="0" smtClean="0"/>
              <a:t>2 GeV</a:t>
            </a:r>
            <a:r>
              <a:rPr lang="en-US" baseline="30500" dirty="0" smtClean="0"/>
              <a:t>2</a:t>
            </a:r>
            <a:endParaRPr lang="en-US" baseline="30500" dirty="0"/>
          </a:p>
        </p:txBody>
      </p:sp>
      <p:sp>
        <p:nvSpPr>
          <p:cNvPr id="246" name="TextBox 13"/>
          <p:cNvSpPr txBox="1"/>
          <p:nvPr/>
        </p:nvSpPr>
        <p:spPr>
          <a:xfrm>
            <a:off x="2586996" y="3327884"/>
            <a:ext cx="1399938" cy="389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MM(n</a:t>
            </a:r>
            <a:r>
              <a:rPr dirty="0" smtClean="0"/>
              <a:t>), GeV</a:t>
            </a:r>
            <a:endParaRPr dirty="0"/>
          </a:p>
        </p:txBody>
      </p:sp>
      <p:sp>
        <p:nvSpPr>
          <p:cNvPr id="247" name="TextBox 14"/>
          <p:cNvSpPr txBox="1"/>
          <p:nvPr/>
        </p:nvSpPr>
        <p:spPr>
          <a:xfrm>
            <a:off x="2490537" y="6159576"/>
            <a:ext cx="1399937" cy="38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MM(n), GeV</a:t>
            </a:r>
          </a:p>
        </p:txBody>
      </p:sp>
      <p:sp>
        <p:nvSpPr>
          <p:cNvPr id="248" name="TextBox 15"/>
          <p:cNvSpPr txBox="1"/>
          <p:nvPr/>
        </p:nvSpPr>
        <p:spPr>
          <a:xfrm>
            <a:off x="5905871" y="8403824"/>
            <a:ext cx="939229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W</a:t>
            </a:r>
            <a:r>
              <a:rPr dirty="0" smtClean="0"/>
              <a:t>, </a:t>
            </a:r>
            <a:r>
              <a:rPr dirty="0"/>
              <a:t>GeV</a:t>
            </a:r>
          </a:p>
        </p:txBody>
      </p:sp>
      <p:sp>
        <p:nvSpPr>
          <p:cNvPr id="249" name="TextBox 16"/>
          <p:cNvSpPr txBox="1"/>
          <p:nvPr/>
        </p:nvSpPr>
        <p:spPr>
          <a:xfrm>
            <a:off x="2467187" y="8862969"/>
            <a:ext cx="1399937" cy="389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MM(n), GeV</a:t>
            </a:r>
          </a:p>
        </p:txBody>
      </p:sp>
      <p:sp>
        <p:nvSpPr>
          <p:cNvPr id="24" name="TextBox 15"/>
          <p:cNvSpPr txBox="1"/>
          <p:nvPr/>
        </p:nvSpPr>
        <p:spPr>
          <a:xfrm>
            <a:off x="5790258" y="2855020"/>
            <a:ext cx="939229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W</a:t>
            </a:r>
            <a:r>
              <a:rPr dirty="0" smtClean="0"/>
              <a:t>, </a:t>
            </a:r>
            <a:r>
              <a:rPr dirty="0"/>
              <a:t>GeV</a:t>
            </a:r>
          </a:p>
        </p:txBody>
      </p:sp>
      <p:sp>
        <p:nvSpPr>
          <p:cNvPr id="25" name="TextBox 15"/>
          <p:cNvSpPr txBox="1"/>
          <p:nvPr/>
        </p:nvSpPr>
        <p:spPr>
          <a:xfrm>
            <a:off x="5905870" y="5635792"/>
            <a:ext cx="939229" cy="4083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65023" tIns="65023" rIns="65023" bIns="65023">
            <a:spAutoFit/>
          </a:bodyPr>
          <a:lstStyle>
            <a:lvl1pPr algn="l" defTabSz="650240">
              <a:defRPr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dirty="0" smtClean="0"/>
              <a:t>W</a:t>
            </a:r>
            <a:r>
              <a:rPr dirty="0" smtClean="0"/>
              <a:t>, </a:t>
            </a:r>
            <a:r>
              <a:rPr dirty="0"/>
              <a:t>GeV</a:t>
            </a:r>
          </a:p>
        </p:txBody>
      </p:sp>
      <p:sp>
        <p:nvSpPr>
          <p:cNvPr id="26" name="Стрелка вправо 25"/>
          <p:cNvSpPr/>
          <p:nvPr/>
        </p:nvSpPr>
        <p:spPr>
          <a:xfrm>
            <a:off x="3297863" y="7949997"/>
            <a:ext cx="823769" cy="179122"/>
          </a:xfrm>
          <a:prstGeom prst="rightArrow">
            <a:avLst/>
          </a:prstGeom>
          <a:solidFill>
            <a:srgbClr val="00414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27" name="Стрелка вправо 26"/>
          <p:cNvSpPr/>
          <p:nvPr/>
        </p:nvSpPr>
        <p:spPr>
          <a:xfrm>
            <a:off x="3297863" y="5174060"/>
            <a:ext cx="823769" cy="179122"/>
          </a:xfrm>
          <a:prstGeom prst="rightArrow">
            <a:avLst/>
          </a:prstGeom>
          <a:solidFill>
            <a:srgbClr val="00414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28" name="Стрелка вправо 27"/>
          <p:cNvSpPr/>
          <p:nvPr/>
        </p:nvSpPr>
        <p:spPr>
          <a:xfrm>
            <a:off x="3235640" y="2347374"/>
            <a:ext cx="823769" cy="179122"/>
          </a:xfrm>
          <a:prstGeom prst="rightArrow">
            <a:avLst/>
          </a:prstGeom>
          <a:solidFill>
            <a:srgbClr val="00414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spc="0" normalizeH="0" baseline="0">
              <a:ln>
                <a:noFill/>
              </a:ln>
              <a:solidFill>
                <a:srgbClr val="414141"/>
              </a:solidFill>
              <a:effectLst/>
              <a:uFillTx/>
              <a:latin typeface="Bodoni SvtyTwo ITC TT-Book"/>
              <a:ea typeface="Bodoni SvtyTwo ITC TT-Book"/>
              <a:cs typeface="Bodoni SvtyTwo ITC TT-Book"/>
              <a:sym typeface="Bodoni SvtyTwo ITC TT-Book"/>
            </a:endParaRPr>
          </a:p>
        </p:txBody>
      </p:sp>
      <p:sp>
        <p:nvSpPr>
          <p:cNvPr id="30" name="Straight Connector 32"/>
          <p:cNvSpPr/>
          <p:nvPr/>
        </p:nvSpPr>
        <p:spPr>
          <a:xfrm flipH="1" flipV="1">
            <a:off x="5893170" y="1409078"/>
            <a:ext cx="12700" cy="2086301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1" name="Straight Connector 32"/>
          <p:cNvSpPr/>
          <p:nvPr/>
        </p:nvSpPr>
        <p:spPr>
          <a:xfrm flipH="1" flipV="1">
            <a:off x="6247172" y="1422399"/>
            <a:ext cx="12700" cy="2086301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4" name="Straight Connector 32"/>
          <p:cNvSpPr/>
          <p:nvPr/>
        </p:nvSpPr>
        <p:spPr>
          <a:xfrm flipH="1" flipV="1">
            <a:off x="5966743" y="4165621"/>
            <a:ext cx="12700" cy="2086301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5" name="Straight Connector 32"/>
          <p:cNvSpPr/>
          <p:nvPr/>
        </p:nvSpPr>
        <p:spPr>
          <a:xfrm flipH="1" flipV="1">
            <a:off x="6362784" y="4151500"/>
            <a:ext cx="12700" cy="2086301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7" name="Straight Connector 32"/>
          <p:cNvSpPr/>
          <p:nvPr/>
        </p:nvSpPr>
        <p:spPr>
          <a:xfrm flipH="1" flipV="1">
            <a:off x="5877801" y="6936207"/>
            <a:ext cx="12700" cy="2086301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8" name="Straight Connector 32"/>
          <p:cNvSpPr/>
          <p:nvPr/>
        </p:nvSpPr>
        <p:spPr>
          <a:xfrm flipH="1" flipV="1">
            <a:off x="6278922" y="6922086"/>
            <a:ext cx="12700" cy="2086301"/>
          </a:xfrm>
          <a:prstGeom prst="line">
            <a:avLst/>
          </a:prstGeom>
          <a:ln w="12700">
            <a:solidFill>
              <a:srgbClr val="FF0000"/>
            </a:solidFill>
          </a:ln>
        </p:spPr>
        <p:txBody>
          <a:bodyPr lIns="65023" tIns="65023" rIns="65023" bIns="65023"/>
          <a:lstStyle/>
          <a:p>
            <a:pPr algn="l" defTabSz="65024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9" name="TextBox 17"/>
          <p:cNvSpPr txBox="1"/>
          <p:nvPr/>
        </p:nvSpPr>
        <p:spPr>
          <a:xfrm>
            <a:off x="7764514" y="3288485"/>
            <a:ext cx="5033354" cy="2347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65023" tIns="65023" rIns="65023" bIns="65023">
            <a:spAutoFit/>
          </a:bodyPr>
          <a:lstStyle/>
          <a:p>
            <a:pPr algn="just" defTabSz="650240">
              <a:defRPr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 smtClean="0"/>
              <a:t> W-distributions demonstrate</a:t>
            </a:r>
          </a:p>
          <a:p>
            <a:pPr algn="just" defTabSz="650240">
              <a:defRPr sz="2200" b="1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dirty="0"/>
              <a:t>t</a:t>
            </a:r>
            <a:r>
              <a:rPr lang="en-US" sz="2400" dirty="0" smtClean="0"/>
              <a:t>he structures corresponded to the second and third resonance regions. The structure become more pronounced as Q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increases</a:t>
            </a:r>
            <a:r>
              <a:rPr lang="en-US" sz="2400" dirty="0" smtClean="0"/>
              <a:t> </a:t>
            </a:r>
            <a:endParaRPr sz="2400"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14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Bodoni SvtyTwo ITC TT-Book"/>
            <a:ea typeface="Bodoni SvtyTwo ITC TT-Book"/>
            <a:cs typeface="Bodoni SvtyTwo ITC TT-Book"/>
            <a:sym typeface="Bodoni SvtyTwo ITC TT-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194</Words>
  <Application>Microsoft Office PowerPoint</Application>
  <PresentationFormat>Custom</PresentationFormat>
  <Paragraphs>45</Paragraphs>
  <Slides>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Bodoni SvtyTwo ITC TT-Book</vt:lpstr>
      <vt:lpstr>Helvetica Neue</vt:lpstr>
      <vt:lpstr>Palatino</vt:lpstr>
      <vt:lpstr>Symbol</vt:lpstr>
      <vt:lpstr>Zapf Dingbats</vt:lpstr>
      <vt:lpstr>New_Template4</vt:lpstr>
      <vt:lpstr>Уравнение</vt:lpstr>
      <vt:lpstr>p+n Exclusive Events from the CLAS12</vt:lpstr>
      <vt:lpstr>W-distributions of the Selected p+n Exclusive Events in Different Q2-intervals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Valerii</dc:creator>
  <cp:lastModifiedBy>Vikotz Mokeev</cp:lastModifiedBy>
  <cp:revision>36</cp:revision>
  <dcterms:modified xsi:type="dcterms:W3CDTF">2019-06-06T22:13:32Z</dcterms:modified>
</cp:coreProperties>
</file>