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556" r:id="rId3"/>
    <p:sldId id="503" r:id="rId4"/>
    <p:sldId id="557" r:id="rId5"/>
    <p:sldId id="558" r:id="rId6"/>
    <p:sldId id="559" r:id="rId7"/>
    <p:sldId id="560" r:id="rId8"/>
    <p:sldId id="49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5B87-2F5A-4EB7-B8A6-8FF3FC836DE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AFFF-37C3-4F69-A6A4-10164C1F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53114-0D40-384A-9E11-76EB88F8D7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45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6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1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8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3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/>
              <a:t>8/6/2015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0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803" y="1247865"/>
            <a:ext cx="8548394" cy="1470025"/>
          </a:xfrm>
        </p:spPr>
        <p:txBody>
          <a:bodyPr/>
          <a:lstStyle/>
          <a:p>
            <a:r>
              <a:rPr lang="en-US" sz="4400" dirty="0">
                <a:latin typeface="Arial"/>
                <a:cs typeface="Arial"/>
              </a:rPr>
              <a:t>Overview of CLAS12</a:t>
            </a:r>
            <a:br>
              <a:rPr lang="en-US" sz="4400" dirty="0">
                <a:latin typeface="Arial"/>
                <a:cs typeface="Arial"/>
              </a:rPr>
            </a:br>
            <a:r>
              <a:rPr lang="en-US" sz="4400" dirty="0">
                <a:latin typeface="Arial"/>
                <a:cs typeface="Arial"/>
              </a:rPr>
              <a:t>Run Group K Experiments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804" y="6045143"/>
            <a:ext cx="427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JLAB User’s Group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 11, 2019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779936" y="3535131"/>
            <a:ext cx="644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0663" marR="0" lvl="0" indent="-14906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Joshua Artem Tan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on behalf of CLAS Collaboration Run Group 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4267" y="1384819"/>
                <a:ext cx="7755466" cy="4088363"/>
              </a:xfr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Introduction to CLAS12 Run Group K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Studies via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𝐾𝑌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Electroproduction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Deeply Virtual Compton Scattering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Future Run Group K Experiments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267" y="1384819"/>
                <a:ext cx="7755466" cy="4088363"/>
              </a:xfrm>
              <a:blipFill>
                <a:blip r:embed="rId2"/>
                <a:stretch>
                  <a:fillRect l="-1808" b="-3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7917AD-2AA2-4C67-B5F2-3E5C9D2A56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0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9053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Introduction </a:t>
            </a:r>
            <a:r>
              <a:rPr lang="en-US" sz="3600" b="1">
                <a:latin typeface="Arial"/>
                <a:cs typeface="Arial"/>
              </a:rPr>
              <a:t>to CLAS12 Run </a:t>
            </a:r>
            <a:r>
              <a:rPr lang="en-US" sz="3600" b="1" dirty="0">
                <a:latin typeface="Arial"/>
                <a:cs typeface="Arial"/>
              </a:rPr>
              <a:t>Group 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741082-CC3A-40C6-98B0-A7CD2EC57BAD}"/>
              </a:ext>
            </a:extLst>
          </p:cNvPr>
          <p:cNvSpPr/>
          <p:nvPr/>
        </p:nvSpPr>
        <p:spPr>
          <a:xfrm>
            <a:off x="923732" y="5388838"/>
            <a:ext cx="7296536" cy="1015663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Run Group K: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Run at 6.5 GeV and 7.5 GeV in Dec. 2018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Acquired 7% of approved beam time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Longitudinally polarized electrons on unpolarized H</a:t>
            </a:r>
            <a:r>
              <a:rPr lang="en-US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target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B508AD-A535-400B-81C2-21C078A21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00" t="50000"/>
          <a:stretch/>
        </p:blipFill>
        <p:spPr>
          <a:xfrm>
            <a:off x="158811" y="926432"/>
            <a:ext cx="3750715" cy="36214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/>
              <p:nvPr/>
            </p:nvSpPr>
            <p:spPr>
              <a:xfrm>
                <a:off x="1097469" y="4547897"/>
                <a:ext cx="1873398" cy="83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Inclusive Spectrum:</a:t>
                </a:r>
              </a:p>
              <a:p>
                <a:pPr marL="228600" indent="-2286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5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28600" indent="-22860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69" y="4547897"/>
                <a:ext cx="1873398" cy="833498"/>
              </a:xfrm>
              <a:prstGeom prst="rect">
                <a:avLst/>
              </a:prstGeom>
              <a:blipFill>
                <a:blip r:embed="rId3"/>
                <a:stretch>
                  <a:fillRect l="-651" t="-1460" r="-326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3FCA565-8334-44B3-8483-2A6D5ABE4606}"/>
              </a:ext>
            </a:extLst>
          </p:cNvPr>
          <p:cNvSpPr/>
          <p:nvPr/>
        </p:nvSpPr>
        <p:spPr>
          <a:xfrm>
            <a:off x="4572000" y="1030973"/>
            <a:ext cx="4413189" cy="180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7A8A33-06E4-460B-A844-F6D61E49644D}"/>
              </a:ext>
            </a:extLst>
          </p:cNvPr>
          <p:cNvSpPr/>
          <p:nvPr/>
        </p:nvSpPr>
        <p:spPr>
          <a:xfrm>
            <a:off x="4572000" y="2845853"/>
            <a:ext cx="4413189" cy="180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195201-33C3-479A-A4BF-A9C62E10606A}"/>
              </a:ext>
            </a:extLst>
          </p:cNvPr>
          <p:cNvSpPr/>
          <p:nvPr/>
        </p:nvSpPr>
        <p:spPr>
          <a:xfrm>
            <a:off x="4571999" y="1030973"/>
            <a:ext cx="1672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Forward Detector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43DF22-3708-4244-A4EF-18EABC20E01D}"/>
              </a:ext>
            </a:extLst>
          </p:cNvPr>
          <p:cNvSpPr/>
          <p:nvPr/>
        </p:nvSpPr>
        <p:spPr>
          <a:xfrm>
            <a:off x="4571999" y="2845853"/>
            <a:ext cx="15872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Central Detector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2B1F1-6131-4A15-9DE1-7BBA04D3CA97}"/>
              </a:ext>
            </a:extLst>
          </p:cNvPr>
          <p:cNvSpPr/>
          <p:nvPr/>
        </p:nvSpPr>
        <p:spPr>
          <a:xfrm>
            <a:off x="6242229" y="4653290"/>
            <a:ext cx="1072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Particle ID</a:t>
            </a:r>
          </a:p>
        </p:txBody>
      </p:sp>
    </p:spTree>
    <p:extLst>
      <p:ext uri="{BB962C8B-B14F-4D97-AF65-F5344CB8AC3E}">
        <p14:creationId xmlns:p14="http://schemas.microsoft.com/office/powerpoint/2010/main" val="4625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/>
                          </a:rPr>
                          <m:t>𝑵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/>
                    <a:cs typeface="Arial"/>
                  </a:rPr>
                  <a:t> Studies via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/>
                      </a:rPr>
                      <m:t>𝑲𝒀</m:t>
                    </m:r>
                  </m:oMath>
                </a14:m>
                <a:r>
                  <a:rPr lang="en-US" sz="3600" b="1" dirty="0">
                    <a:latin typeface="Arial"/>
                    <a:cs typeface="Arial"/>
                  </a:rPr>
                  <a:t> Electroproduction</a:t>
                </a:r>
              </a:p>
            </p:txBody>
          </p:sp>
        </mc:Choice>
        <mc:Fallback>
          <p:sp>
            <p:nvSpPr>
              <p:cNvPr id="2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  <a:blipFill>
                <a:blip r:embed="rId2"/>
                <a:stretch>
                  <a:fillRect t="-8621" b="-28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158810" y="4334472"/>
                <a:ext cx="8826380" cy="1994649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Run Group K: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sSup>
                      <m:sSup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electrocouplings from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𝐾𝑌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electroproduction off protons.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Comparison with the results from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1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electroproduction off protons.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Explore the interplay between meson-baryon and quark degrees of freedom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structure. 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Shed light on dynamics of dressed quark mass generation and di-quark correlations in different excited nucleon states.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A unique experimental input on many facets of strong QCD in generation of the excited nucleon states of different structural features.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0" y="4334472"/>
                <a:ext cx="8826380" cy="1994649"/>
              </a:xfrm>
              <a:prstGeom prst="rect">
                <a:avLst/>
              </a:prstGeom>
              <a:blipFill>
                <a:blip r:embed="rId3"/>
                <a:stretch>
                  <a:fillRect l="-207" t="-303" r="-13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35404BB-5034-4554-8CEE-21E9A0499029}"/>
              </a:ext>
            </a:extLst>
          </p:cNvPr>
          <p:cNvSpPr/>
          <p:nvPr/>
        </p:nvSpPr>
        <p:spPr>
          <a:xfrm>
            <a:off x="807847" y="3443840"/>
            <a:ext cx="19207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Kinematic Coverage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AEFFF4-3131-4C82-ABA6-BC3185144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1" y="926432"/>
            <a:ext cx="3143982" cy="2502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0A4F79-0D58-4E99-BC83-44F8C4D7E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1916" r="2633" b="2499"/>
          <a:stretch/>
        </p:blipFill>
        <p:spPr>
          <a:xfrm>
            <a:off x="3302792" y="1149509"/>
            <a:ext cx="2538416" cy="2279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896AC0-BA4C-4AA2-9B30-A55CABC6C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208" y="1828079"/>
            <a:ext cx="3143981" cy="20003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C0DF4F-F6E4-45DA-A166-90E9EC8CB51E}"/>
                  </a:ext>
                </a:extLst>
              </p:cNvPr>
              <p:cNvSpPr/>
              <p:nvPr/>
            </p:nvSpPr>
            <p:spPr>
              <a:xfrm>
                <a:off x="3997774" y="3590582"/>
                <a:ext cx="114845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5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MM</m:t>
                      </m:r>
                      <m:d>
                        <m:dPr>
                          <m:ctrlPr>
                            <a:rPr lang="en-US" sz="15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C0DF4F-F6E4-45DA-A166-90E9EC8CB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774" y="3590582"/>
                <a:ext cx="1148456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EE6A0CC-1F06-497C-BAC1-1F583BD71496}"/>
              </a:ext>
            </a:extLst>
          </p:cNvPr>
          <p:cNvSpPr/>
          <p:nvPr/>
        </p:nvSpPr>
        <p:spPr>
          <a:xfrm>
            <a:off x="6876832" y="3748344"/>
            <a:ext cx="10727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Particle ID</a:t>
            </a:r>
          </a:p>
        </p:txBody>
      </p:sp>
    </p:spTree>
    <p:extLst>
      <p:ext uri="{BB962C8B-B14F-4D97-AF65-F5344CB8AC3E}">
        <p14:creationId xmlns:p14="http://schemas.microsoft.com/office/powerpoint/2010/main" val="273655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</m:oMath>
                  </m:oMathPara>
                </a14:m>
                <a:endParaRPr lang="en-US" sz="3600" b="1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C9741082-CC3A-40C6-98B0-A7CD2EC57BAD}"/>
              </a:ext>
            </a:extLst>
          </p:cNvPr>
          <p:cNvSpPr/>
          <p:nvPr/>
        </p:nvSpPr>
        <p:spPr>
          <a:xfrm>
            <a:off x="158810" y="4250494"/>
            <a:ext cx="8826380" cy="32316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1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Deeply Virtual Compton Scattering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317241" y="5258210"/>
                <a:ext cx="8509518" cy="1067985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Deeply virtual Compton scattering (DVCS) at 6.5 and 7.5 GeV polarized electron beam: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beam spin asymmetry describing DVCS and Bethe-</a:t>
                </a:r>
                <a:r>
                  <a:rPr lang="en-US" altLang="ko-KR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Heitler</a:t>
                </a: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(BH) interference term for unpolarized target 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Access chiral-even GPDs: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en-US" altLang="ko-KR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1" y="5258210"/>
                <a:ext cx="8509518" cy="1067985"/>
              </a:xfrm>
              <a:prstGeom prst="rect">
                <a:avLst/>
              </a:prstGeom>
              <a:blipFill>
                <a:blip r:embed="rId2"/>
                <a:stretch>
                  <a:fillRect l="-214" t="-1124" r="-286" b="-561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/>
              <p:nvPr/>
            </p:nvSpPr>
            <p:spPr>
              <a:xfrm>
                <a:off x="307117" y="3073979"/>
                <a:ext cx="2508379" cy="1343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DVCS Kinematics: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sz="15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unp</m:t>
                          </m:r>
                        </m:sub>
                        <m:sup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sup>
                      </m:sSubSup>
                      <m:func>
                        <m:func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sz="15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f>
                        <m:f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17" y="3073979"/>
                <a:ext cx="2508379" cy="1343894"/>
              </a:xfrm>
              <a:prstGeom prst="rect">
                <a:avLst/>
              </a:prstGeom>
              <a:blipFill>
                <a:blip r:embed="rId3"/>
                <a:stretch>
                  <a:fillRect t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6DE2B1F1-6131-4A15-9DE1-7BBA04D3CA97}"/>
              </a:ext>
            </a:extLst>
          </p:cNvPr>
          <p:cNvSpPr/>
          <p:nvPr/>
        </p:nvSpPr>
        <p:spPr>
          <a:xfrm>
            <a:off x="6318847" y="4935045"/>
            <a:ext cx="21312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Beam Spin Asymmetry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FA7D80-67F7-41EC-9211-BBC2F3410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685"/>
          <a:stretch/>
        </p:blipFill>
        <p:spPr>
          <a:xfrm>
            <a:off x="2968306" y="1460158"/>
            <a:ext cx="2811991" cy="2580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657180-DD72-447B-A62E-CFC1FF1C6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2" y="923908"/>
            <a:ext cx="2811992" cy="21500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D4697-A935-4D0F-989D-513E63C91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297" y="1954734"/>
            <a:ext cx="3208391" cy="295690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BFF0ABC-D37D-49DA-86A1-4456D5469A53}"/>
              </a:ext>
            </a:extLst>
          </p:cNvPr>
          <p:cNvSpPr/>
          <p:nvPr/>
        </p:nvSpPr>
        <p:spPr>
          <a:xfrm>
            <a:off x="3413941" y="4040169"/>
            <a:ext cx="19207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Kinematic Coverage</a:t>
            </a:r>
          </a:p>
        </p:txBody>
      </p:sp>
    </p:spTree>
    <p:extLst>
      <p:ext uri="{BB962C8B-B14F-4D97-AF65-F5344CB8AC3E}">
        <p14:creationId xmlns:p14="http://schemas.microsoft.com/office/powerpoint/2010/main" val="25586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Future Run Group K Experiments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741082-CC3A-40C6-98B0-A7CD2EC57BAD}"/>
              </a:ext>
            </a:extLst>
          </p:cNvPr>
          <p:cNvSpPr/>
          <p:nvPr/>
        </p:nvSpPr>
        <p:spPr>
          <a:xfrm>
            <a:off x="158810" y="3267418"/>
            <a:ext cx="8826380" cy="32316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1398805" y="3071968"/>
            <a:ext cx="6346390" cy="714064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/>
                <a:cs typeface="Arial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303027714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264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Minion Pro</vt:lpstr>
      <vt:lpstr>Arial</vt:lpstr>
      <vt:lpstr>Calibri</vt:lpstr>
      <vt:lpstr>Cambria Math</vt:lpstr>
      <vt:lpstr>JLabPowerPointMain (1)</vt:lpstr>
      <vt:lpstr>Overview of CLAS12 Run Group K Experiments</vt:lpstr>
      <vt:lpstr>PowerPoint Presentation</vt:lpstr>
      <vt:lpstr>Introduction to CLAS12 Run Group K</vt:lpstr>
      <vt:lpstr>N^∗ Studies via KY Electroproduction</vt:lpstr>
      <vt:lpstr>π^+ N</vt:lpstr>
      <vt:lpstr>Deeply Virtual Compton Scattering</vt:lpstr>
      <vt:lpstr>Future Run Group K Experiments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CLAS12 Run Group K Experiments</dc:title>
  <dc:creator>Joshua Artem Tan</dc:creator>
  <cp:lastModifiedBy>Joshua Artem Tan</cp:lastModifiedBy>
  <cp:revision>13</cp:revision>
  <dcterms:created xsi:type="dcterms:W3CDTF">2019-06-06T17:47:47Z</dcterms:created>
  <dcterms:modified xsi:type="dcterms:W3CDTF">2019-06-06T19:45:36Z</dcterms:modified>
</cp:coreProperties>
</file>