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7" r:id="rId2"/>
    <p:sldId id="556" r:id="rId3"/>
    <p:sldId id="503" r:id="rId4"/>
    <p:sldId id="557" r:id="rId5"/>
    <p:sldId id="558" r:id="rId6"/>
    <p:sldId id="562" r:id="rId7"/>
    <p:sldId id="561" r:id="rId8"/>
    <p:sldId id="559" r:id="rId9"/>
    <p:sldId id="560" r:id="rId10"/>
    <p:sldId id="49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430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05B87-2F5A-4EB7-B8A6-8FF3FC836DEC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2AFFF-37C3-4F69-A6A4-10164C1FB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4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53114-0D40-384A-9E11-76EB88F8D7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45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6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30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5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1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7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9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8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25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3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r>
              <a:rPr lang="en-US"/>
              <a:t>8/6/2015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80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11" Type="http://schemas.openxmlformats.org/officeDocument/2006/relationships/image" Target="../media/image21.pn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803" y="1247865"/>
            <a:ext cx="8548394" cy="1470025"/>
          </a:xfrm>
        </p:spPr>
        <p:txBody>
          <a:bodyPr/>
          <a:lstStyle/>
          <a:p>
            <a:r>
              <a:rPr lang="en-US" sz="4400" dirty="0">
                <a:latin typeface="Arial"/>
                <a:cs typeface="Arial"/>
              </a:rPr>
              <a:t>Overview of CLAS12</a:t>
            </a:r>
            <a:br>
              <a:rPr lang="en-US" sz="4400" dirty="0">
                <a:latin typeface="Arial"/>
                <a:cs typeface="Arial"/>
              </a:rPr>
            </a:br>
            <a:r>
              <a:rPr lang="en-US" sz="4400" dirty="0">
                <a:latin typeface="Arial"/>
                <a:cs typeface="Arial"/>
              </a:rPr>
              <a:t>Run Group K Experiments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804" y="6045143"/>
            <a:ext cx="4274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JLAB User’s Group Meeting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July 11, 2019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1779936" y="3535131"/>
            <a:ext cx="6449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90663" marR="0" lvl="0" indent="-149066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Joshua Artem Tan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on behalf of CLAS Collaboration Run Group 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1398805" y="3071968"/>
            <a:ext cx="6346390" cy="714064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rial"/>
                <a:cs typeface="Arial"/>
              </a:rPr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303027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4267" y="966242"/>
                <a:ext cx="7755466" cy="4925516"/>
              </a:xfr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+mj-lt"/>
                  <a:buAutoNum type="romanUcPeriod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Introduction to CLAS12 Run Group K</a:t>
                </a:r>
              </a:p>
              <a:p>
                <a:pPr marL="571500" indent="-571500" algn="just">
                  <a:lnSpc>
                    <a:spcPct val="150000"/>
                  </a:lnSpc>
                  <a:buFont typeface="+mj-lt"/>
                  <a:buAutoNum type="romanUcPeriod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Studies via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𝐾𝑌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Electroproduction</a:t>
                </a:r>
              </a:p>
              <a:p>
                <a:pPr marL="571500" indent="-571500" algn="just">
                  <a:lnSpc>
                    <a:spcPct val="150000"/>
                  </a:lnSpc>
                  <a:buFont typeface="+mj-lt"/>
                  <a:buAutoNum type="romanUcPeriod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Exclusive Events from CLAS12</a:t>
                </a:r>
              </a:p>
              <a:p>
                <a:pPr marL="571500" indent="-571500" algn="just">
                  <a:lnSpc>
                    <a:spcPct val="150000"/>
                  </a:lnSpc>
                  <a:buFont typeface="+mj-lt"/>
                  <a:buAutoNum type="romanUcPeriod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Hunting for Glue in Excited Baryons</a:t>
                </a:r>
              </a:p>
              <a:p>
                <a:pPr marL="571500" indent="-571500" algn="just">
                  <a:lnSpc>
                    <a:spcPct val="150000"/>
                  </a:lnSpc>
                  <a:buFont typeface="+mj-lt"/>
                  <a:buAutoNum type="romanUcPeriod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Deeply Virtual Compton Scattering</a:t>
                </a:r>
              </a:p>
              <a:p>
                <a:pPr marL="571500" indent="-571500" algn="just">
                  <a:lnSpc>
                    <a:spcPct val="150000"/>
                  </a:lnSpc>
                  <a:buFont typeface="+mj-lt"/>
                  <a:buAutoNum type="romanUcPeriod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Future Run Group K Experiments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4267" y="966242"/>
                <a:ext cx="7755466" cy="4925516"/>
              </a:xfrm>
              <a:blipFill>
                <a:blip r:embed="rId2"/>
                <a:stretch>
                  <a:fillRect l="-1808" b="-3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nion Pro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nion Pro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7917AD-2AA2-4C67-B5F2-3E5C9D2A56B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08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590532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0866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/>
                <a:cs typeface="Arial"/>
              </a:rPr>
              <a:t>Introduction to CLAS12 Run Group 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741082-CC3A-40C6-98B0-A7CD2EC57BAD}"/>
              </a:ext>
            </a:extLst>
          </p:cNvPr>
          <p:cNvSpPr/>
          <p:nvPr/>
        </p:nvSpPr>
        <p:spPr>
          <a:xfrm>
            <a:off x="923732" y="5388838"/>
            <a:ext cx="7296536" cy="1015663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Run Group K:</a:t>
            </a:r>
          </a:p>
          <a:p>
            <a:pPr marL="457200" indent="-223838" algn="just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Run at 6.5 GeV and 7.5 GeV in Dec. 2018</a:t>
            </a:r>
          </a:p>
          <a:p>
            <a:pPr marL="457200" indent="-223838" algn="just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Acquired 7% of approved beam time</a:t>
            </a:r>
          </a:p>
          <a:p>
            <a:pPr marL="457200" indent="-223838" algn="just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Longitudinally polarized electrons on unpolarized H</a:t>
            </a:r>
            <a:r>
              <a:rPr lang="en-US" sz="15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target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B508AD-A535-400B-81C2-21C078A215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700" t="50000"/>
          <a:stretch/>
        </p:blipFill>
        <p:spPr>
          <a:xfrm>
            <a:off x="158811" y="926432"/>
            <a:ext cx="3750715" cy="36214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35404BB-5034-4554-8CEE-21E9A0499029}"/>
                  </a:ext>
                </a:extLst>
              </p:cNvPr>
              <p:cNvSpPr/>
              <p:nvPr/>
            </p:nvSpPr>
            <p:spPr>
              <a:xfrm>
                <a:off x="1097469" y="4547897"/>
                <a:ext cx="1873398" cy="833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Inclusive Spectrum:</a:t>
                </a:r>
              </a:p>
              <a:p>
                <a:pPr marL="228600" indent="-22860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500" dirty="0"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28600" indent="-228600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35404BB-5034-4554-8CEE-21E9A04990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469" y="4547897"/>
                <a:ext cx="1873398" cy="833498"/>
              </a:xfrm>
              <a:prstGeom prst="rect">
                <a:avLst/>
              </a:prstGeom>
              <a:blipFill>
                <a:blip r:embed="rId3"/>
                <a:stretch>
                  <a:fillRect l="-651" t="-1460" r="-326" b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3FCA565-8334-44B3-8483-2A6D5ABE4606}"/>
              </a:ext>
            </a:extLst>
          </p:cNvPr>
          <p:cNvSpPr/>
          <p:nvPr/>
        </p:nvSpPr>
        <p:spPr>
          <a:xfrm>
            <a:off x="4572000" y="1030973"/>
            <a:ext cx="4413189" cy="1807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7A8A33-06E4-460B-A844-F6D61E49644D}"/>
              </a:ext>
            </a:extLst>
          </p:cNvPr>
          <p:cNvSpPr/>
          <p:nvPr/>
        </p:nvSpPr>
        <p:spPr>
          <a:xfrm>
            <a:off x="4572000" y="2845853"/>
            <a:ext cx="4413189" cy="1807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195201-33C3-479A-A4BF-A9C62E10606A}"/>
              </a:ext>
            </a:extLst>
          </p:cNvPr>
          <p:cNvSpPr/>
          <p:nvPr/>
        </p:nvSpPr>
        <p:spPr>
          <a:xfrm>
            <a:off x="4571999" y="1030973"/>
            <a:ext cx="16722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Forward Detector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43DF22-3708-4244-A4EF-18EABC20E01D}"/>
              </a:ext>
            </a:extLst>
          </p:cNvPr>
          <p:cNvSpPr/>
          <p:nvPr/>
        </p:nvSpPr>
        <p:spPr>
          <a:xfrm>
            <a:off x="4571999" y="2845853"/>
            <a:ext cx="158729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Central Detector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E2B1F1-6131-4A15-9DE1-7BBA04D3CA97}"/>
              </a:ext>
            </a:extLst>
          </p:cNvPr>
          <p:cNvSpPr/>
          <p:nvPr/>
        </p:nvSpPr>
        <p:spPr>
          <a:xfrm>
            <a:off x="6242229" y="4653290"/>
            <a:ext cx="107273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Particle ID</a:t>
            </a:r>
          </a:p>
        </p:txBody>
      </p:sp>
    </p:spTree>
    <p:extLst>
      <p:ext uri="{BB962C8B-B14F-4D97-AF65-F5344CB8AC3E}">
        <p14:creationId xmlns:p14="http://schemas.microsoft.com/office/powerpoint/2010/main" val="46257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0" y="0"/>
                <a:ext cx="9144000" cy="70866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/>
                          </a:rPr>
                          <m:t>𝑵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600" b="1" dirty="0">
                    <a:latin typeface="Arial"/>
                    <a:cs typeface="Arial"/>
                  </a:rPr>
                  <a:t> Studies via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/>
                      </a:rPr>
                      <m:t>𝑲𝒀</m:t>
                    </m:r>
                  </m:oMath>
                </a14:m>
                <a:r>
                  <a:rPr lang="en-US" sz="3600" b="1" dirty="0">
                    <a:latin typeface="Arial"/>
                    <a:cs typeface="Arial"/>
                  </a:rPr>
                  <a:t> Electroproduction</a:t>
                </a:r>
              </a:p>
            </p:txBody>
          </p:sp>
        </mc:Choice>
        <mc:Fallback>
          <p:sp>
            <p:nvSpPr>
              <p:cNvPr id="2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0"/>
                <a:ext cx="9144000" cy="708660"/>
              </a:xfrm>
              <a:blipFill>
                <a:blip r:embed="rId2"/>
                <a:stretch>
                  <a:fillRect t="-8621" b="-28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741082-CC3A-40C6-98B0-A7CD2EC57BAD}"/>
                  </a:ext>
                </a:extLst>
              </p:cNvPr>
              <p:cNvSpPr/>
              <p:nvPr/>
            </p:nvSpPr>
            <p:spPr>
              <a:xfrm>
                <a:off x="158810" y="4334472"/>
                <a:ext cx="8826380" cy="1994649"/>
              </a:xfrm>
              <a:prstGeom prst="rect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Run Group K:</a:t>
                </a:r>
              </a:p>
              <a:p>
                <a:pPr marL="457200" indent="-223838" algn="just"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Extraction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sSup>
                      <m:sSupPr>
                        <m:ctrlPr>
                          <a:rPr lang="en-US" sz="15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electrocouplings from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𝐾𝑌</m:t>
                    </m:r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 electroproduction off protons.</a:t>
                </a:r>
              </a:p>
              <a:p>
                <a:pPr marL="457200" indent="-223838" algn="just"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Comparison with the results from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5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15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5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5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15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  <m:r>
                      <a:rPr lang="en-US" sz="15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15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electroproduction off protons.</a:t>
                </a:r>
              </a:p>
              <a:p>
                <a:pPr marL="457200" indent="-223838" algn="just"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 Explore the interplay between meson-baryon and quark degrees of freedom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sz="1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 structure. </a:t>
                </a:r>
              </a:p>
              <a:p>
                <a:pPr marL="457200" indent="-223838" algn="just"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Shed light on dynamics of dressed quark mass generation and di-quark correlations in different excited nucleon states.</a:t>
                </a:r>
              </a:p>
              <a:p>
                <a:pPr marL="457200" indent="-223838" algn="just"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A unique experimental input on many facets of strong QCD in generation of the excited nucleon states of different structural features. 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741082-CC3A-40C6-98B0-A7CD2EC57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10" y="4334472"/>
                <a:ext cx="8826380" cy="1994649"/>
              </a:xfrm>
              <a:prstGeom prst="rect">
                <a:avLst/>
              </a:prstGeom>
              <a:blipFill>
                <a:blip r:embed="rId3"/>
                <a:stretch>
                  <a:fillRect l="-207" t="-303" r="-138"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C35404BB-5034-4554-8CEE-21E9A0499029}"/>
              </a:ext>
            </a:extLst>
          </p:cNvPr>
          <p:cNvSpPr/>
          <p:nvPr/>
        </p:nvSpPr>
        <p:spPr>
          <a:xfrm>
            <a:off x="807847" y="3443840"/>
            <a:ext cx="192071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Kinematic Coverage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AEFFF4-3131-4C82-ABA6-BC3185144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11" y="926432"/>
            <a:ext cx="3143982" cy="25025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0A4F79-0D58-4E99-BC83-44F8C4D7E7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" t="1916" r="2633" b="2499"/>
          <a:stretch/>
        </p:blipFill>
        <p:spPr>
          <a:xfrm>
            <a:off x="3302792" y="1149509"/>
            <a:ext cx="2538416" cy="22794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896AC0-BA4C-4AA2-9B30-A55CABC6CB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1208" y="1828079"/>
            <a:ext cx="3143981" cy="20003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9C0DF4F-F6E4-45DA-A166-90E9EC8CB51E}"/>
                  </a:ext>
                </a:extLst>
              </p:cNvPr>
              <p:cNvSpPr/>
              <p:nvPr/>
            </p:nvSpPr>
            <p:spPr>
              <a:xfrm>
                <a:off x="3997774" y="3590582"/>
                <a:ext cx="1148456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𝑀𝑀</m:t>
                      </m:r>
                      <m:d>
                        <m:dPr>
                          <m:ctrlPr>
                            <a:rPr lang="en-US" sz="15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5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5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9C0DF4F-F6E4-45DA-A166-90E9EC8CB5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774" y="3590582"/>
                <a:ext cx="1148456" cy="3231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DEE6A0CC-1F06-497C-BAC1-1F583BD71496}"/>
              </a:ext>
            </a:extLst>
          </p:cNvPr>
          <p:cNvSpPr/>
          <p:nvPr/>
        </p:nvSpPr>
        <p:spPr>
          <a:xfrm>
            <a:off x="6876832" y="3748344"/>
            <a:ext cx="10727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Particle ID</a:t>
            </a:r>
          </a:p>
        </p:txBody>
      </p:sp>
    </p:spTree>
    <p:extLst>
      <p:ext uri="{BB962C8B-B14F-4D97-AF65-F5344CB8AC3E}">
        <p14:creationId xmlns:p14="http://schemas.microsoft.com/office/powerpoint/2010/main" val="2736553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0" y="0"/>
                <a:ext cx="9144000" cy="70866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en-US" sz="3600" b="1" dirty="0">
                    <a:latin typeface="Arial"/>
                    <a:cs typeface="Arial"/>
                  </a:rPr>
                  <a:t> Exclusive Events from CLAS12</a:t>
                </a:r>
              </a:p>
            </p:txBody>
          </p:sp>
        </mc:Choice>
        <mc:Fallback>
          <p:sp>
            <p:nvSpPr>
              <p:cNvPr id="2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0"/>
                <a:ext cx="9144000" cy="708660"/>
              </a:xfrm>
              <a:blipFill>
                <a:blip r:embed="rId2"/>
                <a:stretch>
                  <a:fillRect t="-8621" b="-28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741082-CC3A-40C6-98B0-A7CD2EC57BAD}"/>
                  </a:ext>
                </a:extLst>
              </p:cNvPr>
              <p:cNvSpPr/>
              <p:nvPr/>
            </p:nvSpPr>
            <p:spPr>
              <a:xfrm>
                <a:off x="158810" y="4931635"/>
                <a:ext cx="8826380" cy="1405513"/>
              </a:xfrm>
              <a:prstGeom prst="rect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 numCol="1">
                <a:spAutoFit/>
              </a:bodyPr>
              <a:lstStyle/>
              <a:p>
                <a:pPr marL="0" lvl="1" indent="457200" algn="just"/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Events are selected based on these criteria: (1) exactly one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; (2) 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track quality check; (3)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1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momentum &gt; 0.2 GeV; (4)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 should be detected by forward detector (FD); (5) no other charged hadrons except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; (6)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2 GeV; and, (7) measured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 energy in CM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𝑚𝑒𝑠</m:t>
                        </m:r>
                      </m:sub>
                    </m:sSub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 should coincide  with the computed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-values determined from the scattered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5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15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 momentum:</a:t>
                </a:r>
              </a:p>
              <a:p>
                <a:pPr marL="0" lvl="1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</m:sup>
                                </m:sSup>
                              </m:sub>
                            </m:sSub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den>
                    </m:f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741082-CC3A-40C6-98B0-A7CD2EC57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10" y="4931635"/>
                <a:ext cx="8826380" cy="1405513"/>
              </a:xfrm>
              <a:prstGeom prst="rect">
                <a:avLst/>
              </a:prstGeom>
              <a:blipFill>
                <a:blip r:embed="rId3"/>
                <a:stretch>
                  <a:fillRect l="-207" r="-138"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1">
            <a:extLst>
              <a:ext uri="{FF2B5EF4-FFF2-40B4-BE49-F238E27FC236}">
                <a16:creationId xmlns:a16="http://schemas.microsoft.com/office/drawing/2014/main" id="{0580A9BB-F445-441C-B8EA-4BCB063D34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20" y="925628"/>
            <a:ext cx="1694703" cy="1667803"/>
          </a:xfrm>
          <a:prstGeom prst="rect">
            <a:avLst/>
          </a:prstGeom>
        </p:spPr>
      </p:pic>
      <p:pic>
        <p:nvPicPr>
          <p:cNvPr id="11" name="Рисунок 2">
            <a:extLst>
              <a:ext uri="{FF2B5EF4-FFF2-40B4-BE49-F238E27FC236}">
                <a16:creationId xmlns:a16="http://schemas.microsoft.com/office/drawing/2014/main" id="{9F012D0F-55D2-494A-BFD4-3B03081298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008" y="925628"/>
            <a:ext cx="1694703" cy="1667803"/>
          </a:xfrm>
          <a:prstGeom prst="rect">
            <a:avLst/>
          </a:prstGeom>
        </p:spPr>
      </p:pic>
      <p:pic>
        <p:nvPicPr>
          <p:cNvPr id="12" name="Рисунок 3">
            <a:extLst>
              <a:ext uri="{FF2B5EF4-FFF2-40B4-BE49-F238E27FC236}">
                <a16:creationId xmlns:a16="http://schemas.microsoft.com/office/drawing/2014/main" id="{12C7B538-10BB-4809-ABA0-28964241F2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486" y="926845"/>
            <a:ext cx="1694703" cy="16678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57967D-654E-4596-8DC8-BA8D4DAB6A26}"/>
                  </a:ext>
                </a:extLst>
              </p:cNvPr>
              <p:cNvSpPr txBox="1"/>
              <p:nvPr/>
            </p:nvSpPr>
            <p:spPr>
              <a:xfrm>
                <a:off x="924619" y="925627"/>
                <a:ext cx="1324947" cy="184666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 Cuts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e>
                      <m:sup>
                        <m:r>
                          <a:rPr lang="en-US" sz="1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2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57967D-654E-4596-8DC8-BA8D4DAB6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619" y="925627"/>
                <a:ext cx="1324947" cy="184666"/>
              </a:xfrm>
              <a:prstGeom prst="rect">
                <a:avLst/>
              </a:prstGeom>
              <a:blipFill>
                <a:blip r:embed="rId7"/>
                <a:stretch>
                  <a:fillRect l="-461" t="-30000" b="-4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238B5AC-96B0-49ED-8C2E-E98179DBB463}"/>
              </a:ext>
            </a:extLst>
          </p:cNvPr>
          <p:cNvSpPr txBox="1"/>
          <p:nvPr/>
        </p:nvSpPr>
        <p:spPr>
          <a:xfrm>
            <a:off x="3729523" y="939498"/>
            <a:ext cx="1324947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Cuts # 1-6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E0737E-1D2F-4EBD-8BC1-0A918FE65135}"/>
              </a:ext>
            </a:extLst>
          </p:cNvPr>
          <p:cNvSpPr txBox="1"/>
          <p:nvPr/>
        </p:nvSpPr>
        <p:spPr>
          <a:xfrm>
            <a:off x="6534008" y="926844"/>
            <a:ext cx="1324947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Cuts # 7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6AFFD66-52F7-4ED2-ACAF-C60179381DC1}"/>
              </a:ext>
            </a:extLst>
          </p:cNvPr>
          <p:cNvSpPr/>
          <p:nvPr/>
        </p:nvSpPr>
        <p:spPr>
          <a:xfrm>
            <a:off x="2833665" y="1666223"/>
            <a:ext cx="681134" cy="18661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CE0CD07-2F6B-4BD7-9D20-B556D9364350}"/>
              </a:ext>
            </a:extLst>
          </p:cNvPr>
          <p:cNvSpPr/>
          <p:nvPr/>
        </p:nvSpPr>
        <p:spPr>
          <a:xfrm>
            <a:off x="5638531" y="1666223"/>
            <a:ext cx="681134" cy="18661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3EAD1DD-32B7-49B9-B642-4AF525E96FFD}"/>
                  </a:ext>
                </a:extLst>
              </p:cNvPr>
              <p:cNvSpPr/>
              <p:nvPr/>
            </p:nvSpPr>
            <p:spPr>
              <a:xfrm>
                <a:off x="3013141" y="2593431"/>
                <a:ext cx="3117713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Missing Mass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𝑀𝑀</m:t>
                    </m:r>
                    <m:d>
                      <m:dPr>
                        <m:ctrlPr>
                          <a:rPr lang="en-US" sz="15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5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𝑒𝑝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endParaRPr 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3EAD1DD-32B7-49B9-B642-4AF525E96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141" y="2593431"/>
                <a:ext cx="3117713" cy="323165"/>
              </a:xfrm>
              <a:prstGeom prst="rect">
                <a:avLst/>
              </a:prstGeom>
              <a:blipFill>
                <a:blip r:embed="rId8"/>
                <a:stretch>
                  <a:fillRect l="-781" t="-3774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11">
            <a:extLst>
              <a:ext uri="{FF2B5EF4-FFF2-40B4-BE49-F238E27FC236}">
                <a16:creationId xmlns:a16="http://schemas.microsoft.com/office/drawing/2014/main" id="{1A2EFE9C-FAD3-4E82-AB80-7D1562E666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879" y="2928630"/>
            <a:ext cx="1694703" cy="1667805"/>
          </a:xfrm>
          <a:prstGeom prst="rect">
            <a:avLst/>
          </a:prstGeom>
        </p:spPr>
      </p:pic>
      <p:pic>
        <p:nvPicPr>
          <p:cNvPr id="24" name="Рисунок 10">
            <a:extLst>
              <a:ext uri="{FF2B5EF4-FFF2-40B4-BE49-F238E27FC236}">
                <a16:creationId xmlns:a16="http://schemas.microsoft.com/office/drawing/2014/main" id="{2B37DCCB-5923-4FD6-81ED-19ED3FFB71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417" y="2933632"/>
            <a:ext cx="1694703" cy="16678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2F801CB-5E72-46B1-9C17-B5843C92CEFD}"/>
                  </a:ext>
                </a:extLst>
              </p:cNvPr>
              <p:cNvSpPr/>
              <p:nvPr/>
            </p:nvSpPr>
            <p:spPr>
              <a:xfrm>
                <a:off x="3986551" y="4592202"/>
                <a:ext cx="1170897" cy="3245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𝑚𝑒𝑠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15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2F801CB-5E72-46B1-9C17-B5843C92C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551" y="4592202"/>
                <a:ext cx="1170897" cy="3245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C89DA941-B2F9-4E7A-ADB5-17C9E5D1B504}"/>
              </a:ext>
            </a:extLst>
          </p:cNvPr>
          <p:cNvSpPr txBox="1"/>
          <p:nvPr/>
        </p:nvSpPr>
        <p:spPr>
          <a:xfrm>
            <a:off x="2326879" y="2928630"/>
            <a:ext cx="1324947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Cuts # 1-6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97F8C2-C684-4103-837B-4E913813F63A}"/>
              </a:ext>
            </a:extLst>
          </p:cNvPr>
          <p:cNvSpPr txBox="1"/>
          <p:nvPr/>
        </p:nvSpPr>
        <p:spPr>
          <a:xfrm>
            <a:off x="5122417" y="2933632"/>
            <a:ext cx="1324947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Cuts # 7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5020C4F9-28CE-4475-91C5-96B3B159AA97}"/>
              </a:ext>
            </a:extLst>
          </p:cNvPr>
          <p:cNvSpPr/>
          <p:nvPr/>
        </p:nvSpPr>
        <p:spPr>
          <a:xfrm>
            <a:off x="4231433" y="3668638"/>
            <a:ext cx="681134" cy="18661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10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rrow: Left-Right 35">
            <a:extLst>
              <a:ext uri="{FF2B5EF4-FFF2-40B4-BE49-F238E27FC236}">
                <a16:creationId xmlns:a16="http://schemas.microsoft.com/office/drawing/2014/main" id="{3F818A81-1583-44AE-BB52-BC128EF9FEC9}"/>
              </a:ext>
            </a:extLst>
          </p:cNvPr>
          <p:cNvSpPr/>
          <p:nvPr/>
        </p:nvSpPr>
        <p:spPr>
          <a:xfrm>
            <a:off x="4234576" y="4014694"/>
            <a:ext cx="681133" cy="18883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Left-Right 34">
            <a:extLst>
              <a:ext uri="{FF2B5EF4-FFF2-40B4-BE49-F238E27FC236}">
                <a16:creationId xmlns:a16="http://schemas.microsoft.com/office/drawing/2014/main" id="{30ED940D-2B2A-4E2D-8287-68551A042BF1}"/>
              </a:ext>
            </a:extLst>
          </p:cNvPr>
          <p:cNvSpPr/>
          <p:nvPr/>
        </p:nvSpPr>
        <p:spPr>
          <a:xfrm>
            <a:off x="6490460" y="2186596"/>
            <a:ext cx="681133" cy="18883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B60EE01E-0B7F-40ED-93F7-9F019CB86CFA}"/>
              </a:ext>
            </a:extLst>
          </p:cNvPr>
          <p:cNvSpPr/>
          <p:nvPr/>
        </p:nvSpPr>
        <p:spPr>
          <a:xfrm>
            <a:off x="1996750" y="2186596"/>
            <a:ext cx="681133" cy="18883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E18F798-988D-45E4-AA2B-13965B1D4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559" y="3285461"/>
            <a:ext cx="1694703" cy="16711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1F09B6-58BB-417D-872E-E83425E57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021" y="3277573"/>
            <a:ext cx="1694703" cy="16671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0" y="0"/>
                <a:ext cx="9144000" cy="70866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𝑾</m:t>
                    </m:r>
                  </m:oMath>
                </a14:m>
                <a:r>
                  <a:rPr lang="en-US" sz="3600" b="1" dirty="0">
                    <a:latin typeface="Arial"/>
                    <a:cs typeface="Arial"/>
                  </a:rPr>
                  <a:t> of Selected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en-US" sz="3600" b="1" dirty="0">
                    <a:latin typeface="Arial"/>
                    <a:cs typeface="Arial"/>
                  </a:rPr>
                  <a:t> Exclusive Events</a:t>
                </a:r>
              </a:p>
            </p:txBody>
          </p:sp>
        </mc:Choice>
        <mc:Fallback>
          <p:sp>
            <p:nvSpPr>
              <p:cNvPr id="2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0"/>
                <a:ext cx="9144000" cy="708660"/>
              </a:xfrm>
              <a:blipFill>
                <a:blip r:embed="rId4"/>
                <a:stretch>
                  <a:fillRect t="-8621" b="-28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741082-CC3A-40C6-98B0-A7CD2EC57BAD}"/>
                  </a:ext>
                </a:extLst>
              </p:cNvPr>
              <p:cNvSpPr/>
              <p:nvPr/>
            </p:nvSpPr>
            <p:spPr>
              <a:xfrm>
                <a:off x="158810" y="5697080"/>
                <a:ext cx="8826380" cy="563744"/>
              </a:xfrm>
              <a:prstGeom prst="rect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 numCol="1">
                <a:spAutoFit/>
              </a:bodyPr>
              <a:lstStyle/>
              <a:p>
                <a:pPr marL="0" lvl="1" indent="457200" algn="just"/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 distributions demonstrate the structures corresponding to the second and third resonance regions. The structure become more pronounced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 increases 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741082-CC3A-40C6-98B0-A7CD2EC57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10" y="5697080"/>
                <a:ext cx="8826380" cy="563744"/>
              </a:xfrm>
              <a:prstGeom prst="rect">
                <a:avLst/>
              </a:prstGeom>
              <a:blipFill>
                <a:blip r:embed="rId5"/>
                <a:stretch>
                  <a:fillRect l="-207" t="-2105" r="-138" b="-7368"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2F801CB-5E72-46B1-9C17-B5843C92CEFD}"/>
                  </a:ext>
                </a:extLst>
              </p:cNvPr>
              <p:cNvSpPr/>
              <p:nvPr/>
            </p:nvSpPr>
            <p:spPr>
              <a:xfrm>
                <a:off x="2288689" y="4941554"/>
                <a:ext cx="4566622" cy="579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5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𝑀𝑀</m:t>
                    </m:r>
                    <m:r>
                      <a:rPr lang="en-US" sz="15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5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15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 distributions of the Selected</a:t>
                </a:r>
                <a:r>
                  <a:rPr lang="en-US" sz="16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16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sz="16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 Exclusive Events in Different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 Intervals</a:t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2F801CB-5E72-46B1-9C17-B5843C92C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689" y="4941554"/>
                <a:ext cx="4566622" cy="579133"/>
              </a:xfrm>
              <a:prstGeom prst="rect">
                <a:avLst/>
              </a:prstGeom>
              <a:blipFill>
                <a:blip r:embed="rId6"/>
                <a:stretch>
                  <a:fillRect t="-2105"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8F32AC7B-2D02-41A8-8EBE-382F047355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953" y="1436100"/>
            <a:ext cx="1703553" cy="16798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57967D-654E-4596-8DC8-BA8D4DAB6A26}"/>
                  </a:ext>
                </a:extLst>
              </p:cNvPr>
              <p:cNvSpPr txBox="1"/>
              <p:nvPr/>
            </p:nvSpPr>
            <p:spPr>
              <a:xfrm>
                <a:off x="158810" y="1436100"/>
                <a:ext cx="1324947" cy="188834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𝑸</m:t>
                        </m:r>
                      </m:e>
                      <m:sup>
                        <m:r>
                          <a:rPr lang="en-US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2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&lt; 2 GeV</a:t>
                </a:r>
                <a:r>
                  <a:rPr lang="en-US" sz="1200" b="1" baseline="300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2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57967D-654E-4596-8DC8-BA8D4DAB6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10" y="1436100"/>
                <a:ext cx="1324947" cy="188834"/>
              </a:xfrm>
              <a:prstGeom prst="rect">
                <a:avLst/>
              </a:prstGeom>
              <a:blipFill>
                <a:blip r:embed="rId8"/>
                <a:stretch>
                  <a:fillRect t="-25806" b="-4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ECAB27D-C898-4057-A827-5663B19FCD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0333" y="1437936"/>
            <a:ext cx="1705705" cy="16780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677D907-8C07-4DD3-B814-FF579EC8D5BA}"/>
                  </a:ext>
                </a:extLst>
              </p:cNvPr>
              <p:cNvSpPr/>
              <p:nvPr/>
            </p:nvSpPr>
            <p:spPr>
              <a:xfrm>
                <a:off x="701127" y="2693070"/>
                <a:ext cx="985206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0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𝑴𝑴</m:t>
                    </m:r>
                    <m:d>
                      <m:dPr>
                        <m:ctrlPr>
                          <a:rPr lang="en-US" sz="10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0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[GeV]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677D907-8C07-4DD3-B814-FF579EC8D5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27" y="2693070"/>
                <a:ext cx="985206" cy="246221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2D900AF-6160-4B72-870D-E235A4FA319D}"/>
                  </a:ext>
                </a:extLst>
              </p:cNvPr>
              <p:cNvSpPr/>
              <p:nvPr/>
            </p:nvSpPr>
            <p:spPr>
              <a:xfrm>
                <a:off x="3631550" y="2702400"/>
                <a:ext cx="68800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𝑾</m:t>
                    </m:r>
                  </m:oMath>
                </a14:m>
                <a:r>
                  <a:rPr lang="en-US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[GeV]</a:t>
                </a: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2D900AF-6160-4B72-870D-E235A4FA31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550" y="2702400"/>
                <a:ext cx="688009" cy="246221"/>
              </a:xfrm>
              <a:prstGeom prst="rect">
                <a:avLst/>
              </a:prstGeom>
              <a:blipFill>
                <a:blip r:embed="rId11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2C2CC55-5087-4BD5-B11E-37488892D9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7964" y="1431581"/>
            <a:ext cx="1703553" cy="16720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F82ED76-6CEA-40E5-B851-90F1B1283468}"/>
                  </a:ext>
                </a:extLst>
              </p:cNvPr>
              <p:cNvSpPr txBox="1"/>
              <p:nvPr/>
            </p:nvSpPr>
            <p:spPr>
              <a:xfrm>
                <a:off x="4647964" y="1436100"/>
                <a:ext cx="1324947" cy="188834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𝑸</m:t>
                        </m:r>
                      </m:e>
                      <m:sup>
                        <m:r>
                          <a:rPr lang="en-US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2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&lt; 2 GeV</a:t>
                </a:r>
                <a:r>
                  <a:rPr lang="en-US" sz="1200" b="1" baseline="300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2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F82ED76-6CEA-40E5-B851-90F1B1283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964" y="1436100"/>
                <a:ext cx="1324947" cy="188834"/>
              </a:xfrm>
              <a:prstGeom prst="rect">
                <a:avLst/>
              </a:prstGeom>
              <a:blipFill>
                <a:blip r:embed="rId13"/>
                <a:stretch>
                  <a:fillRect t="-25806" b="-4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FFC188A1-0463-4CD4-836F-ECE8060A193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81495" y="1431581"/>
            <a:ext cx="1703552" cy="16720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94FF0E1-0E55-4BFF-BFBD-E8D2FC6C4029}"/>
                  </a:ext>
                </a:extLst>
              </p:cNvPr>
              <p:cNvSpPr/>
              <p:nvPr/>
            </p:nvSpPr>
            <p:spPr>
              <a:xfrm>
                <a:off x="5191572" y="2687916"/>
                <a:ext cx="985206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0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𝑴𝑴</m:t>
                    </m:r>
                    <m:d>
                      <m:dPr>
                        <m:ctrlPr>
                          <a:rPr lang="en-US" sz="10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0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[GeV]</a:t>
                </a: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94FF0E1-0E55-4BFF-BFBD-E8D2FC6C40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572" y="2687916"/>
                <a:ext cx="985206" cy="246221"/>
              </a:xfrm>
              <a:prstGeom prst="rect">
                <a:avLst/>
              </a:prstGeom>
              <a:blipFill>
                <a:blip r:embed="rId1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4BDA6CE-E103-4EA7-9F9C-3B558D653BEB}"/>
                  </a:ext>
                </a:extLst>
              </p:cNvPr>
              <p:cNvSpPr/>
              <p:nvPr/>
            </p:nvSpPr>
            <p:spPr>
              <a:xfrm>
                <a:off x="8117530" y="2686900"/>
                <a:ext cx="68800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𝑾</m:t>
                    </m:r>
                  </m:oMath>
                </a14:m>
                <a:r>
                  <a:rPr lang="en-US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[GeV]</a:t>
                </a: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4BDA6CE-E103-4EA7-9F9C-3B558D653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530" y="2686900"/>
                <a:ext cx="688009" cy="246221"/>
              </a:xfrm>
              <a:prstGeom prst="rect">
                <a:avLst/>
              </a:prstGeom>
              <a:blipFill>
                <a:blip r:embed="rId1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5FC61C7-0C5B-4684-9FD6-252733D418C2}"/>
                  </a:ext>
                </a:extLst>
              </p:cNvPr>
              <p:cNvSpPr txBox="1"/>
              <p:nvPr/>
            </p:nvSpPr>
            <p:spPr>
              <a:xfrm>
                <a:off x="2330021" y="3277604"/>
                <a:ext cx="1324947" cy="188834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𝑸</m:t>
                        </m:r>
                      </m:e>
                      <m:sup>
                        <m:r>
                          <a:rPr lang="en-US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2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&gt; 3.5 GeV</a:t>
                </a:r>
                <a:r>
                  <a:rPr lang="en-US" sz="1200" b="1" baseline="300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2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5FC61C7-0C5B-4684-9FD6-252733D41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021" y="3277604"/>
                <a:ext cx="1324947" cy="188834"/>
              </a:xfrm>
              <a:prstGeom prst="rect">
                <a:avLst/>
              </a:prstGeom>
              <a:blipFill>
                <a:blip r:embed="rId17"/>
                <a:stretch>
                  <a:fillRect t="-25806" b="-4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E186B82-CABF-4328-A83B-22990CDD9B70}"/>
                  </a:ext>
                </a:extLst>
              </p:cNvPr>
              <p:cNvSpPr/>
              <p:nvPr/>
            </p:nvSpPr>
            <p:spPr>
              <a:xfrm>
                <a:off x="2858791" y="4532724"/>
                <a:ext cx="985206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0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𝑴𝑴</m:t>
                    </m:r>
                    <m:d>
                      <m:dPr>
                        <m:ctrlPr>
                          <a:rPr lang="en-US" sz="10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0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[GeV]</a:t>
                </a: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E186B82-CABF-4328-A83B-22990CDD9B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791" y="4532724"/>
                <a:ext cx="985206" cy="246221"/>
              </a:xfrm>
              <a:prstGeom prst="rect">
                <a:avLst/>
              </a:prstGeom>
              <a:blipFill>
                <a:blip r:embed="rId18"/>
                <a:stretch>
                  <a:fillRect t="-25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180031C-A47D-4E8B-835B-A5BFA093126E}"/>
                  </a:ext>
                </a:extLst>
              </p:cNvPr>
              <p:cNvSpPr/>
              <p:nvPr/>
            </p:nvSpPr>
            <p:spPr>
              <a:xfrm>
                <a:off x="5960050" y="4542599"/>
                <a:ext cx="68800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𝑾</m:t>
                    </m:r>
                  </m:oMath>
                </a14:m>
                <a:r>
                  <a:rPr lang="en-US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[GeV]</a:t>
                </a: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180031C-A47D-4E8B-835B-A5BFA09312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050" y="4542599"/>
                <a:ext cx="688009" cy="246221"/>
              </a:xfrm>
              <a:prstGeom prst="rect">
                <a:avLst/>
              </a:prstGeom>
              <a:blipFill>
                <a:blip r:embed="rId11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103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0866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/>
                <a:cs typeface="Arial"/>
              </a:rPr>
              <a:t>Hunting for Glue in Excited Baryons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741082-CC3A-40C6-98B0-A7CD2EC57BAD}"/>
                  </a:ext>
                </a:extLst>
              </p:cNvPr>
              <p:cNvSpPr/>
              <p:nvPr/>
            </p:nvSpPr>
            <p:spPr>
              <a:xfrm>
                <a:off x="158810" y="5323529"/>
                <a:ext cx="8826380" cy="1015663"/>
              </a:xfrm>
              <a:prstGeom prst="rect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Possibility of glue as a structural component of excited baryon states:</a:t>
                </a:r>
              </a:p>
              <a:p>
                <a:pPr marL="457200" indent="-223838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 spectrum from Lattice QCD predicts the existence of hybrid baryons.</a:t>
                </a:r>
              </a:p>
              <a:p>
                <a:pPr marL="457200" indent="-223838" algn="just"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hybrid nature of baryons appears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 evolution of their transition amplitudes.</a:t>
                </a:r>
              </a:p>
              <a:p>
                <a:pPr marL="457200" indent="-223838" algn="just"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CLAS12 is the ideal laboratory to perform the search.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741082-CC3A-40C6-98B0-A7CD2EC57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10" y="5323529"/>
                <a:ext cx="8826380" cy="1015663"/>
              </a:xfrm>
              <a:prstGeom prst="rect">
                <a:avLst/>
              </a:prstGeom>
              <a:blipFill>
                <a:blip r:embed="rId2"/>
                <a:stretch>
                  <a:fillRect l="-207" t="-588" b="-4706"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C35404BB-5034-4554-8CEE-21E9A0499029}"/>
              </a:ext>
            </a:extLst>
          </p:cNvPr>
          <p:cNvSpPr/>
          <p:nvPr/>
        </p:nvSpPr>
        <p:spPr>
          <a:xfrm>
            <a:off x="622006" y="4576678"/>
            <a:ext cx="256993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JLAB LQCD Group Results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9C0DF4F-F6E4-45DA-A166-90E9EC8CB51E}"/>
                  </a:ext>
                </a:extLst>
              </p:cNvPr>
              <p:cNvSpPr/>
              <p:nvPr/>
            </p:nvSpPr>
            <p:spPr>
              <a:xfrm>
                <a:off x="4513998" y="4242777"/>
                <a:ext cx="3670556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5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Results and Predictions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5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N</m:t>
                    </m:r>
                    <m:d>
                      <m:dPr>
                        <m:ctrlPr>
                          <a:rPr lang="en-US" sz="15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5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1440</m:t>
                        </m:r>
                      </m:e>
                    </m:d>
                    <m:sSup>
                      <m:sSupPr>
                        <m:ctrlPr>
                          <a:rPr lang="en-US" sz="15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5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1/2</m:t>
                        </m:r>
                      </m:e>
                      <m:sup>
                        <m:r>
                          <a:rPr lang="en-US" sz="15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9C0DF4F-F6E4-45DA-A166-90E9EC8CB5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998" y="4242777"/>
                <a:ext cx="3670556" cy="323165"/>
              </a:xfrm>
              <a:prstGeom prst="rect">
                <a:avLst/>
              </a:prstGeom>
              <a:blipFill>
                <a:blip r:embed="rId3"/>
                <a:stretch>
                  <a:fillRect l="-166" t="-3774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6C997AA-BB2B-4053-A37D-540CD2360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86" y="924114"/>
            <a:ext cx="3503114" cy="3652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DCDFC2-8D74-4620-AC35-1A3D034CF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9264" y="1393608"/>
            <a:ext cx="2680013" cy="28661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4BBEF9-BC11-4F61-BAB1-B3EFD05E63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2312" y="1376651"/>
            <a:ext cx="2642209" cy="286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38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0866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/>
                <a:cs typeface="Arial"/>
              </a:rPr>
              <a:t>Deeply Virtual Compton Scattering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741082-CC3A-40C6-98B0-A7CD2EC57BAD}"/>
                  </a:ext>
                </a:extLst>
              </p:cNvPr>
              <p:cNvSpPr/>
              <p:nvPr/>
            </p:nvSpPr>
            <p:spPr>
              <a:xfrm>
                <a:off x="317241" y="5258210"/>
                <a:ext cx="8509518" cy="1067985"/>
              </a:xfrm>
              <a:prstGeom prst="rect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Deeply virtual Compton scattering (DVCS) at 6.5 and 7.5 GeV polarized electron beam:</a:t>
                </a:r>
              </a:p>
              <a:p>
                <a:pPr marL="457200" indent="-223838" algn="just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Measure beam spin asymmetry describing DVCS and Bethe-</a:t>
                </a:r>
                <a:r>
                  <a:rPr lang="en-US" altLang="ko-KR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Heitler</a:t>
                </a: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(BH) interference term for unpolarized target </a:t>
                </a:r>
              </a:p>
              <a:p>
                <a:pPr marL="457200" indent="-223838" algn="just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Access chiral-even GPDs: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endParaRPr lang="en-US" altLang="ko-KR" sz="1600" dirty="0"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741082-CC3A-40C6-98B0-A7CD2EC57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41" y="5258210"/>
                <a:ext cx="8509518" cy="1067985"/>
              </a:xfrm>
              <a:prstGeom prst="rect">
                <a:avLst/>
              </a:prstGeom>
              <a:blipFill>
                <a:blip r:embed="rId2"/>
                <a:stretch>
                  <a:fillRect l="-214" t="-1124" r="-286" b="-5618"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35404BB-5034-4554-8CEE-21E9A0499029}"/>
                  </a:ext>
                </a:extLst>
              </p:cNvPr>
              <p:cNvSpPr/>
              <p:nvPr/>
            </p:nvSpPr>
            <p:spPr>
              <a:xfrm>
                <a:off x="307117" y="3073979"/>
                <a:ext cx="2508379" cy="13438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DVCS Kinematics: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5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5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LU</m:t>
                          </m:r>
                        </m:sub>
                      </m:sSub>
                      <m:d>
                        <m:dPr>
                          <m:ctrlP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ko-KR" sz="15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</m:t>
                          </m:r>
                          <m:r>
                            <m:rPr>
                              <m:sty m:val="p"/>
                            </m:rPr>
                            <a:rPr lang="en-US" altLang="ko-KR" sz="15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unp</m:t>
                          </m:r>
                        </m:sub>
                        <m:sup>
                          <m: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ℐ</m:t>
                          </m:r>
                        </m:sup>
                      </m:sSubSup>
                      <m:func>
                        <m:funcPr>
                          <m:ctrlP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5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5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LU</m:t>
                          </m:r>
                        </m:sub>
                      </m:sSub>
                      <m:d>
                        <m:dPr>
                          <m:ctrlP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ko-KR" sz="15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f>
                        <m:fPr>
                          <m:ctrlP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35404BB-5034-4554-8CEE-21E9A04990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17" y="3073979"/>
                <a:ext cx="2508379" cy="1343894"/>
              </a:xfrm>
              <a:prstGeom prst="rect">
                <a:avLst/>
              </a:prstGeom>
              <a:blipFill>
                <a:blip r:embed="rId3"/>
                <a:stretch>
                  <a:fillRect t="-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6DE2B1F1-6131-4A15-9DE1-7BBA04D3CA97}"/>
              </a:ext>
            </a:extLst>
          </p:cNvPr>
          <p:cNvSpPr/>
          <p:nvPr/>
        </p:nvSpPr>
        <p:spPr>
          <a:xfrm>
            <a:off x="6318847" y="4935045"/>
            <a:ext cx="21312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Beam Spin Asymmetry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FA7D80-67F7-41EC-9211-BBC2F3410A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6685"/>
          <a:stretch/>
        </p:blipFill>
        <p:spPr>
          <a:xfrm>
            <a:off x="2968306" y="1460158"/>
            <a:ext cx="2811991" cy="25800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657180-DD72-447B-A62E-CFC1FF1C61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12" y="923908"/>
            <a:ext cx="2811992" cy="21500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AD4697-A935-4D0F-989D-513E63C915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0297" y="1954734"/>
            <a:ext cx="3208391" cy="295690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BFF0ABC-D37D-49DA-86A1-4456D5469A53}"/>
              </a:ext>
            </a:extLst>
          </p:cNvPr>
          <p:cNvSpPr/>
          <p:nvPr/>
        </p:nvSpPr>
        <p:spPr>
          <a:xfrm>
            <a:off x="3413941" y="4040169"/>
            <a:ext cx="192071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Kinematic Coverage</a:t>
            </a:r>
          </a:p>
        </p:txBody>
      </p:sp>
    </p:spTree>
    <p:extLst>
      <p:ext uri="{BB962C8B-B14F-4D97-AF65-F5344CB8AC3E}">
        <p14:creationId xmlns:p14="http://schemas.microsoft.com/office/powerpoint/2010/main" val="2558618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0866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Future Run Group K Experiments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741082-CC3A-40C6-98B0-A7CD2EC57BAD}"/>
              </a:ext>
            </a:extLst>
          </p:cNvPr>
          <p:cNvSpPr/>
          <p:nvPr/>
        </p:nvSpPr>
        <p:spPr>
          <a:xfrm>
            <a:off x="158810" y="3267418"/>
            <a:ext cx="8826380" cy="323165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18032"/>
      </p:ext>
    </p:extLst>
  </p:cSld>
  <p:clrMapOvr>
    <a:masterClrMapping/>
  </p:clrMapOvr>
</p:sld>
</file>

<file path=ppt/theme/theme1.xml><?xml version="1.0" encoding="utf-8"?>
<a:theme xmlns:a="http://schemas.openxmlformats.org/drawingml/2006/main" name="JLabPowerPointMain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2071</TotalTime>
  <Words>559</Words>
  <Application>Microsoft Office PowerPoint</Application>
  <PresentationFormat>On-screen Show (4:3)</PresentationFormat>
  <Paragraphs>76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Minion Pro</vt:lpstr>
      <vt:lpstr>Arial</vt:lpstr>
      <vt:lpstr>Calibri</vt:lpstr>
      <vt:lpstr>Cambria Math</vt:lpstr>
      <vt:lpstr>JLabPowerPointMain (1)</vt:lpstr>
      <vt:lpstr>Overview of CLAS12 Run Group K Experiments</vt:lpstr>
      <vt:lpstr>PowerPoint Presentation</vt:lpstr>
      <vt:lpstr>Introduction to CLAS12 Run Group K</vt:lpstr>
      <vt:lpstr>N^∗ Studies via KY Electroproduction</vt:lpstr>
      <vt:lpstr>π^+ n Exclusive Events from CLAS12</vt:lpstr>
      <vt:lpstr>W of Selected π^+ n Exclusive Events</vt:lpstr>
      <vt:lpstr>Hunting for Glue in Excited Baryons</vt:lpstr>
      <vt:lpstr>Deeply Virtual Compton Scattering</vt:lpstr>
      <vt:lpstr>Future Run Group K Experiments</vt:lpstr>
      <vt:lpstr>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CLAS12 Run Group K Experiments</dc:title>
  <dc:creator>Joshua Artem Tan</dc:creator>
  <cp:lastModifiedBy>Joshua Artem Tan</cp:lastModifiedBy>
  <cp:revision>29</cp:revision>
  <dcterms:created xsi:type="dcterms:W3CDTF">2019-06-06T17:47:47Z</dcterms:created>
  <dcterms:modified xsi:type="dcterms:W3CDTF">2019-06-08T04:19:46Z</dcterms:modified>
</cp:coreProperties>
</file>