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7" r:id="rId2"/>
    <p:sldId id="446" r:id="rId3"/>
    <p:sldId id="447" r:id="rId4"/>
    <p:sldId id="448" r:id="rId5"/>
    <p:sldId id="451" r:id="rId6"/>
    <p:sldId id="450" r:id="rId7"/>
    <p:sldId id="452" r:id="rId8"/>
    <p:sldId id="453" r:id="rId9"/>
    <p:sldId id="504" r:id="rId10"/>
    <p:sldId id="518" r:id="rId11"/>
    <p:sldId id="458" r:id="rId12"/>
    <p:sldId id="461" r:id="rId13"/>
    <p:sldId id="471" r:id="rId14"/>
    <p:sldId id="455" r:id="rId15"/>
    <p:sldId id="456" r:id="rId16"/>
    <p:sldId id="457" r:id="rId17"/>
    <p:sldId id="462" r:id="rId18"/>
    <p:sldId id="463" r:id="rId19"/>
    <p:sldId id="442" r:id="rId20"/>
    <p:sldId id="443" r:id="rId21"/>
    <p:sldId id="465" r:id="rId22"/>
    <p:sldId id="476" r:id="rId23"/>
    <p:sldId id="478" r:id="rId24"/>
    <p:sldId id="444" r:id="rId25"/>
    <p:sldId id="472" r:id="rId26"/>
    <p:sldId id="479" r:id="rId27"/>
    <p:sldId id="480" r:id="rId28"/>
    <p:sldId id="474" r:id="rId29"/>
    <p:sldId id="481" r:id="rId30"/>
    <p:sldId id="482" r:id="rId31"/>
    <p:sldId id="475" r:id="rId32"/>
    <p:sldId id="483" r:id="rId33"/>
    <p:sldId id="484" r:id="rId34"/>
    <p:sldId id="486" r:id="rId35"/>
    <p:sldId id="487" r:id="rId36"/>
    <p:sldId id="370" r:id="rId37"/>
    <p:sldId id="488" r:id="rId38"/>
    <p:sldId id="489" r:id="rId39"/>
    <p:sldId id="490" r:id="rId40"/>
    <p:sldId id="491" r:id="rId41"/>
    <p:sldId id="499" r:id="rId42"/>
    <p:sldId id="492" r:id="rId43"/>
    <p:sldId id="493" r:id="rId44"/>
    <p:sldId id="494" r:id="rId45"/>
    <p:sldId id="516" r:id="rId46"/>
    <p:sldId id="496" r:id="rId47"/>
    <p:sldId id="515" r:id="rId48"/>
    <p:sldId id="517" r:id="rId49"/>
    <p:sldId id="497" r:id="rId50"/>
    <p:sldId id="498" r:id="rId51"/>
    <p:sldId id="500" r:id="rId52"/>
    <p:sldId id="501" r:id="rId53"/>
    <p:sldId id="502" r:id="rId54"/>
    <p:sldId id="503" r:id="rId55"/>
    <p:sldId id="505" r:id="rId56"/>
    <p:sldId id="506" r:id="rId57"/>
    <p:sldId id="507" r:id="rId58"/>
    <p:sldId id="508" r:id="rId59"/>
    <p:sldId id="509" r:id="rId60"/>
    <p:sldId id="510" r:id="rId61"/>
    <p:sldId id="511" r:id="rId62"/>
    <p:sldId id="512" r:id="rId63"/>
    <p:sldId id="513" r:id="rId64"/>
    <p:sldId id="445" r:id="rId65"/>
    <p:sldId id="514" r:id="rId66"/>
    <p:sldId id="308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orient="horz" pos="15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7" pos="288" userDrawn="1">
          <p15:clr>
            <a:srgbClr val="A4A3A4"/>
          </p15:clr>
        </p15:guide>
        <p15:guide id="8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9" autoAdjust="0"/>
    <p:restoredTop sz="91264" autoAdjust="0"/>
  </p:normalViewPr>
  <p:slideViewPr>
    <p:cSldViewPr snapToGrid="0" showGuides="1">
      <p:cViewPr varScale="1">
        <p:scale>
          <a:sx n="108" d="100"/>
          <a:sy n="108" d="100"/>
        </p:scale>
        <p:origin x="1458" y="156"/>
      </p:cViewPr>
      <p:guideLst>
        <p:guide orient="horz" pos="2736"/>
        <p:guide pos="2880"/>
        <p:guide pos="5472"/>
        <p:guide orient="horz" pos="1584"/>
        <p:guide orient="horz" pos="2160"/>
        <p:guide pos="288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FC78-D200-4400-A5D5-3709B4AE03D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A837E-28CA-4EC1-8DC6-52442866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7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0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2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0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5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21F7-1E72-44C2-A86A-15F954F168F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CFDB-F24B-4325-A720-67B6B9DE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1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2.png"/><Relationship Id="rId7" Type="http://schemas.openxmlformats.org/officeDocument/2006/relationships/image" Target="../media/image2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2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2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24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9.png"/><Relationship Id="rId7" Type="http://schemas.openxmlformats.org/officeDocument/2006/relationships/image" Target="../media/image102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3.png"/><Relationship Id="rId7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7" Type="http://schemas.openxmlformats.org/officeDocument/2006/relationships/image" Target="../media/image115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0.png"/><Relationship Id="rId5" Type="http://schemas.openxmlformats.org/officeDocument/2006/relationships/image" Target="../media/image1130.png"/><Relationship Id="rId4" Type="http://schemas.openxmlformats.org/officeDocument/2006/relationships/image" Target="../media/image112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170.png"/><Relationship Id="rId7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../media/image1111.png"/><Relationship Id="rId4" Type="http://schemas.openxmlformats.org/officeDocument/2006/relationships/image" Target="../media/image1180.png"/><Relationship Id="rId9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4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47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58.png"/><Relationship Id="rId4" Type="http://schemas.openxmlformats.org/officeDocument/2006/relationships/image" Target="../media/image1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7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5EACD5-3627-47A8-B6F9-704146443D10}"/>
              </a:ext>
            </a:extLst>
          </p:cNvPr>
          <p:cNvSpPr txBox="1"/>
          <p:nvPr/>
        </p:nvSpPr>
        <p:spPr>
          <a:xfrm>
            <a:off x="457200" y="566678"/>
            <a:ext cx="82296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RG-K DVCS Analysis:</a:t>
            </a:r>
          </a:p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Spin Asymmetry Measurements at 6.5 GeV and 7.5 GeV</a:t>
            </a:r>
          </a:p>
          <a:p>
            <a:pPr algn="ctr" defTabSz="457200">
              <a:defRPr/>
            </a:pP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Joshua Artem Tan</a:t>
            </a:r>
          </a:p>
          <a:p>
            <a:pPr algn="ctr" defTabSz="457200">
              <a:defRPr/>
            </a:pP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June 2025</a:t>
            </a:r>
          </a:p>
        </p:txBody>
      </p:sp>
    </p:spTree>
    <p:extLst>
      <p:ext uri="{BB962C8B-B14F-4D97-AF65-F5344CB8AC3E}">
        <p14:creationId xmlns:p14="http://schemas.microsoft.com/office/powerpoint/2010/main" val="243865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E9D23-DBDA-9DE6-F75F-4867BC17A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131FF2-EFD1-1E89-F3BA-002DBBFD7D4B}"/>
              </a:ext>
            </a:extLst>
          </p:cNvPr>
          <p:cNvSpPr txBox="1"/>
          <p:nvPr/>
        </p:nvSpPr>
        <p:spPr>
          <a:xfrm>
            <a:off x="457200" y="2767280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Fiducial Cuts</a:t>
            </a:r>
          </a:p>
        </p:txBody>
      </p:sp>
    </p:spTree>
    <p:extLst>
      <p:ext uri="{BB962C8B-B14F-4D97-AF65-F5344CB8AC3E}">
        <p14:creationId xmlns:p14="http://schemas.microsoft.com/office/powerpoint/2010/main" val="144317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32DC5-83F3-A8EF-947E-44710469F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736AD0-1D67-847B-51DA-DAD9F2B2C60B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Fiducial Cuts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19D40-A254-5F61-B3E1-DCE64454F5BD}"/>
              </a:ext>
            </a:extLst>
          </p:cNvPr>
          <p:cNvSpPr txBox="1"/>
          <p:nvPr/>
        </p:nvSpPr>
        <p:spPr>
          <a:xfrm>
            <a:off x="0" y="6027003"/>
            <a:ext cx="914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fiducial was defined by cutting off the “rough” edges and regions corresponding to faulty channels on the hit map.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D5C99-B8F0-3662-325F-CA6E18CA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58707"/>
            <a:ext cx="9143999" cy="43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6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74F54-923D-7272-8007-D75CA4EB6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B9DEDA-9FF4-E1A3-2D40-58F8B4B8ABAF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FTCal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Fiducial Cuts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F06E6-3BF6-0123-9941-EEB4FB1BF6D7}"/>
              </a:ext>
            </a:extLst>
          </p:cNvPr>
          <p:cNvSpPr txBox="1"/>
          <p:nvPr/>
        </p:nvSpPr>
        <p:spPr>
          <a:xfrm>
            <a:off x="0" y="6027003"/>
            <a:ext cx="914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FTCal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fiducial was trimmed to exclude both “rough” edges and pixels corresponding to faulty channels on the hit map.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A82A2-676D-D04E-F6FD-5F2D70005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872"/>
            <a:ext cx="9144000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479E5-F20B-5A14-3134-59F6E7F6C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07E278-A466-6EBA-9FA8-A456C0439FBC}"/>
              </a:ext>
            </a:extLst>
          </p:cNvPr>
          <p:cNvSpPr txBox="1"/>
          <p:nvPr/>
        </p:nvSpPr>
        <p:spPr>
          <a:xfrm>
            <a:off x="457200" y="2151728"/>
            <a:ext cx="822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Kinematic Corrections</a:t>
            </a:r>
          </a:p>
        </p:txBody>
      </p:sp>
    </p:spTree>
    <p:extLst>
      <p:ext uri="{BB962C8B-B14F-4D97-AF65-F5344CB8AC3E}">
        <p14:creationId xmlns:p14="http://schemas.microsoft.com/office/powerpoint/2010/main" val="88133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E674F-91AE-BBEA-4755-218EB953C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49C3F4-82B0-ABD5-7F25-5FA6E7C6E229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Electron Momentum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3E05C5-8424-2B91-EF51-812C054091BC}"/>
                  </a:ext>
                </a:extLst>
              </p:cNvPr>
              <p:cNvSpPr txBox="1"/>
              <p:nvPr/>
            </p:nvSpPr>
            <p:spPr>
              <a:xfrm>
                <a:off x="0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These elastic-channel-based corrections were implemented by parameterizing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lab-frame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scattered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3E05C5-8424-2B91-EF51-812C05409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27003"/>
                <a:ext cx="9146694" cy="830997"/>
              </a:xfrm>
              <a:prstGeom prst="rect">
                <a:avLst/>
              </a:prstGeom>
              <a:blipFill>
                <a:blip r:embed="rId2"/>
                <a:stretch>
                  <a:fillRect l="-1000" t="-5147" r="-10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DEE0AA0-5C9E-BA60-43DF-78980A109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726" y="738664"/>
            <a:ext cx="5420549" cy="52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4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6A212-45EA-20A4-ADF0-8BDDD614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687BE6-05E2-BC9A-697F-A24B32873A90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Proton Momentum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BEB15D-8853-BE16-74DE-E7F0738652FC}"/>
                  </a:ext>
                </a:extLst>
              </p:cNvPr>
              <p:cNvSpPr txBox="1"/>
              <p:nvPr/>
            </p:nvSpPr>
            <p:spPr>
              <a:xfrm>
                <a:off x="0" y="6027003"/>
                <a:ext cx="9146694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 These corrections were implemented by parameterizing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lab-frame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exclusive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𝛾𝛾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BEB15D-8853-BE16-74DE-E7F073865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27003"/>
                <a:ext cx="9146694" cy="862608"/>
              </a:xfrm>
              <a:prstGeom prst="rect">
                <a:avLst/>
              </a:prstGeom>
              <a:blipFill>
                <a:blip r:embed="rId2"/>
                <a:stretch>
                  <a:fillRect l="-1000" t="-4965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9CC84F0-67A6-9FE4-9F23-681E3B40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4" y="742116"/>
            <a:ext cx="8165151" cy="52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9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0B6F3-EB7B-AEFF-0444-CDE9A6351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D91AE9-AD8E-7851-1952-77B0DAF02621}"/>
              </a:ext>
            </a:extLst>
          </p:cNvPr>
          <p:cNvSpPr txBox="1"/>
          <p:nvPr/>
        </p:nvSpPr>
        <p:spPr>
          <a:xfrm>
            <a:off x="457200" y="2767280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Selection</a:t>
            </a:r>
          </a:p>
        </p:txBody>
      </p:sp>
    </p:spTree>
    <p:extLst>
      <p:ext uri="{BB962C8B-B14F-4D97-AF65-F5344CB8AC3E}">
        <p14:creationId xmlns:p14="http://schemas.microsoft.com/office/powerpoint/2010/main" val="2888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10476-243B-CD6E-D4CB-1C7219EC1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6D3A21-D176-2E89-F534-C6C46570F2C0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6.5 GeV Acceptance</a:t>
            </a:r>
          </a:p>
        </p:txBody>
      </p:sp>
      <p:pic>
        <p:nvPicPr>
          <p:cNvPr id="6" name="Picture 5" descr="A group of images of a graph&#10;&#10;AI-generated content may be incorrect.">
            <a:extLst>
              <a:ext uri="{FF2B5EF4-FFF2-40B4-BE49-F238E27FC236}">
                <a16:creationId xmlns:a16="http://schemas.microsoft.com/office/drawing/2014/main" id="{97C1234A-14F0-C330-D43F-F1E7472E6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8664"/>
            <a:ext cx="9144000" cy="5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6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3F58C-62B5-EECA-0126-1E36ECF5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52635E-A734-A51F-9283-CC21EBE46D68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7.5 GeV Acceptance</a:t>
            </a:r>
          </a:p>
        </p:txBody>
      </p:sp>
      <p:pic>
        <p:nvPicPr>
          <p:cNvPr id="3" name="Picture 2" descr="A group of graphs showing different types of data&#10;&#10;AI-generated content may be incorrect.">
            <a:extLst>
              <a:ext uri="{FF2B5EF4-FFF2-40B4-BE49-F238E27FC236}">
                <a16:creationId xmlns:a16="http://schemas.microsoft.com/office/drawing/2014/main" id="{B34B224B-F6E0-01BA-9DF8-9C5B1DD5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664"/>
            <a:ext cx="9144000" cy="5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0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93B0-F2B4-D661-15C9-94EE5EDD1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44B4EE-6145-8075-4508-A9280C72C6CE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Bins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44B4EE-6145-8075-4508-A9280C72C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2"/>
                <a:stretch>
                  <a:fillRect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6411014-D98B-030B-6E07-0B50A8686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6545"/>
            <a:ext cx="9144000" cy="4284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8BEFB-C319-753E-1F24-DA463DA294D1}"/>
              </a:ext>
            </a:extLst>
          </p:cNvPr>
          <p:cNvSpPr txBox="1"/>
          <p:nvPr/>
        </p:nvSpPr>
        <p:spPr>
          <a:xfrm>
            <a:off x="798989" y="1651105"/>
            <a:ext cx="16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6.5 GeV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7E7C71-EFE3-BBFC-79AE-E5946D281714}"/>
              </a:ext>
            </a:extLst>
          </p:cNvPr>
          <p:cNvSpPr txBox="1"/>
          <p:nvPr/>
        </p:nvSpPr>
        <p:spPr>
          <a:xfrm>
            <a:off x="5358527" y="1651105"/>
            <a:ext cx="16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7.5 GeV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F59A2B-EFBB-10AB-CBBB-F46310136638}"/>
              </a:ext>
            </a:extLst>
          </p:cNvPr>
          <p:cNvSpPr txBox="1"/>
          <p:nvPr/>
        </p:nvSpPr>
        <p:spPr>
          <a:xfrm>
            <a:off x="0" y="5571455"/>
            <a:ext cx="914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Bins were chosen to contain the same magnitude of the number of events.</a:t>
            </a:r>
          </a:p>
        </p:txBody>
      </p:sp>
    </p:spTree>
    <p:extLst>
      <p:ext uri="{BB962C8B-B14F-4D97-AF65-F5344CB8AC3E}">
        <p14:creationId xmlns:p14="http://schemas.microsoft.com/office/powerpoint/2010/main" val="314176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F0495-03D0-1A26-EF02-9EF417D0D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FAA04C-3BCC-24CA-AB05-D7D4225D0CF6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522F47-9366-DE73-17B4-ABF182FF1DE1}"/>
                  </a:ext>
                </a:extLst>
              </p:cNvPr>
              <p:cNvSpPr txBox="1"/>
              <p:nvPr/>
            </p:nvSpPr>
            <p:spPr>
              <a:xfrm>
                <a:off x="2" y="889844"/>
                <a:ext cx="9143998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71600" indent="-904875" algn="just">
                  <a:buFont typeface="+mj-lt"/>
                  <a:buAutoNum type="romanU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Introduction</a:t>
                </a:r>
              </a:p>
              <a:p>
                <a:pPr marL="1371600" indent="-904875" algn="just">
                  <a:buFont typeface="+mj-lt"/>
                  <a:buAutoNum type="romanU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Experiment</a:t>
                </a:r>
              </a:p>
              <a:p>
                <a:pPr marL="1371600" indent="-904875" algn="just">
                  <a:buFont typeface="+mj-lt"/>
                  <a:buAutoNum type="romanU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Fiducial Cuts</a:t>
                </a:r>
              </a:p>
              <a:p>
                <a:pPr marL="1371600" indent="-904875" algn="just">
                  <a:buFont typeface="+mj-lt"/>
                  <a:buAutoNum type="romanU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Kinematic Corrections</a:t>
                </a:r>
              </a:p>
              <a:p>
                <a:pPr marL="1371600" indent="-904875" algn="just">
                  <a:buFont typeface="+mj-lt"/>
                  <a:buAutoNum type="romanU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Event Selection</a:t>
                </a:r>
              </a:p>
              <a:p>
                <a:pPr marL="1371600" indent="-904875" algn="just">
                  <a:buFont typeface="+mj-lt"/>
                  <a:buAutoNum type="romanU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Raw Beam Spin Asymmetry </a:t>
                </a:r>
              </a:p>
              <a:p>
                <a:pPr marL="1371600" indent="-904875" algn="just">
                  <a:buFont typeface="+mj-lt"/>
                  <a:buAutoNum type="romanU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 Contamination Subtraction</a:t>
                </a:r>
              </a:p>
              <a:p>
                <a:pPr marL="1371600" indent="-904875" algn="just">
                  <a:buFont typeface="+mj-lt"/>
                  <a:buAutoNum type="romanU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Systematic Errors</a:t>
                </a:r>
              </a:p>
              <a:p>
                <a:pPr marL="1371600" indent="-904875" algn="just">
                  <a:buFont typeface="+mj-lt"/>
                  <a:buAutoNum type="romanU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Fully Corrected BSA</a:t>
                </a:r>
              </a:p>
              <a:p>
                <a:pPr marL="1371600" indent="-904875" algn="just">
                  <a:buFont typeface="+mj-lt"/>
                  <a:buAutoNum type="romanU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Summary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522F47-9366-DE73-17B4-ABF182FF1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889844"/>
                <a:ext cx="9143998" cy="5632311"/>
              </a:xfrm>
              <a:prstGeom prst="rect">
                <a:avLst/>
              </a:prstGeom>
              <a:blipFill>
                <a:blip r:embed="rId2"/>
                <a:stretch>
                  <a:fillRect t="-1732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7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5AE03-C0AC-064A-2429-4D2C15A16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0AF13-A8E1-9AF7-370B-91E190E2BFDD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6.5 GeV </a:t>
                </a:r>
                <a14:m>
                  <m:oMath xmlns:m="http://schemas.openxmlformats.org/officeDocument/2006/math">
                    <m:r>
                      <a:rPr lang="en-US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Bins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0AF13-A8E1-9AF7-370B-91E190E2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2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oup of images of a graph&#10;&#10;AI-generated content may be incorrect.">
            <a:extLst>
              <a:ext uri="{FF2B5EF4-FFF2-40B4-BE49-F238E27FC236}">
                <a16:creationId xmlns:a16="http://schemas.microsoft.com/office/drawing/2014/main" id="{6A7CFAB3-C4D3-4439-698C-7CB7EC571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664"/>
            <a:ext cx="9144000" cy="5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10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CBE80-4DAE-AB4C-50B6-5E8AED507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3AF289-A635-857A-6052-A7E3E2755DA4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6.5 GeV Exclusivity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AE3BCB-E15B-1092-C410-82CE5B9B9022}"/>
                  </a:ext>
                </a:extLst>
              </p:cNvPr>
              <p:cNvSpPr txBox="1"/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Four kinematic cuts based on the exclusivity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reaction,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the missing particle, were implemented.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AE3BCB-E15B-1092-C410-82CE5B9B9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blipFill>
                <a:blip r:embed="rId2"/>
                <a:stretch>
                  <a:fillRect t="-5147" r="-4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oup of graphs with numbers and symbols&#10;&#10;AI-generated content may be incorrect.">
            <a:extLst>
              <a:ext uri="{FF2B5EF4-FFF2-40B4-BE49-F238E27FC236}">
                <a16:creationId xmlns:a16="http://schemas.microsoft.com/office/drawing/2014/main" id="{27158544-1503-5000-6937-CB500B57A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91" y="740900"/>
            <a:ext cx="5412617" cy="5286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7C4678-D6C8-7CF5-48CA-40E76AC56B77}"/>
                  </a:ext>
                </a:extLst>
              </p:cNvPr>
              <p:cNvSpPr txBox="1"/>
              <p:nvPr/>
            </p:nvSpPr>
            <p:spPr>
              <a:xfrm>
                <a:off x="0" y="738664"/>
                <a:ext cx="2041236" cy="70545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miss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miss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7C4678-D6C8-7CF5-48CA-40E76AC56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8664"/>
                <a:ext cx="2041236" cy="705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E255F-1B75-604B-E5D9-04250A366E9D}"/>
                  </a:ext>
                </a:extLst>
              </p:cNvPr>
              <p:cNvSpPr txBox="1"/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E255F-1B75-604B-E5D9-04250A36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2522D-64E1-17DB-DA24-51B695BB688E}"/>
                  </a:ext>
                </a:extLst>
              </p:cNvPr>
              <p:cNvSpPr txBox="1"/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miss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2522D-64E1-17DB-DA24-51B695BB6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blipFill>
                <a:blip r:embed="rId6"/>
                <a:stretch>
                  <a:fillRect r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8A89CB-C193-8C84-435D-E3C4E5AD799C}"/>
                  </a:ext>
                </a:extLst>
              </p:cNvPr>
              <p:cNvSpPr txBox="1"/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miss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8A89CB-C193-8C84-435D-E3C4E5AD7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blipFill>
                <a:blip r:embed="rId7"/>
                <a:stretch>
                  <a:fillRect l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313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6FB8C-D5C9-7E17-639B-16BD66E28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9FEDC7-B3B4-93AA-E23A-9F6F6969B2CD}"/>
                  </a:ext>
                </a:extLst>
              </p:cNvPr>
              <p:cNvSpPr txBox="1"/>
              <p:nvPr/>
            </p:nvSpPr>
            <p:spPr>
              <a:xfrm>
                <a:off x="0" y="5940441"/>
                <a:ext cx="9146694" cy="917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 was implemented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miss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9FEDC7-B3B4-93AA-E23A-9F6F6969B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0441"/>
                <a:ext cx="9146694" cy="917559"/>
              </a:xfrm>
              <a:prstGeom prst="rect">
                <a:avLst/>
              </a:prstGeom>
              <a:blipFill>
                <a:blip r:embed="rId2"/>
                <a:stretch>
                  <a:fillRect l="-1000" t="-4636" r="-67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A02EB3C-2478-1CF0-B31C-AF22EE1EA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57" y="735930"/>
            <a:ext cx="8492989" cy="264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F00451-854D-11C2-A7E1-7303C9220780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89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6.5 GeV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Sup>
                          <m:sSub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200">
                                <a:latin typeface="Cambria Math" panose="02040503050406030204" pitchFamily="18" charset="0"/>
                              </a:rPr>
                              <m:t>miss</m:t>
                            </m:r>
                          </m:sub>
                          <m:sup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F00451-854D-11C2-A7E1-7303C9220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890115"/>
              </a:xfrm>
              <a:prstGeom prst="rect">
                <a:avLst/>
              </a:prstGeom>
              <a:blipFill>
                <a:blip r:embed="rId4"/>
                <a:stretch>
                  <a:fillRect l="-2533" t="-14384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D7FFC1A-F50B-D53E-5722-3CC5AB98C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57" y="3378546"/>
            <a:ext cx="8492988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43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7C718-837D-9D1E-E9FE-F51E036A3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5CA987-6D76-1226-5208-BE58E058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" y="3378546"/>
            <a:ext cx="8492988" cy="2642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7E6BAC-590F-541F-87E7-42F119078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06" y="735930"/>
            <a:ext cx="8492988" cy="264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9835F7-3657-B37A-F80A-B6D985390774}"/>
                  </a:ext>
                </a:extLst>
              </p:cNvPr>
              <p:cNvSpPr txBox="1"/>
              <p:nvPr/>
            </p:nvSpPr>
            <p:spPr>
              <a:xfrm>
                <a:off x="0" y="5990968"/>
                <a:ext cx="9146694" cy="86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-bin-dependent cuts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miss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miss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were implemented.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9835F7-3657-B37A-F80A-B6D985390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0968"/>
                <a:ext cx="9146694" cy="867032"/>
              </a:xfrm>
              <a:prstGeom prst="rect">
                <a:avLst/>
              </a:prstGeom>
              <a:blipFill>
                <a:blip r:embed="rId4"/>
                <a:stretch>
                  <a:fillRect l="-133" t="-4930" r="-26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8F69C2-1FEA-54FD-6490-7ED6AD5C55CC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801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6.5 GeV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miss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4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miss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8F69C2-1FEA-54FD-6490-7ED6AD5C5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801566"/>
              </a:xfrm>
              <a:prstGeom prst="rect">
                <a:avLst/>
              </a:prstGeom>
              <a:blipFill>
                <a:blip r:embed="rId5"/>
                <a:stretch>
                  <a:fillRect l="-2533" t="-16031" b="-25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970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C2578-C5D3-35B9-E21B-0EADE7E67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731FA4-FA6D-7801-CAF1-82C27C54D227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</a:t>
                </a:r>
                <a14:m>
                  <m:oMath xmlns:m="http://schemas.openxmlformats.org/officeDocument/2006/math">
                    <m:r>
                      <a:rPr lang="en-US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Bins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731FA4-FA6D-7801-CAF1-82C27C54D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2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oup of images of a graph&#10;&#10;AI-generated content may be incorrect.">
            <a:extLst>
              <a:ext uri="{FF2B5EF4-FFF2-40B4-BE49-F238E27FC236}">
                <a16:creationId xmlns:a16="http://schemas.microsoft.com/office/drawing/2014/main" id="{CD0482EA-7B16-AA74-2AD2-18F2791E3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664"/>
            <a:ext cx="9144000" cy="59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4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0ABB-48F0-95DA-5FDF-E292D9E1A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number of numbers and a line&#10;&#10;AI-generated content may be incorrect.">
            <a:extLst>
              <a:ext uri="{FF2B5EF4-FFF2-40B4-BE49-F238E27FC236}">
                <a16:creationId xmlns:a16="http://schemas.microsoft.com/office/drawing/2014/main" id="{6C7BA27F-EA36-A321-1F64-FD1D9697E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7" y="741771"/>
            <a:ext cx="5411725" cy="5285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90273D-4047-67B3-C0F9-20E880FFC627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7.5 GeV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Exclusivity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174231-5BF0-ABCD-85E1-97FF30C2643F}"/>
                  </a:ext>
                </a:extLst>
              </p:cNvPr>
              <p:cNvSpPr txBox="1"/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Kinematic cuts based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reaction,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the missing particle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ECal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were implemented.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174231-5BF0-ABCD-85E1-97FF30C26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blipFill>
                <a:blip r:embed="rId3"/>
                <a:stretch>
                  <a:fillRect l="-1067" t="-5147" r="-10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527358-7045-AA37-1877-9A688B1F5290}"/>
                  </a:ext>
                </a:extLst>
              </p:cNvPr>
              <p:cNvSpPr txBox="1"/>
              <p:nvPr/>
            </p:nvSpPr>
            <p:spPr>
              <a:xfrm>
                <a:off x="0" y="738664"/>
                <a:ext cx="2041236" cy="70545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miss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miss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527358-7045-AA37-1877-9A688B1F5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8664"/>
                <a:ext cx="2041236" cy="705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22AC3-CE7B-760E-C08F-A9DFB2F6C17E}"/>
                  </a:ext>
                </a:extLst>
              </p:cNvPr>
              <p:cNvSpPr txBox="1"/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22AC3-CE7B-760E-C08F-A9DFB2F6C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39A39-0F5F-ED46-FAFA-B0830CB5B849}"/>
                  </a:ext>
                </a:extLst>
              </p:cNvPr>
              <p:cNvSpPr txBox="1"/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miss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39A39-0F5F-ED46-FAFA-B0830CB5B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blipFill>
                <a:blip r:embed="rId6"/>
                <a:stretch>
                  <a:fillRect r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BBD23C-620D-FBD2-27FE-E7487B68B2F2}"/>
                  </a:ext>
                </a:extLst>
              </p:cNvPr>
              <p:cNvSpPr txBox="1"/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miss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BBD23C-620D-FBD2-27FE-E7487B68B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blipFill>
                <a:blip r:embed="rId7"/>
                <a:stretch>
                  <a:fillRect l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34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3C793-6BB8-1D70-42AE-91F8C14BD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7942A-B50E-222E-598C-24A84F434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57" y="735930"/>
            <a:ext cx="8492988" cy="264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78A90-0D3A-4E7E-15E5-CDB844B97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06" y="3378546"/>
            <a:ext cx="8492988" cy="264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439E91-ABDE-D683-E680-7C9B694FF2E1}"/>
                  </a:ext>
                </a:extLst>
              </p:cNvPr>
              <p:cNvSpPr txBox="1"/>
              <p:nvPr/>
            </p:nvSpPr>
            <p:spPr>
              <a:xfrm>
                <a:off x="0" y="5940441"/>
                <a:ext cx="9146694" cy="917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bin 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ECal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 was implemented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miss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439E91-ABDE-D683-E680-7C9B694FF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0441"/>
                <a:ext cx="9146694" cy="917559"/>
              </a:xfrm>
              <a:prstGeom prst="rect">
                <a:avLst/>
              </a:prstGeom>
              <a:blipFill>
                <a:blip r:embed="rId4"/>
                <a:stretch>
                  <a:fillRect l="-1000" t="-4636" r="-1000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36A8DA-3B8E-2360-83DC-DC4C055476F3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89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GeV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ECal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Sup>
                          <m:sSub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200">
                                <a:latin typeface="Cambria Math" panose="02040503050406030204" pitchFamily="18" charset="0"/>
                              </a:rPr>
                              <m:t>miss</m:t>
                            </m:r>
                          </m:sub>
                          <m:sup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36A8DA-3B8E-2360-83DC-DC4C0554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890115"/>
              </a:xfrm>
              <a:prstGeom prst="rect">
                <a:avLst/>
              </a:prstGeom>
              <a:blipFill>
                <a:blip r:embed="rId5"/>
                <a:stretch>
                  <a:fillRect l="-2533" t="-14384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82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93AB5-49EB-ADAB-E456-2457548B1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FF721B-5931-537D-997B-C5C1D927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93" y="3378546"/>
            <a:ext cx="8492988" cy="264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A789CD-21D7-23B6-5BFF-5C4548093BDD}"/>
                  </a:ext>
                </a:extLst>
              </p:cNvPr>
              <p:cNvSpPr txBox="1"/>
              <p:nvPr/>
            </p:nvSpPr>
            <p:spPr>
              <a:xfrm>
                <a:off x="0" y="5990968"/>
                <a:ext cx="9146694" cy="86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-bin-dependent cuts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miss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miss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were implemented to events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ECal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A789CD-21D7-23B6-5BFF-5C4548093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0968"/>
                <a:ext cx="9146694" cy="867032"/>
              </a:xfrm>
              <a:prstGeom prst="rect">
                <a:avLst/>
              </a:prstGeom>
              <a:blipFill>
                <a:blip r:embed="rId3"/>
                <a:stretch>
                  <a:fillRect l="-133" t="-4930" r="-26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57A459-326B-DF81-C28B-9F6E564BC446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801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GeV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ECal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miss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4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miss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57A459-326B-DF81-C28B-9F6E564BC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801566"/>
              </a:xfrm>
              <a:prstGeom prst="rect">
                <a:avLst/>
              </a:prstGeom>
              <a:blipFill>
                <a:blip r:embed="rId4"/>
                <a:stretch>
                  <a:fillRect l="-2533" t="-16031" b="-25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EECF430-54E4-9C9B-6074-C36EB0A60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3" y="786384"/>
            <a:ext cx="8492988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6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0C354-9356-462F-35F4-B8ED46D0E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graphs with numbers and a red line&#10;&#10;AI-generated content may be incorrect.">
            <a:extLst>
              <a:ext uri="{FF2B5EF4-FFF2-40B4-BE49-F238E27FC236}">
                <a16:creationId xmlns:a16="http://schemas.microsoft.com/office/drawing/2014/main" id="{0C99F20B-58A7-60A0-A6CA-AF973AA89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7" y="741771"/>
            <a:ext cx="5411725" cy="5285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0957BA-537A-96F1-C466-FB44EDD5E619}"/>
                  </a:ext>
                </a:extLst>
              </p:cNvPr>
              <p:cNvSpPr txBox="1"/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 Same cuts based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reaction,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the missing particle but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FTCal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were implemented.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0957BA-537A-96F1-C466-FB44EDD5E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blipFill>
                <a:blip r:embed="rId3"/>
                <a:stretch>
                  <a:fillRect l="-1067" t="-5147" r="-10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812BFC-1785-FA27-C959-16ECF8839A5A}"/>
                  </a:ext>
                </a:extLst>
              </p:cNvPr>
              <p:cNvSpPr txBox="1"/>
              <p:nvPr/>
            </p:nvSpPr>
            <p:spPr>
              <a:xfrm>
                <a:off x="0" y="738664"/>
                <a:ext cx="2041236" cy="705450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acc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miss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miss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812BFC-1785-FA27-C959-16ECF8839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8664"/>
                <a:ext cx="2041236" cy="705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1350D1-1263-86A9-6D66-27D3A5A09377}"/>
                  </a:ext>
                </a:extLst>
              </p:cNvPr>
              <p:cNvSpPr txBox="1"/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1350D1-1263-86A9-6D66-27D3A5A0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56EC38-0FDB-3EAB-59F5-135AF7405118}"/>
                  </a:ext>
                </a:extLst>
              </p:cNvPr>
              <p:cNvSpPr txBox="1"/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miss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56EC38-0FDB-3EAB-59F5-135AF7405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blipFill>
                <a:blip r:embed="rId6"/>
                <a:stretch>
                  <a:fillRect r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121C82-442F-E7A5-7AB8-C3CAE38D78E5}"/>
                  </a:ext>
                </a:extLst>
              </p:cNvPr>
              <p:cNvSpPr txBox="1"/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miss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121C82-442F-E7A5-7AB8-C3CAE38D7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blipFill>
                <a:blip r:embed="rId7"/>
                <a:stretch>
                  <a:fillRect l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8A49CA3-1C9F-5566-92D3-F90B5DC49A97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7.5 GeV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FTCal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Exclusivity Cuts</a:t>
            </a:r>
          </a:p>
        </p:txBody>
      </p:sp>
    </p:spTree>
    <p:extLst>
      <p:ext uri="{BB962C8B-B14F-4D97-AF65-F5344CB8AC3E}">
        <p14:creationId xmlns:p14="http://schemas.microsoft.com/office/powerpoint/2010/main" val="3032454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23551-8F82-105C-BC34-CFC5CAD77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469570-45A5-71BF-5E27-C0ACF9EA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06" y="3378546"/>
            <a:ext cx="8492988" cy="2642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A92133-996F-4A99-A07D-2CED662F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" y="735930"/>
            <a:ext cx="8492988" cy="264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44D365-5750-25F6-F182-34F92E711EAA}"/>
                  </a:ext>
                </a:extLst>
              </p:cNvPr>
              <p:cNvSpPr txBox="1"/>
              <p:nvPr/>
            </p:nvSpPr>
            <p:spPr>
              <a:xfrm>
                <a:off x="0" y="5940441"/>
                <a:ext cx="9146694" cy="917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For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bin 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FTCal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 was implemented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miss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44D365-5750-25F6-F182-34F92E711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0441"/>
                <a:ext cx="9146694" cy="917559"/>
              </a:xfrm>
              <a:prstGeom prst="rect">
                <a:avLst/>
              </a:prstGeom>
              <a:blipFill>
                <a:blip r:embed="rId4"/>
                <a:stretch>
                  <a:fillRect l="-1000" t="-4636" r="-1000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AA0ACD-5817-FE7D-6D94-A176C00D008B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89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GeV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FTCal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Sup>
                          <m:sSub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200">
                                <a:latin typeface="Cambria Math" panose="02040503050406030204" pitchFamily="18" charset="0"/>
                              </a:rPr>
                              <m:t>miss</m:t>
                            </m:r>
                          </m:sub>
                          <m:sup>
                            <m:r>
                              <a:rPr lang="en-US" sz="4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AA0ACD-5817-FE7D-6D94-A176C00D0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890115"/>
              </a:xfrm>
              <a:prstGeom prst="rect">
                <a:avLst/>
              </a:prstGeom>
              <a:blipFill>
                <a:blip r:embed="rId5"/>
                <a:stretch>
                  <a:fillRect l="-2533" t="-14384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69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81ED1-6AD2-D420-42FF-EE0856300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A4C143E-AA42-3D86-E670-8830AADEDEDD}"/>
              </a:ext>
            </a:extLst>
          </p:cNvPr>
          <p:cNvSpPr txBox="1"/>
          <p:nvPr/>
        </p:nvSpPr>
        <p:spPr>
          <a:xfrm>
            <a:off x="457200" y="2767280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2812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30BE8-B0DE-CA0E-FC7F-80FC4ED06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BF1398-9604-158E-08B2-FA62E4FB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93" y="3378546"/>
            <a:ext cx="8492988" cy="2642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1046E2-20A5-A90E-8F8C-B23BB8301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93" y="735930"/>
            <a:ext cx="8492988" cy="264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E64865-5A6B-44A1-92F9-B1FBB511BA2B}"/>
                  </a:ext>
                </a:extLst>
              </p:cNvPr>
              <p:cNvSpPr txBox="1"/>
              <p:nvPr/>
            </p:nvSpPr>
            <p:spPr>
              <a:xfrm>
                <a:off x="0" y="5990968"/>
                <a:ext cx="9146694" cy="86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-bin-dependent cuts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miss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miss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were implemented to events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FTCal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E64865-5A6B-44A1-92F9-B1FBB511B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0968"/>
                <a:ext cx="9146694" cy="867032"/>
              </a:xfrm>
              <a:prstGeom prst="rect">
                <a:avLst/>
              </a:prstGeom>
              <a:blipFill>
                <a:blip r:embed="rId4"/>
                <a:stretch>
                  <a:fillRect l="-133" t="-4930" r="-26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A5159D-B653-85CA-A4F5-7C9AFF0AC209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6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GeV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FTCal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miss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miss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A5159D-B653-85CA-A4F5-7C9AFF0AC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67774"/>
              </a:xfrm>
              <a:prstGeom prst="rect">
                <a:avLst/>
              </a:prstGeom>
              <a:blipFill>
                <a:blip r:embed="rId5"/>
                <a:stretch>
                  <a:fillRect l="-2533" t="-19048" r="-14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36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37E20-2373-7323-972E-2F3F90E17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847F07-BD34-3756-CA63-36E060234325}"/>
              </a:ext>
            </a:extLst>
          </p:cNvPr>
          <p:cNvSpPr txBox="1"/>
          <p:nvPr/>
        </p:nvSpPr>
        <p:spPr>
          <a:xfrm>
            <a:off x="457200" y="1536174"/>
            <a:ext cx="8229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</a:p>
          <a:p>
            <a:pPr algn="ctr">
              <a:defRPr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Beam Spin Asymmetry</a:t>
            </a: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247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9028E-950C-92C4-5A5D-3F8FF3383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A986C2-300C-A890-ABCB-2B612C9CA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05320"/>
            <a:ext cx="6090154" cy="2843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469E4D-3AC9-A9F9-1C1A-88A5F73B5462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Integrated Raw BSA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5D0C4E-5019-ADBA-4CB5-737BB3C8D342}"/>
                  </a:ext>
                </a:extLst>
              </p:cNvPr>
              <p:cNvSpPr txBox="1"/>
              <p:nvPr/>
            </p:nvSpPr>
            <p:spPr>
              <a:xfrm>
                <a:off x="457200" y="1534784"/>
                <a:ext cx="1218315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5D0C4E-5019-ADBA-4CB5-737BB3C8D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4784"/>
                <a:ext cx="1218315" cy="471924"/>
              </a:xfrm>
              <a:prstGeom prst="rect">
                <a:avLst/>
              </a:prstGeom>
              <a:blipFill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D3F41D4-3CF8-C4EB-FA8C-9EFB9758C98D}"/>
              </a:ext>
            </a:extLst>
          </p:cNvPr>
          <p:cNvSpPr/>
          <p:nvPr/>
        </p:nvSpPr>
        <p:spPr>
          <a:xfrm>
            <a:off x="5741404" y="3399529"/>
            <a:ext cx="93835" cy="257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3744C5-54A3-8F6F-A708-8F8B3E64811E}"/>
              </a:ext>
            </a:extLst>
          </p:cNvPr>
          <p:cNvCxnSpPr>
            <a:cxnSpLocks/>
          </p:cNvCxnSpPr>
          <p:nvPr/>
        </p:nvCxnSpPr>
        <p:spPr>
          <a:xfrm flipV="1">
            <a:off x="5835239" y="2735125"/>
            <a:ext cx="870019" cy="921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0709EB1-EA19-8144-CB29-97FD1EF0F107}"/>
              </a:ext>
            </a:extLst>
          </p:cNvPr>
          <p:cNvSpPr txBox="1"/>
          <p:nvPr/>
        </p:nvSpPr>
        <p:spPr>
          <a:xfrm>
            <a:off x="7516192" y="2916166"/>
            <a:ext cx="1170608" cy="10315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Quadrature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030E0E-0940-12D9-6E64-BC2ADDB040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32" t="26829" r="67038" b="50942"/>
          <a:stretch/>
        </p:blipFill>
        <p:spPr>
          <a:xfrm>
            <a:off x="6708400" y="2752370"/>
            <a:ext cx="419207" cy="13530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64811F-4AA7-E180-ABBD-8715DF479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727" y="3677421"/>
            <a:ext cx="67094" cy="2103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C76099-D628-A155-EC66-B608B2FCF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726" y="3337908"/>
            <a:ext cx="67093" cy="2103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4293FF3-F321-FA52-ACC3-EF814953B3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4724" y="2996457"/>
            <a:ext cx="67093" cy="210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A4A664-ADAD-CBA9-5196-2AC0EDDA87A6}"/>
                  </a:ext>
                </a:extLst>
              </p:cNvPr>
              <p:cNvSpPr txBox="1"/>
              <p:nvPr/>
            </p:nvSpPr>
            <p:spPr>
              <a:xfrm>
                <a:off x="2226617" y="2242378"/>
                <a:ext cx="1192691" cy="6647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0.132±0.002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-0.496±0.021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1.192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A4A664-ADAD-CBA9-5196-2AC0EDDA8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17" y="2242378"/>
                <a:ext cx="1192691" cy="664797"/>
              </a:xfrm>
              <a:prstGeom prst="rect">
                <a:avLst/>
              </a:prstGeom>
              <a:blipFill>
                <a:blip r:embed="rId8"/>
                <a:stretch>
                  <a:fillRect l="-505" r="-2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4701A3-9716-C019-F45C-8915D5AF50A1}"/>
                  </a:ext>
                </a:extLst>
              </p:cNvPr>
              <p:cNvSpPr txBox="1"/>
              <p:nvPr/>
            </p:nvSpPr>
            <p:spPr>
              <a:xfrm>
                <a:off x="5275638" y="2233338"/>
                <a:ext cx="1192691" cy="6647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0.126±0.003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-0.548±0.020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2.376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4701A3-9716-C019-F45C-8915D5AF5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638" y="2233338"/>
                <a:ext cx="1192691" cy="664797"/>
              </a:xfrm>
              <a:prstGeom prst="rect">
                <a:avLst/>
              </a:prstGeom>
              <a:blipFill>
                <a:blip r:embed="rId9"/>
                <a:stretch>
                  <a:fillRect l="-505" r="-2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4DA45D-AE8D-B35B-5E3B-356F197FC784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Raw BSA includes BSA contribution from 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 events detected  with only one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4DA45D-AE8D-B35B-5E3B-356F197F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11"/>
                <a:stretch>
                  <a:fillRect l="-1067" t="-510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0B4C00-7A74-4164-2AA1-7C2828F2FFE6}"/>
                  </a:ext>
                </a:extLst>
              </p:cNvPr>
              <p:cNvSpPr txBox="1"/>
              <p:nvPr/>
            </p:nvSpPr>
            <p:spPr>
              <a:xfrm>
                <a:off x="3419308" y="1531607"/>
                <a:ext cx="1218315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0B4C00-7A74-4164-2AA1-7C2828F2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308" y="1531607"/>
                <a:ext cx="1218315" cy="471924"/>
              </a:xfrm>
              <a:prstGeom prst="rect">
                <a:avLst/>
              </a:prstGeom>
              <a:blipFill>
                <a:blip r:embed="rId12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601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C144F-A384-7367-6826-70EAFDD6B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1DDE95-360B-C0E1-D7DC-47D792C49F52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6.5 GeV Raw BSA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1DDE95-360B-C0E1-D7DC-47D792C49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2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8FA5DC-ECB5-619E-59E4-615D0F2F0ACE}"/>
                  </a:ext>
                </a:extLst>
              </p:cNvPr>
              <p:cNvSpPr txBox="1"/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0.17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0.27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1.2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1.2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1.4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1.4 GeV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8FA5DC-ECB5-619E-59E4-615D0F2F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blipFill>
                <a:blip r:embed="rId3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3C94DD-38EC-C148-9745-06A9BD2A40B1}"/>
                  </a:ext>
                </a:extLst>
              </p:cNvPr>
              <p:cNvSpPr txBox="1"/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0.17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04835E-B974-D64A-D042-35A1D708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6BB32B-3753-8A37-A1F4-CD4CAA05BEF5}"/>
                  </a:ext>
                </a:extLst>
              </p:cNvPr>
              <p:cNvSpPr txBox="1"/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0.27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2.0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A87467-5769-6787-F5F7-1CCF7029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blipFill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6F73F06-5AFE-0736-DFB6-3212FEF79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04920"/>
            <a:ext cx="9139428" cy="2843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E850F7-88DC-B040-CD9C-B0CEFE6A5CE0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Raw BSA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includes contribution from 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 events detected  with only one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E850F7-88DC-B040-CD9C-B0CEFE6A5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8"/>
                <a:stretch>
                  <a:fillRect l="-1067" t="-510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000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C3C8-5995-219F-404A-E962D5E5F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E2D1E6-80A4-A4B3-397D-6088585AB06B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GeV </a:t>
                </a:r>
                <a:r>
                  <a:rPr lang="en-US" sz="4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Raw BSA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E2D1E6-80A4-A4B3-397D-6088585A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2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884020-9EE4-1BA0-33F3-3D9719D2B0CD}"/>
                  </a:ext>
                </a:extLst>
              </p:cNvPr>
              <p:cNvSpPr txBox="1"/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0.13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0.22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1.2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1.2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1.5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1.5 GeV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884020-9EE4-1BA0-33F3-3D9719D2B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blipFill>
                <a:blip r:embed="rId3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48C13E-474E-9D0B-57BA-13CD23A3C1D2}"/>
                  </a:ext>
                </a:extLst>
              </p:cNvPr>
              <p:cNvSpPr txBox="1"/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0.13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C2154F-8631-DBA5-7FE6-8F586920B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B11DFF-9314-0849-9BFE-7B0881DA018B}"/>
                  </a:ext>
                </a:extLst>
              </p:cNvPr>
              <p:cNvSpPr txBox="1"/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0.22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1.8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1.8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CBBFA6-326D-CFD2-49B6-EA5A13F16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blipFill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8B7C3AE-73DC-732A-C239-09A611466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04920"/>
            <a:ext cx="9139428" cy="2843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266AA8-CD76-966F-AD9C-40133F187E78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“Out-of-trend” measurements can be distinguished even at the early stage of BSA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extraction.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266AA8-CD76-966F-AD9C-40133F187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8"/>
                <a:stretch>
                  <a:fillRect l="-1067" t="-510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A80CA1CE-BB7F-C105-8095-F39F8BE37949}"/>
              </a:ext>
            </a:extLst>
          </p:cNvPr>
          <p:cNvSpPr/>
          <p:nvPr/>
        </p:nvSpPr>
        <p:spPr>
          <a:xfrm>
            <a:off x="796913" y="2903295"/>
            <a:ext cx="105729" cy="357880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4D3BCD-9401-85DD-AE93-05BCC8014A28}"/>
              </a:ext>
            </a:extLst>
          </p:cNvPr>
          <p:cNvSpPr/>
          <p:nvPr/>
        </p:nvSpPr>
        <p:spPr>
          <a:xfrm>
            <a:off x="861598" y="2730263"/>
            <a:ext cx="125317" cy="457432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37FCB-8D5D-0C9A-4B76-ABA768D54A31}"/>
              </a:ext>
            </a:extLst>
          </p:cNvPr>
          <p:cNvSpPr txBox="1"/>
          <p:nvPr/>
        </p:nvSpPr>
        <p:spPr>
          <a:xfrm>
            <a:off x="716149" y="3183425"/>
            <a:ext cx="13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4F1B8-2BBD-F0E2-ACCC-8CC0CBFC9A66}"/>
              </a:ext>
            </a:extLst>
          </p:cNvPr>
          <p:cNvSpPr txBox="1"/>
          <p:nvPr/>
        </p:nvSpPr>
        <p:spPr>
          <a:xfrm>
            <a:off x="983105" y="2456877"/>
            <a:ext cx="13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87939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7F83B-A6B0-77F5-7F01-23CDD99A0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2456E0-811D-2A72-BE47-CE65A8B24F0A}"/>
                  </a:ext>
                </a:extLst>
              </p:cNvPr>
              <p:cNvSpPr txBox="1"/>
              <p:nvPr/>
            </p:nvSpPr>
            <p:spPr>
              <a:xfrm>
                <a:off x="457200" y="1536174"/>
                <a:ext cx="8229600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66725" algn="ctr"/>
                <a:r>
                  <a:rPr lang="en-US" sz="8000" dirty="0">
                    <a:latin typeface="Arial" panose="020B0604020202020204" pitchFamily="34" charset="0"/>
                    <a:cs typeface="Arial" panose="020B0604020202020204" pitchFamily="34" charset="0"/>
                  </a:rPr>
                  <a:t>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8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8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8000" dirty="0">
                    <a:latin typeface="Arial" panose="020B0604020202020204" pitchFamily="34" charset="0"/>
                    <a:cs typeface="Arial" panose="020B0604020202020204" pitchFamily="34" charset="0"/>
                  </a:rPr>
                  <a:t>P Contamination Subtraction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2456E0-811D-2A72-BE47-CE65A8B24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6174"/>
                <a:ext cx="8229600" cy="3785652"/>
              </a:xfrm>
              <a:prstGeom prst="rect">
                <a:avLst/>
              </a:prstGeom>
              <a:blipFill>
                <a:blip r:embed="rId2"/>
                <a:stretch>
                  <a:fillRect t="-6924" r="-3481" b="-1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374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2A846D-93F2-43F7-80A2-3FDC42EE35AC}"/>
                  </a:ext>
                </a:extLst>
              </p:cNvPr>
              <p:cNvSpPr txBox="1"/>
              <p:nvPr/>
            </p:nvSpPr>
            <p:spPr>
              <a:xfrm>
                <a:off x="-1" y="0"/>
                <a:ext cx="9143999" cy="747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4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US" sz="4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4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miss</m:t>
                                </m:r>
                              </m:sub>
                            </m:sSub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4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Contaminants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2A846D-93F2-43F7-80A2-3FDC42EE3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9143999" cy="747064"/>
              </a:xfrm>
              <a:prstGeom prst="rect">
                <a:avLst/>
              </a:prstGeom>
              <a:blipFill>
                <a:blip r:embed="rId2"/>
                <a:stretch>
                  <a:fillRect t="-17073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02CEBA5-F135-9FEA-F772-7B2662979A04}"/>
              </a:ext>
            </a:extLst>
          </p:cNvPr>
          <p:cNvSpPr txBox="1"/>
          <p:nvPr/>
        </p:nvSpPr>
        <p:spPr>
          <a:xfrm>
            <a:off x="0" y="5657671"/>
            <a:ext cx="9143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688DE9-AA40-4851-ED9D-BA928F04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97333"/>
            <a:ext cx="4802607" cy="3810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AF8B17-83F9-8A05-7FED-F923A776911F}"/>
                  </a:ext>
                </a:extLst>
              </p:cNvPr>
              <p:cNvSpPr txBox="1"/>
              <p:nvPr/>
            </p:nvSpPr>
            <p:spPr>
              <a:xfrm>
                <a:off x="0" y="5657671"/>
                <a:ext cx="91466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Exclusive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 event is misidentified as DVCS when one of its final-state photons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miss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has sufficiently low energy and lands outside the detector’s acceptance.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AF8B17-83F9-8A05-7FED-F923A7769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57671"/>
                <a:ext cx="9146694" cy="1200329"/>
              </a:xfrm>
              <a:prstGeom prst="rect">
                <a:avLst/>
              </a:prstGeom>
              <a:blipFill>
                <a:blip r:embed="rId4"/>
                <a:stretch>
                  <a:fillRect l="-1000" t="-3553" r="-10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29AC6-C3FF-E681-E7B6-C2BA419A6AF6}"/>
                  </a:ext>
                </a:extLst>
              </p:cNvPr>
              <p:cNvSpPr txBox="1"/>
              <p:nvPr/>
            </p:nvSpPr>
            <p:spPr>
              <a:xfrm>
                <a:off x="5297907" y="2115467"/>
                <a:ext cx="3388895" cy="2627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𝛾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𝛾𝛾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dat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𝛾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𝛾𝛾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sim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𝛾𝛾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𝛾𝛾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C29AC6-C3FF-E681-E7B6-C2BA419A6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07" y="2115467"/>
                <a:ext cx="3388895" cy="26270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340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E4BD3-C82C-82A4-899A-77CF882E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graphs with red lines&#10;&#10;AI-generated content may be incorrect.">
            <a:extLst>
              <a:ext uri="{FF2B5EF4-FFF2-40B4-BE49-F238E27FC236}">
                <a16:creationId xmlns:a16="http://schemas.microsoft.com/office/drawing/2014/main" id="{1691BAEA-409D-A9E7-1955-99F599763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90" y="737256"/>
            <a:ext cx="5414060" cy="5287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478B9D-B9AD-3C58-5104-4F259FCA4438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6.5 GeV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P Cuts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478B9D-B9AD-3C58-5104-4F259FCA4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3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7FEFF1-4A39-82A7-EE7C-AFB580FAE827}"/>
                  </a:ext>
                </a:extLst>
              </p:cNvPr>
              <p:cNvSpPr txBox="1"/>
              <p:nvPr/>
            </p:nvSpPr>
            <p:spPr>
              <a:xfrm>
                <a:off x="-2695" y="6027003"/>
                <a:ext cx="9146694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The kinematic cuts were adopted based on the exclusivity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𝛾𝛾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reaction.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7FEFF1-4A39-82A7-EE7C-AFB580FAE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27003"/>
                <a:ext cx="9146694" cy="835742"/>
              </a:xfrm>
              <a:prstGeom prst="rect">
                <a:avLst/>
              </a:prstGeom>
              <a:blipFill>
                <a:blip r:embed="rId4"/>
                <a:stretch>
                  <a:fillRect l="-1067" t="-5109" r="-1000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1926E6-BF50-A228-87CC-E93610BA549E}"/>
                  </a:ext>
                </a:extLst>
              </p:cNvPr>
              <p:cNvSpPr txBox="1"/>
              <p:nvPr/>
            </p:nvSpPr>
            <p:spPr>
              <a:xfrm>
                <a:off x="0" y="738664"/>
                <a:ext cx="2041236" cy="769634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acc>
                              <m:sSub>
                                <m:sSubPr>
                                  <m:ctrlPr>
                                    <a:rPr lang="en-US" sz="15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miss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0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miss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1926E6-BF50-A228-87CC-E93610BA5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8664"/>
                <a:ext cx="2041236" cy="769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1AA766-4DFE-0202-10C5-B36DDA559477}"/>
                  </a:ext>
                </a:extLst>
              </p:cNvPr>
              <p:cNvSpPr txBox="1"/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FE255F-1B75-604B-E5D9-04250A36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ADE8D3-0038-3A66-6319-BD2841364E27}"/>
                  </a:ext>
                </a:extLst>
              </p:cNvPr>
              <p:cNvSpPr txBox="1"/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miss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92522D-64E1-17DB-DA24-51B695BB6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blipFill>
                <a:blip r:embed="rId7"/>
                <a:stretch>
                  <a:fillRect r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26FB76-3607-7E18-8719-1E03149E7CA7}"/>
                  </a:ext>
                </a:extLst>
              </p:cNvPr>
              <p:cNvSpPr txBox="1"/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miss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8A89CB-C193-8C84-435D-E3C4E5AD7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blipFill>
                <a:blip r:embed="rId8"/>
                <a:stretch>
                  <a:fillRect l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60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96F2A-D41A-D0D3-F8F1-77842FA63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graphs of a graph&#10;&#10;AI-generated content may be incorrect.">
            <a:extLst>
              <a:ext uri="{FF2B5EF4-FFF2-40B4-BE49-F238E27FC236}">
                <a16:creationId xmlns:a16="http://schemas.microsoft.com/office/drawing/2014/main" id="{24BCCBFA-4513-5E74-82E6-AE08B8DE1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19" y="737256"/>
            <a:ext cx="5411726" cy="5285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029BE6-B940-FEBE-BD7F-9FB3DBB1FEEA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7.5 GeV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ECal-ECal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C5914D-92B3-4B34-B1E6-EF5D9511E134}"/>
                  </a:ext>
                </a:extLst>
              </p:cNvPr>
              <p:cNvSpPr txBox="1"/>
              <p:nvPr/>
            </p:nvSpPr>
            <p:spPr>
              <a:xfrm>
                <a:off x="-2695" y="6027003"/>
                <a:ext cx="9146694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One set of cuts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𝛾𝛾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both final-state photons to hit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ECal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C5914D-92B3-4B34-B1E6-EF5D9511E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27003"/>
                <a:ext cx="9146694" cy="835742"/>
              </a:xfrm>
              <a:prstGeom prst="rect">
                <a:avLst/>
              </a:prstGeom>
              <a:blipFill>
                <a:blip r:embed="rId3"/>
                <a:stretch>
                  <a:fillRect l="-1067" t="-583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3E6DD0-2085-FEFE-2881-5643E0DF7810}"/>
                  </a:ext>
                </a:extLst>
              </p:cNvPr>
              <p:cNvSpPr txBox="1"/>
              <p:nvPr/>
            </p:nvSpPr>
            <p:spPr>
              <a:xfrm>
                <a:off x="0" y="738664"/>
                <a:ext cx="2041236" cy="76373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acc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miss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0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miss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3E6DD0-2085-FEFE-2881-5643E0DF7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8664"/>
                <a:ext cx="2041236" cy="763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3AA1E7-08E6-C9DB-4BBE-1C4E6D16B002}"/>
                  </a:ext>
                </a:extLst>
              </p:cNvPr>
              <p:cNvSpPr txBox="1"/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22AC3-CE7B-760E-C08F-A9DFB2F6C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710BAD-4B7A-71C7-660D-E0039C5B5612}"/>
                  </a:ext>
                </a:extLst>
              </p:cNvPr>
              <p:cNvSpPr txBox="1"/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miss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39A39-0F5F-ED46-FAFA-B0830CB5B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blipFill>
                <a:blip r:embed="rId6"/>
                <a:stretch>
                  <a:fillRect r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E42E0F-F676-6DA4-469A-600738620BFA}"/>
                  </a:ext>
                </a:extLst>
              </p:cNvPr>
              <p:cNvSpPr txBox="1"/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miss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BBD23C-620D-FBD2-27FE-E7487B68B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blipFill>
                <a:blip r:embed="rId7"/>
                <a:stretch>
                  <a:fillRect l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133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A59DE-EF9E-C486-D649-735EBD98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number of numbers&#10;&#10;AI-generated content may be incorrect.">
            <a:extLst>
              <a:ext uri="{FF2B5EF4-FFF2-40B4-BE49-F238E27FC236}">
                <a16:creationId xmlns:a16="http://schemas.microsoft.com/office/drawing/2014/main" id="{E84238CC-423E-0C1B-6369-D338B4B8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89" y="741771"/>
            <a:ext cx="5411725" cy="5285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74476F-8201-5B19-C1DF-1128265FA55A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7.5 GeV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ECal-FTCal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08AC4C-3A06-B957-3919-AC55418FC1BC}"/>
                  </a:ext>
                </a:extLst>
              </p:cNvPr>
              <p:cNvSpPr txBox="1"/>
              <p:nvPr/>
            </p:nvSpPr>
            <p:spPr>
              <a:xfrm>
                <a:off x="-2695" y="6027003"/>
                <a:ext cx="9146694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𝛾𝛾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reaction, one photon can hit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ECal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while the other lands on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FTCal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08AC4C-3A06-B957-3919-AC55418FC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27003"/>
                <a:ext cx="9146694" cy="835742"/>
              </a:xfrm>
              <a:prstGeom prst="rect">
                <a:avLst/>
              </a:prstGeom>
              <a:blipFill>
                <a:blip r:embed="rId3"/>
                <a:stretch>
                  <a:fillRect l="-1067" t="-583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AE238A-1BBC-4899-082C-F2D393C9F685}"/>
                  </a:ext>
                </a:extLst>
              </p:cNvPr>
              <p:cNvSpPr txBox="1"/>
              <p:nvPr/>
            </p:nvSpPr>
            <p:spPr>
              <a:xfrm>
                <a:off x="0" y="738664"/>
                <a:ext cx="2041236" cy="76373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acc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miss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0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miss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AE238A-1BBC-4899-082C-F2D393C9F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8664"/>
                <a:ext cx="2041236" cy="763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F13F16-03AD-8A3B-8B30-09A3369EDDEE}"/>
                  </a:ext>
                </a:extLst>
              </p:cNvPr>
              <p:cNvSpPr txBox="1"/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22AC3-CE7B-760E-C08F-A9DFB2F6C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0C91EC-BB7A-AA25-EC9E-578145ECE202}"/>
                  </a:ext>
                </a:extLst>
              </p:cNvPr>
              <p:cNvSpPr txBox="1"/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miss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39A39-0F5F-ED46-FAFA-B0830CB5B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blipFill>
                <a:blip r:embed="rId6"/>
                <a:stretch>
                  <a:fillRect r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3FF01D-024D-787E-D3BE-E7164AE4A06D}"/>
                  </a:ext>
                </a:extLst>
              </p:cNvPr>
              <p:cNvSpPr txBox="1"/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miss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BBD23C-620D-FBD2-27FE-E7487B68B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blipFill>
                <a:blip r:embed="rId7"/>
                <a:stretch>
                  <a:fillRect l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86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0C4E0-9689-67D3-3062-634AE9FC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BF43A4-F4C6-E4D1-AE62-2F7D50C8D820}"/>
              </a:ext>
            </a:extLst>
          </p:cNvPr>
          <p:cNvSpPr txBox="1"/>
          <p:nvPr/>
        </p:nvSpPr>
        <p:spPr>
          <a:xfrm>
            <a:off x="-2695" y="-2233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Towards GPDs to GFFs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E3F983-6EB0-900F-7230-762AD982D151}"/>
                  </a:ext>
                </a:extLst>
              </p:cNvPr>
              <p:cNvSpPr txBox="1"/>
              <p:nvPr/>
            </p:nvSpPr>
            <p:spPr>
              <a:xfrm>
                <a:off x="-2695" y="5657671"/>
                <a:ext cx="91466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Deeply Virtual Compton Scattering (DVCS) provides cleanest access to GPDs. Beam Spin Asymmetry is particularly sensitive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GPD </a:t>
                </a:r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which the GFF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extracted.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E3F983-6EB0-900F-7230-762AD982D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5657671"/>
                <a:ext cx="9146694" cy="1200329"/>
              </a:xfrm>
              <a:prstGeom prst="rect">
                <a:avLst/>
              </a:prstGeom>
              <a:blipFill>
                <a:blip r:embed="rId2"/>
                <a:stretch>
                  <a:fillRect l="-1067" t="-3553" r="-10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diagram of a cell&#10;&#10;AI-generated content may be incorrect.">
            <a:extLst>
              <a:ext uri="{FF2B5EF4-FFF2-40B4-BE49-F238E27FC236}">
                <a16:creationId xmlns:a16="http://schemas.microsoft.com/office/drawing/2014/main" id="{8D67A966-0632-94F5-D311-F26485AA1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28" r="36460" b="25575"/>
          <a:stretch/>
        </p:blipFill>
        <p:spPr>
          <a:xfrm>
            <a:off x="238125" y="1141054"/>
            <a:ext cx="3080536" cy="4114800"/>
          </a:xfrm>
          <a:prstGeom prst="rect">
            <a:avLst/>
          </a:prstGeom>
        </p:spPr>
      </p:pic>
      <p:pic>
        <p:nvPicPr>
          <p:cNvPr id="8" name="Picture 7" descr="A diagram of a nuclear pressure distribution&#10;&#10;AI-generated content may be incorrect.">
            <a:extLst>
              <a:ext uri="{FF2B5EF4-FFF2-40B4-BE49-F238E27FC236}">
                <a16:creationId xmlns:a16="http://schemas.microsoft.com/office/drawing/2014/main" id="{58423AEF-89A8-885F-DAB4-FA431E7DB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r="24092"/>
          <a:stretch/>
        </p:blipFill>
        <p:spPr>
          <a:xfrm>
            <a:off x="5000627" y="1140480"/>
            <a:ext cx="3905248" cy="411537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257A8CD-CCAC-857B-69A4-AD5B9F30E91B}"/>
              </a:ext>
            </a:extLst>
          </p:cNvPr>
          <p:cNvSpPr/>
          <p:nvPr/>
        </p:nvSpPr>
        <p:spPr>
          <a:xfrm>
            <a:off x="3428999" y="2284341"/>
            <a:ext cx="1571627" cy="1828800"/>
          </a:xfrm>
          <a:prstGeom prst="rightArrow">
            <a:avLst>
              <a:gd name="adj1" fmla="val 81296"/>
              <a:gd name="adj2" fmla="val 21514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23252F-ABC9-9E2D-3280-2456C1EB84D8}"/>
                  </a:ext>
                </a:extLst>
              </p:cNvPr>
              <p:cNvSpPr txBox="1"/>
              <p:nvPr/>
            </p:nvSpPr>
            <p:spPr>
              <a:xfrm>
                <a:off x="3428998" y="2782668"/>
                <a:ext cx="157162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GPD </a:t>
                </a:r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GFF</a:t>
                </a:r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23252F-ABC9-9E2D-3280-2456C1EB8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8" y="2782668"/>
                <a:ext cx="1571627" cy="830997"/>
              </a:xfrm>
              <a:prstGeom prst="rect">
                <a:avLst/>
              </a:prstGeom>
              <a:blipFill>
                <a:blip r:embed="rId6"/>
                <a:stretch>
                  <a:fillRect l="-388" t="-5109" r="-542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442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6E2E1-ECC7-7267-97C2-E2F948621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graphs with numbers and symbols&#10;&#10;AI-generated content may be incorrect.">
            <a:extLst>
              <a:ext uri="{FF2B5EF4-FFF2-40B4-BE49-F238E27FC236}">
                <a16:creationId xmlns:a16="http://schemas.microsoft.com/office/drawing/2014/main" id="{745A873D-E71A-5D6D-E5FB-D357B2361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7" y="741771"/>
            <a:ext cx="5411725" cy="5285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9AE20F-3298-AE3D-087A-277061B2C695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7.5 GeV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FTCal-FTCal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9FD455-D34A-B97C-6C46-35AFE1916E76}"/>
                  </a:ext>
                </a:extLst>
              </p:cNvPr>
              <p:cNvSpPr txBox="1"/>
              <p:nvPr/>
            </p:nvSpPr>
            <p:spPr>
              <a:xfrm>
                <a:off x="-2695" y="6027003"/>
                <a:ext cx="9146694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 The third possible set of cuts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𝛾𝛾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both final-state photons to hit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FTCal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9FD455-D34A-B97C-6C46-35AFE1916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27003"/>
                <a:ext cx="9146694" cy="835742"/>
              </a:xfrm>
              <a:prstGeom prst="rect">
                <a:avLst/>
              </a:prstGeom>
              <a:blipFill>
                <a:blip r:embed="rId3"/>
                <a:stretch>
                  <a:fillRect l="-1067" t="-583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E2EF60-2F86-7F02-CD16-798D4AF4CDF9}"/>
                  </a:ext>
                </a:extLst>
              </p:cNvPr>
              <p:cNvSpPr txBox="1"/>
              <p:nvPr/>
            </p:nvSpPr>
            <p:spPr>
              <a:xfrm>
                <a:off x="0" y="738664"/>
                <a:ext cx="2041236" cy="76373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acc>
                              <m:sSub>
                                <m:sSub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miss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p>
                                        <m:sSupPr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acc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0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5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miss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E2EF60-2F86-7F02-CD16-798D4AF4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8664"/>
                <a:ext cx="2041236" cy="763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939795-F913-2F4E-AC1F-3692D5041A72}"/>
                  </a:ext>
                </a:extLst>
              </p:cNvPr>
              <p:cNvSpPr txBox="1"/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miss</m:t>
                              </m:r>
                            </m:sub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022AC3-CE7B-760E-C08F-A9DFB2F6C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737256"/>
                <a:ext cx="1939637" cy="562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3C2D31-A2D6-5909-0E7B-D242897FB576}"/>
                  </a:ext>
                </a:extLst>
              </p:cNvPr>
              <p:cNvSpPr txBox="1"/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miss</m:t>
                          </m:r>
                          <m:r>
                            <a:rPr lang="en-US" sz="1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3C2D31-A2D6-5909-0E7B-D242897F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17" y="3383951"/>
                <a:ext cx="2041236" cy="323165"/>
              </a:xfrm>
              <a:prstGeom prst="rect">
                <a:avLst/>
              </a:prstGeom>
              <a:blipFill>
                <a:blip r:embed="rId6"/>
                <a:stretch>
                  <a:fillRect r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D553CB-2F80-D9B1-4B58-0F8D2AD8EA69}"/>
                  </a:ext>
                </a:extLst>
              </p:cNvPr>
              <p:cNvSpPr txBox="1"/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noFill/>
            </p:spPr>
            <p:txBody>
              <a:bodyPr wrap="square" lIns="0" rIns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miss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D553CB-2F80-D9B1-4B58-0F8D2AD8E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1" y="3356955"/>
                <a:ext cx="1939637" cy="345479"/>
              </a:xfrm>
              <a:prstGeom prst="rect">
                <a:avLst/>
              </a:prstGeom>
              <a:blipFill>
                <a:blip r:embed="rId7"/>
                <a:stretch>
                  <a:fillRect l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328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56F7B-775C-D895-CFFC-2A5CBAD13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11F72-145E-ABA0-ACC1-7BC284F5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44" y="738664"/>
            <a:ext cx="5672815" cy="5285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BAB637-908B-6ED9-6B1F-79F304AC964C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4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Cuts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BAB637-908B-6ED9-6B1F-79F304AC9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3"/>
                <a:stretch>
                  <a:fillRect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8C5F7E-DE1F-BF37-0A66-AF9C1C2DE813}"/>
                  </a:ext>
                </a:extLst>
              </p:cNvPr>
              <p:cNvSpPr txBox="1"/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 distributions rely mainly on the calorimeter resolutions.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8C5F7E-DE1F-BF37-0A66-AF9C1C2D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blipFill>
                <a:blip r:embed="rId4"/>
                <a:stretch>
                  <a:fillRect l="-1067" t="-5147" r="-10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88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CDED9-FE63-6A87-A3F5-3857333EF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79A777-9EA4-7D25-123C-9E610487CF4E}"/>
                  </a:ext>
                </a:extLst>
              </p:cNvPr>
              <p:cNvSpPr txBox="1"/>
              <p:nvPr/>
            </p:nvSpPr>
            <p:spPr>
              <a:xfrm>
                <a:off x="0" y="6396335"/>
                <a:ext cx="91466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In the leading order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 BSA only includes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</m:fun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term.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79A777-9EA4-7D25-123C-9E610487C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96335"/>
                <a:ext cx="9146694" cy="461665"/>
              </a:xfrm>
              <a:prstGeom prst="rect">
                <a:avLst/>
              </a:prstGeom>
              <a:blipFill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AE5ABF5-644A-BC7D-7D88-D1883741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23" y="2007108"/>
            <a:ext cx="6090153" cy="2843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722F04-9BF8-C99E-53F5-813180576000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Integrated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P BSA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722F04-9BF8-C99E-53F5-813180576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4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8532312-4525-4C59-FF67-22EEB5A73650}"/>
                  </a:ext>
                </a:extLst>
              </p:cNvPr>
              <p:cNvSpPr txBox="1"/>
              <p:nvPr/>
            </p:nvSpPr>
            <p:spPr>
              <a:xfrm>
                <a:off x="3285249" y="2244829"/>
                <a:ext cx="1192691" cy="4862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0.047±0.002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1.785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8532312-4525-4C59-FF67-22EEB5A73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249" y="2244829"/>
                <a:ext cx="1192691" cy="4862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3978E0-7870-1463-1252-E937AE2ED391}"/>
                  </a:ext>
                </a:extLst>
              </p:cNvPr>
              <p:cNvSpPr txBox="1"/>
              <p:nvPr/>
            </p:nvSpPr>
            <p:spPr>
              <a:xfrm>
                <a:off x="6338626" y="2244829"/>
                <a:ext cx="1192691" cy="4862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0.044±0.003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1.792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3978E0-7870-1463-1252-E937AE2ED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626" y="2244829"/>
                <a:ext cx="1192691" cy="486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AD6F2B-96FB-08DB-A0E1-46A518A96545}"/>
                  </a:ext>
                </a:extLst>
              </p:cNvPr>
              <p:cNvSpPr txBox="1"/>
              <p:nvPr/>
            </p:nvSpPr>
            <p:spPr>
              <a:xfrm>
                <a:off x="1526923" y="1730109"/>
                <a:ext cx="157689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/>
                  <a:t>=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func>
                      <m:func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AD6F2B-96FB-08DB-A0E1-46A518A96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923" y="1730109"/>
                <a:ext cx="1576899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32F005-FF79-2C4D-8EFA-9A1BE8536C7E}"/>
                  </a:ext>
                </a:extLst>
              </p:cNvPr>
              <p:cNvSpPr txBox="1"/>
              <p:nvPr/>
            </p:nvSpPr>
            <p:spPr>
              <a:xfrm>
                <a:off x="4572000" y="1730109"/>
                <a:ext cx="157689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/>
                  <a:t>=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func>
                      <m:func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32F005-FF79-2C4D-8EFA-9A1BE8536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30109"/>
                <a:ext cx="1576899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861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0AA2D-A242-F051-FB79-60E0BAD8B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6A1888-9FCE-9B91-78B7-B8164D36F62D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6.5 GeV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4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BSA </a:t>
                </a:r>
                <a14:m>
                  <m:oMath xmlns:m="http://schemas.openxmlformats.org/officeDocument/2006/math">
                    <m:r>
                      <a:rPr lang="en-US" sz="4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6A1888-9FCE-9B91-78B7-B8164D36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2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401D24-87AA-2BF2-DD24-A1FD46B6DC1F}"/>
                  </a:ext>
                </a:extLst>
              </p:cNvPr>
              <p:cNvSpPr txBox="1"/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0.17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0.27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1.2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1.2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1.4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1.4 GeV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8FA5DC-ECB5-619E-59E4-615D0F2F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blipFill>
                <a:blip r:embed="rId3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9E9EA5-C718-2231-3129-23757E799D35}"/>
                  </a:ext>
                </a:extLst>
              </p:cNvPr>
              <p:cNvSpPr txBox="1"/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0.17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04835E-B974-D64A-D042-35A1D708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2F5242-6EBB-A804-79AD-436EC684570A}"/>
                  </a:ext>
                </a:extLst>
              </p:cNvPr>
              <p:cNvSpPr txBox="1"/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0.27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2.0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A87467-5769-6787-F5F7-1CCF7029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blipFill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D86F66-B0A1-32FB-B820-8D68351CECD9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The same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bins were adopted for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BSA analysis section.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D86F66-B0A1-32FB-B820-8D68351CE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7"/>
                <a:stretch>
                  <a:fillRect l="-1067" t="-510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BEEF16D4-8137-0DC6-1856-CDB9EA6D1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1" y="1494958"/>
            <a:ext cx="9143999" cy="28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69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2EA80-FA81-8ECF-542C-C3F278C5D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F32ED6-4173-1263-7275-EB4A3A5FDDE7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GeV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4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BSA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BF32ED6-4173-1263-7275-EB4A3A5FD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2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5235C4-1A2E-75FA-3069-7A087DACB8AA}"/>
                  </a:ext>
                </a:extLst>
              </p:cNvPr>
              <p:cNvSpPr txBox="1"/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0.13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0.22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1.2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1.2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1.5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1.5 GeV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5235C4-1A2E-75FA-3069-7A087DACB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blipFill>
                <a:blip r:embed="rId3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C9ADF-2A46-36E3-A02A-2C682EA01FC8}"/>
                  </a:ext>
                </a:extLst>
              </p:cNvPr>
              <p:cNvSpPr txBox="1"/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0.13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C2154F-8631-DBA5-7FE6-8F586920B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E15DFC-40B8-DE88-A533-B10ECB36945E}"/>
                  </a:ext>
                </a:extLst>
              </p:cNvPr>
              <p:cNvSpPr txBox="1"/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0.22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1.8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1.8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CBBFA6-326D-CFD2-49B6-EA5A13F16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blipFill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D86F66-B0A1-32FB-B820-8D68351CECD9}"/>
                  </a:ext>
                </a:extLst>
              </p:cNvPr>
              <p:cNvSpPr txBox="1"/>
              <p:nvPr/>
            </p:nvSpPr>
            <p:spPr>
              <a:xfrm>
                <a:off x="0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Since the binning was optimized for DVCS,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bins of disproportionately high uncertainties can be observed.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D86F66-B0A1-32FB-B820-8D68351CE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27003"/>
                <a:ext cx="9146694" cy="830997"/>
              </a:xfrm>
              <a:prstGeom prst="rect">
                <a:avLst/>
              </a:prstGeom>
              <a:blipFill>
                <a:blip r:embed="rId7"/>
                <a:stretch>
                  <a:fillRect l="-1000" t="-5147" r="-10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36704C4-DC7B-B952-9851-5AD5982347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95" y="1495542"/>
            <a:ext cx="9142123" cy="28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08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7BDC3-18BD-0224-0617-AC3F2B6D4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A91159-6911-0AED-4EDB-0D93A8607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953" y="735557"/>
            <a:ext cx="5752095" cy="5285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842BE-D555-16D7-909C-C93492299CCE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P GEMC Simulations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842BE-D555-16D7-909C-C93492299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3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A8C060-51B7-C6D9-4D98-00344AECA3F5}"/>
                  </a:ext>
                </a:extLst>
              </p:cNvPr>
              <p:cNvSpPr txBox="1"/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invariant mass distributions from the simulations are in good agreement with the ones from the data.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A8C060-51B7-C6D9-4D98-00344AECA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blipFill>
                <a:blip r:embed="rId4"/>
                <a:stretch>
                  <a:fillRect l="-1067" t="-5147" r="-10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DCA5F70-AD2F-4272-7C63-C589B467E185}"/>
              </a:ext>
            </a:extLst>
          </p:cNvPr>
          <p:cNvSpPr txBox="1"/>
          <p:nvPr/>
        </p:nvSpPr>
        <p:spPr>
          <a:xfrm>
            <a:off x="120651" y="738664"/>
            <a:ext cx="1708150" cy="147732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Detector: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rgk_fall2018_FTOff</a:t>
            </a:r>
          </a:p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Magnetic field: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tor+1.00_sol-100</a:t>
            </a:r>
          </a:p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60nA_6535MeV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2E865-82B4-F291-7D80-5C4DF7AF7A35}"/>
              </a:ext>
            </a:extLst>
          </p:cNvPr>
          <p:cNvSpPr txBox="1"/>
          <p:nvPr/>
        </p:nvSpPr>
        <p:spPr>
          <a:xfrm>
            <a:off x="7315199" y="738664"/>
            <a:ext cx="1708150" cy="216982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Detector: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rgk_fall2018_FTOn</a:t>
            </a:r>
          </a:p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Magnetic field: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tor+1.00_sol-100</a:t>
            </a:r>
          </a:p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>
              <a:tabLst>
                <a:tab pos="11430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36.4% at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35nA_7546MeV</a:t>
            </a:r>
          </a:p>
          <a:p>
            <a:pPr>
              <a:tabLst>
                <a:tab pos="11430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63.6% at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45nA_7546MeV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A5C5C0-5B4C-D5DB-4A04-20AE4890D016}"/>
              </a:ext>
            </a:extLst>
          </p:cNvPr>
          <p:cNvSpPr txBox="1"/>
          <p:nvPr/>
        </p:nvSpPr>
        <p:spPr>
          <a:xfrm>
            <a:off x="120651" y="3378172"/>
            <a:ext cx="1708150" cy="216982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Detector: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rgk_fall2018_FTOn</a:t>
            </a:r>
          </a:p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Magnetic field: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tor+1.00_sol-100</a:t>
            </a:r>
          </a:p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>
              <a:tabLst>
                <a:tab pos="11430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36.4% at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35nA_7546MeV</a:t>
            </a:r>
          </a:p>
          <a:p>
            <a:pPr>
              <a:tabLst>
                <a:tab pos="11430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63.6% at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45nA_7546MeV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7CF00-1B0A-5292-FA5E-248E5EC3C811}"/>
              </a:ext>
            </a:extLst>
          </p:cNvPr>
          <p:cNvSpPr txBox="1"/>
          <p:nvPr/>
        </p:nvSpPr>
        <p:spPr>
          <a:xfrm>
            <a:off x="7315199" y="3378172"/>
            <a:ext cx="1708150" cy="2169825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Detector: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rgk_fall2018_FTOn</a:t>
            </a:r>
          </a:p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Magnetic field: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tor+1.00_sol-100</a:t>
            </a:r>
          </a:p>
          <a:p>
            <a:pPr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>
              <a:tabLst>
                <a:tab pos="11430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36.4% at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35nA_7546MeV</a:t>
            </a:r>
          </a:p>
          <a:p>
            <a:pPr>
              <a:tabLst>
                <a:tab pos="11430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63.6% at</a:t>
            </a:r>
          </a:p>
          <a:p>
            <a:pPr algn="r"/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45nA_7546MeV</a:t>
            </a:r>
          </a:p>
        </p:txBody>
      </p:sp>
    </p:spTree>
    <p:extLst>
      <p:ext uri="{BB962C8B-B14F-4D97-AF65-F5344CB8AC3E}">
        <p14:creationId xmlns:p14="http://schemas.microsoft.com/office/powerpoint/2010/main" val="3920198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71EDC-53A0-5423-4130-D8B3E39BA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C1F47-10D0-5CBD-C576-38A8639B0A59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Integrated Fractional Contamination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E0081-FC5D-5336-0AF7-1B249CB5C357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The fractional contamination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quantifies the contribution of DV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 BSA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BSA.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also be estimated using fast MC.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3E0081-FC5D-5336-0AF7-1B249CB5C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2"/>
                <a:stretch>
                  <a:fillRect l="-1067" t="-510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4F16022-1B4E-B347-E0F3-AA01506F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23" y="2007108"/>
            <a:ext cx="6090154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4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D258E-451C-4273-345D-A86DFF6A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327A47-96BA-8188-46B9-E0062C21A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96" y="744878"/>
            <a:ext cx="5567111" cy="52852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618B5E-B25D-6683-539F-C83E8A713D4F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Events from Fast MC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618B5E-B25D-6683-539F-C83E8A713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3"/>
                <a:stretch>
                  <a:fillRect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26345B-2351-FFDE-6F5C-E2DA88DEDCD8}"/>
                  </a:ext>
                </a:extLst>
              </p:cNvPr>
              <p:cNvSpPr txBox="1"/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Photon resolution smearing produced consistent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fMC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invariant mass distributions.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26345B-2351-FFDE-6F5C-E2DA88DED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27003"/>
                <a:ext cx="9146694" cy="830997"/>
              </a:xfrm>
              <a:prstGeom prst="rect">
                <a:avLst/>
              </a:prstGeom>
              <a:blipFill>
                <a:blip r:embed="rId4"/>
                <a:stretch>
                  <a:fillRect l="-1067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A1B4E41F-CB8D-76F0-549D-55E0197CC0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95"/>
          <a:stretch>
            <a:fillRect/>
          </a:stretch>
        </p:blipFill>
        <p:spPr>
          <a:xfrm>
            <a:off x="1788984" y="744878"/>
            <a:ext cx="5566032" cy="52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43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09E76-F725-9526-EDF9-C125710E6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4A43C-234C-E01F-36EC-3B7069FFD070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Integrated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fMC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4A43C-234C-E01F-36EC-3B7069FFD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2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A2ED5D-9EA8-C1A4-E59A-333827F01A51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estimates from fast MC were in good level of agreement with the estimates from GEMC simulations.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4A2ED5D-9EA8-C1A4-E59A-333827F01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3"/>
                <a:stretch>
                  <a:fillRect l="-1067" t="-510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74D64E4-FB55-9C08-4368-C3BAA025B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842" y="2007108"/>
            <a:ext cx="5850316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14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E4653-4F4F-5F0D-C46E-65459564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5EB782-17BC-137D-237D-92D96D80760D}"/>
              </a:ext>
            </a:extLst>
          </p:cNvPr>
          <p:cNvSpPr txBox="1"/>
          <p:nvPr/>
        </p:nvSpPr>
        <p:spPr>
          <a:xfrm>
            <a:off x="457200" y="2151728"/>
            <a:ext cx="822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725"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Systematic Errors</a:t>
            </a:r>
          </a:p>
        </p:txBody>
      </p:sp>
    </p:spTree>
    <p:extLst>
      <p:ext uri="{BB962C8B-B14F-4D97-AF65-F5344CB8AC3E}">
        <p14:creationId xmlns:p14="http://schemas.microsoft.com/office/powerpoint/2010/main" val="237882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6B33A-3704-59A7-02E8-80B731328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F92EDD-9A33-8916-3FAB-73BECDA4040C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Reaction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F92EDD-9A33-8916-3FAB-73BECDA40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2"/>
                <a:stretch>
                  <a:fillRect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C9B5DB-040D-301A-87A2-55C433707CB6}"/>
                  </a:ext>
                </a:extLst>
              </p:cNvPr>
              <p:cNvSpPr txBox="1"/>
              <p:nvPr/>
            </p:nvSpPr>
            <p:spPr>
              <a:xfrm>
                <a:off x="0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BSA is an observable measured from the DVCS-BH interference term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reaction’s scattering amplitude.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C9B5DB-040D-301A-87A2-55C433707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27003"/>
                <a:ext cx="9146694" cy="830997"/>
              </a:xfrm>
              <a:prstGeom prst="rect">
                <a:avLst/>
              </a:prstGeom>
              <a:blipFill>
                <a:blip r:embed="rId3"/>
                <a:stretch>
                  <a:fillRect l="-1000" t="-5147" r="-10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diagram of a molecule&#10;&#10;AI-generated content may be incorrect.">
            <a:extLst>
              <a:ext uri="{FF2B5EF4-FFF2-40B4-BE49-F238E27FC236}">
                <a16:creationId xmlns:a16="http://schemas.microsoft.com/office/drawing/2014/main" id="{224E0227-FA1C-83FF-8DCC-4F91341A6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3903"/>
            <a:ext cx="7316221" cy="1552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F48BD8-9F1A-4821-DFF8-8640560A9E61}"/>
                  </a:ext>
                </a:extLst>
              </p:cNvPr>
              <p:cNvSpPr txBox="1"/>
              <p:nvPr/>
            </p:nvSpPr>
            <p:spPr>
              <a:xfrm>
                <a:off x="471056" y="2514600"/>
                <a:ext cx="8201890" cy="3512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DVCS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𝒯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BH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unp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ℐ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unp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BH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unp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BH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unp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ℐ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unp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BH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unp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BH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unp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BH</m:t>
                              </m:r>
                            </m:sup>
                          </m:sSubSup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ℑ𝔪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ℋ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ℰ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F48BD8-9F1A-4821-DFF8-8640560A9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6" y="2514600"/>
                <a:ext cx="8201890" cy="3512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5331E8-A4CF-A355-35BC-324135EC42E7}"/>
              </a:ext>
            </a:extLst>
          </p:cNvPr>
          <p:cNvSpPr/>
          <p:nvPr/>
        </p:nvSpPr>
        <p:spPr>
          <a:xfrm>
            <a:off x="471055" y="738664"/>
            <a:ext cx="8201890" cy="5288340"/>
          </a:xfrm>
          <a:prstGeom prst="roundRect">
            <a:avLst>
              <a:gd name="adj" fmla="val 5524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19127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876B8-EDF0-9CA4-535D-BCF9314E0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3BBA67-69A8-D0AC-DFFE-200E72A609E4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Polarization Uncertainty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CC2E7D-D618-17C8-D9E2-C8133CA997BD}"/>
              </a:ext>
            </a:extLst>
          </p:cNvPr>
          <p:cNvSpPr txBox="1"/>
          <p:nvPr/>
        </p:nvSpPr>
        <p:spPr>
          <a:xfrm>
            <a:off x="-2695" y="6019513"/>
            <a:ext cx="914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Systematic variations were calculated in reference to the values obtained without any systematic uncertainty.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5297E-34C5-A635-27DA-D56C1315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75" y="1499618"/>
            <a:ext cx="6090150" cy="2843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C3B595-BCC4-0797-AD25-37D576DEE91B}"/>
                  </a:ext>
                </a:extLst>
              </p:cNvPr>
              <p:cNvSpPr txBox="1"/>
              <p:nvPr/>
            </p:nvSpPr>
            <p:spPr>
              <a:xfrm>
                <a:off x="1525575" y="1027694"/>
                <a:ext cx="1624614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C3B595-BCC4-0797-AD25-37D576DEE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75" y="1027694"/>
                <a:ext cx="1624614" cy="471924"/>
              </a:xfrm>
              <a:prstGeom prst="rect">
                <a:avLst/>
              </a:prstGeom>
              <a:blipFill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783DD1-52FD-2194-ACCF-49218775CCC7}"/>
                  </a:ext>
                </a:extLst>
              </p:cNvPr>
              <p:cNvSpPr txBox="1"/>
              <p:nvPr/>
            </p:nvSpPr>
            <p:spPr>
              <a:xfrm>
                <a:off x="3277745" y="1736675"/>
                <a:ext cx="1192691" cy="640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0.186±0.004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-0.349±0.027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1.147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783DD1-52FD-2194-ACCF-49218775C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45" y="1736675"/>
                <a:ext cx="1192691" cy="640175"/>
              </a:xfrm>
              <a:prstGeom prst="rect">
                <a:avLst/>
              </a:prstGeom>
              <a:blipFill>
                <a:blip r:embed="rId4"/>
                <a:stretch>
                  <a:fillRect l="-1015" r="-2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ED7521-4CB6-9C95-D4F6-1C94235B7F9D}"/>
                  </a:ext>
                </a:extLst>
              </p:cNvPr>
              <p:cNvSpPr txBox="1"/>
              <p:nvPr/>
            </p:nvSpPr>
            <p:spPr>
              <a:xfrm>
                <a:off x="6326766" y="1727635"/>
                <a:ext cx="1192691" cy="640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0.186±0.006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-0.327±0.030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1.503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ED7521-4CB6-9C95-D4F6-1C94235B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66" y="1727635"/>
                <a:ext cx="1192691" cy="640175"/>
              </a:xfrm>
              <a:prstGeom prst="rect">
                <a:avLst/>
              </a:prstGeom>
              <a:blipFill>
                <a:blip r:embed="rId5"/>
                <a:stretch>
                  <a:fillRect l="-1010" r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5A41EA-7832-6944-6B66-58C5FBA6D51A}"/>
                  </a:ext>
                </a:extLst>
              </p:cNvPr>
              <p:cNvSpPr txBox="1"/>
              <p:nvPr/>
            </p:nvSpPr>
            <p:spPr>
              <a:xfrm>
                <a:off x="4570652" y="1027694"/>
                <a:ext cx="1624614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5A41EA-7832-6944-6B66-58C5FBA6D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652" y="1027694"/>
                <a:ext cx="1624614" cy="471924"/>
              </a:xfrm>
              <a:prstGeom prst="rect">
                <a:avLst/>
              </a:prstGeom>
              <a:blipFill>
                <a:blip r:embed="rId6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55CF1A7-EFBF-4C6C-EAFF-5C1636F953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209210"/>
                  </p:ext>
                </p:extLst>
              </p:nvPr>
            </p:nvGraphicFramePr>
            <p:xfrm>
              <a:off x="1371600" y="4558894"/>
              <a:ext cx="6400800" cy="13884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1012">
                      <a:extLst>
                        <a:ext uri="{9D8B030D-6E8A-4147-A177-3AD203B41FA5}">
                          <a16:colId xmlns:a16="http://schemas.microsoft.com/office/drawing/2014/main" val="227249371"/>
                        </a:ext>
                      </a:extLst>
                    </a:gridCol>
                    <a:gridCol w="1606164">
                      <a:extLst>
                        <a:ext uri="{9D8B030D-6E8A-4147-A177-3AD203B41FA5}">
                          <a16:colId xmlns:a16="http://schemas.microsoft.com/office/drawing/2014/main" val="762449586"/>
                        </a:ext>
                      </a:extLst>
                    </a:gridCol>
                    <a:gridCol w="2170706">
                      <a:extLst>
                        <a:ext uri="{9D8B030D-6E8A-4147-A177-3AD203B41FA5}">
                          <a16:colId xmlns:a16="http://schemas.microsoft.com/office/drawing/2014/main" val="1505581699"/>
                        </a:ext>
                      </a:extLst>
                    </a:gridCol>
                    <a:gridCol w="1482918">
                      <a:extLst>
                        <a:ext uri="{9D8B030D-6E8A-4147-A177-3AD203B41FA5}">
                          <a16:colId xmlns:a16="http://schemas.microsoft.com/office/drawing/2014/main" val="912905492"/>
                        </a:ext>
                      </a:extLst>
                    </a:gridCol>
                  </a:tblGrid>
                  <a:tr h="1686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beam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[GeV]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syst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0048007"/>
                      </a:ext>
                    </a:extLst>
                  </a:tr>
                  <a:tr h="168635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6.535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func>
                                      <m:func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  <m:func>
                                      <m:func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=0.186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±0.00412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0.000806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9979421"/>
                      </a:ext>
                    </a:extLst>
                  </a:tr>
                  <a:tr h="168635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=−0.349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±0.0269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0.00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156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5885467"/>
                      </a:ext>
                    </a:extLst>
                  </a:tr>
                  <a:tr h="168635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7.546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func>
                                      <m:func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  <m:func>
                                      <m:func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=0.186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±0.00550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0.000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278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3403521"/>
                      </a:ext>
                    </a:extLst>
                  </a:tr>
                  <a:tr h="168635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=−0.327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±0.0301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0.000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182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91352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55CF1A7-EFBF-4C6C-EAFF-5C1636F953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209210"/>
                  </p:ext>
                </p:extLst>
              </p:nvPr>
            </p:nvGraphicFramePr>
            <p:xfrm>
              <a:off x="1371600" y="4558894"/>
              <a:ext cx="6400800" cy="13884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1012">
                      <a:extLst>
                        <a:ext uri="{9D8B030D-6E8A-4147-A177-3AD203B41FA5}">
                          <a16:colId xmlns:a16="http://schemas.microsoft.com/office/drawing/2014/main" val="227249371"/>
                        </a:ext>
                      </a:extLst>
                    </a:gridCol>
                    <a:gridCol w="1606164">
                      <a:extLst>
                        <a:ext uri="{9D8B030D-6E8A-4147-A177-3AD203B41FA5}">
                          <a16:colId xmlns:a16="http://schemas.microsoft.com/office/drawing/2014/main" val="762449586"/>
                        </a:ext>
                      </a:extLst>
                    </a:gridCol>
                    <a:gridCol w="2170706">
                      <a:extLst>
                        <a:ext uri="{9D8B030D-6E8A-4147-A177-3AD203B41FA5}">
                          <a16:colId xmlns:a16="http://schemas.microsoft.com/office/drawing/2014/main" val="1505581699"/>
                        </a:ext>
                      </a:extLst>
                    </a:gridCol>
                    <a:gridCol w="1482918">
                      <a:extLst>
                        <a:ext uri="{9D8B030D-6E8A-4147-A177-3AD203B41FA5}">
                          <a16:colId xmlns:a16="http://schemas.microsoft.com/office/drawing/2014/main" val="912905492"/>
                        </a:ext>
                      </a:extLst>
                    </a:gridCol>
                  </a:tblGrid>
                  <a:tr h="291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70" t="-2083" r="-463102" b="-3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32922" t="-2083" r="-1235" b="-3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048007"/>
                      </a:ext>
                    </a:extLst>
                  </a:tr>
                  <a:tr h="27432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70" t="-53846" r="-463102" b="-10219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1591" t="-53846" r="-228030" b="-10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27247" t="-108889" r="-69101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32922" t="-108889" r="-1235" b="-30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979421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27247" t="-204348" r="-69101" b="-20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32922" t="-204348" r="-1235" b="-20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5885467"/>
                      </a:ext>
                    </a:extLst>
                  </a:tr>
                  <a:tr h="27432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70" t="-155556" r="-463102" b="-3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1591" t="-155556" r="-22803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27247" t="-311111" r="-69101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32922" t="-311111" r="-1235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3403521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27247" t="-411111" r="-69101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32922" t="-411111" r="-1235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1352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6648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35AC5-4EFE-29DD-01A6-55E824081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66FAD-788E-A7E5-A0B7-977D66E3E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23" y="1499616"/>
            <a:ext cx="6090154" cy="2843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AB7D29-FB63-F783-8C12-3D19E74E97B8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Contamination Uncertainty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AB7D29-FB63-F783-8C12-3D19E74E9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3"/>
                <a:stretch>
                  <a:fillRect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6AAA3D-384E-1BF7-3528-8180A488474D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Uncertainty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collectively includes the convoluted effects of fiducial and exclusivity cut systematics.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6AAA3D-384E-1BF7-3528-8180A4884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4"/>
                <a:stretch>
                  <a:fillRect l="-1067" t="-510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CB21BB-B318-3D33-6105-628A4C8044A0}"/>
                  </a:ext>
                </a:extLst>
              </p:cNvPr>
              <p:cNvSpPr txBox="1"/>
              <p:nvPr/>
            </p:nvSpPr>
            <p:spPr>
              <a:xfrm>
                <a:off x="1525575" y="1027694"/>
                <a:ext cx="1624614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CB21BB-B318-3D33-6105-628A4C804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75" y="1027694"/>
                <a:ext cx="1624614" cy="471924"/>
              </a:xfrm>
              <a:prstGeom prst="rect">
                <a:avLst/>
              </a:prstGeom>
              <a:blipFill>
                <a:blip r:embed="rId5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662CDBD-22EB-1444-EA8A-D21BDD639BFB}"/>
                  </a:ext>
                </a:extLst>
              </p:cNvPr>
              <p:cNvSpPr txBox="1"/>
              <p:nvPr/>
            </p:nvSpPr>
            <p:spPr>
              <a:xfrm>
                <a:off x="3277745" y="1736675"/>
                <a:ext cx="1192691" cy="640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0.186±0.004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-0.349±0.027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0.840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662CDBD-22EB-1444-EA8A-D21BDD639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45" y="1736675"/>
                <a:ext cx="1192691" cy="640175"/>
              </a:xfrm>
              <a:prstGeom prst="rect">
                <a:avLst/>
              </a:prstGeom>
              <a:blipFill>
                <a:blip r:embed="rId6"/>
                <a:stretch>
                  <a:fillRect l="-1015" r="-2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55AE4A-00E9-AF21-EE61-BECF5C998888}"/>
                  </a:ext>
                </a:extLst>
              </p:cNvPr>
              <p:cNvSpPr txBox="1"/>
              <p:nvPr/>
            </p:nvSpPr>
            <p:spPr>
              <a:xfrm>
                <a:off x="6326766" y="1727635"/>
                <a:ext cx="1192691" cy="640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0.186±0.006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-0.327±0.030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0.975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55AE4A-00E9-AF21-EE61-BECF5C998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766" y="1727635"/>
                <a:ext cx="1192691" cy="640175"/>
              </a:xfrm>
              <a:prstGeom prst="rect">
                <a:avLst/>
              </a:prstGeom>
              <a:blipFill>
                <a:blip r:embed="rId7"/>
                <a:stretch>
                  <a:fillRect l="-1010" r="-15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E05C09-1179-F2C2-0C57-4263AE9D12DA}"/>
                  </a:ext>
                </a:extLst>
              </p:cNvPr>
              <p:cNvSpPr txBox="1"/>
              <p:nvPr/>
            </p:nvSpPr>
            <p:spPr>
              <a:xfrm>
                <a:off x="4570652" y="1027694"/>
                <a:ext cx="1624614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E05C09-1179-F2C2-0C57-4263AE9D1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652" y="1027694"/>
                <a:ext cx="1624614" cy="471924"/>
              </a:xfrm>
              <a:prstGeom prst="rect">
                <a:avLst/>
              </a:prstGeom>
              <a:blipFill>
                <a:blip r:embed="rId8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72FF005-FBF0-26E6-5505-F5BC32EEE3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3860639"/>
                  </p:ext>
                </p:extLst>
              </p:nvPr>
            </p:nvGraphicFramePr>
            <p:xfrm>
              <a:off x="1371600" y="4558894"/>
              <a:ext cx="6400800" cy="13884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1012">
                      <a:extLst>
                        <a:ext uri="{9D8B030D-6E8A-4147-A177-3AD203B41FA5}">
                          <a16:colId xmlns:a16="http://schemas.microsoft.com/office/drawing/2014/main" val="227249371"/>
                        </a:ext>
                      </a:extLst>
                    </a:gridCol>
                    <a:gridCol w="1606164">
                      <a:extLst>
                        <a:ext uri="{9D8B030D-6E8A-4147-A177-3AD203B41FA5}">
                          <a16:colId xmlns:a16="http://schemas.microsoft.com/office/drawing/2014/main" val="762449586"/>
                        </a:ext>
                      </a:extLst>
                    </a:gridCol>
                    <a:gridCol w="2170706">
                      <a:extLst>
                        <a:ext uri="{9D8B030D-6E8A-4147-A177-3AD203B41FA5}">
                          <a16:colId xmlns:a16="http://schemas.microsoft.com/office/drawing/2014/main" val="1505581699"/>
                        </a:ext>
                      </a:extLst>
                    </a:gridCol>
                    <a:gridCol w="1482918">
                      <a:extLst>
                        <a:ext uri="{9D8B030D-6E8A-4147-A177-3AD203B41FA5}">
                          <a16:colId xmlns:a16="http://schemas.microsoft.com/office/drawing/2014/main" val="912905492"/>
                        </a:ext>
                      </a:extLst>
                    </a:gridCol>
                  </a:tblGrid>
                  <a:tr h="1686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beam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[GeV]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syst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0048007"/>
                      </a:ext>
                    </a:extLst>
                  </a:tr>
                  <a:tr h="168635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6.535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func>
                                      <m:func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  <m:func>
                                      <m:func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=0.185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±0.00503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0.00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235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59979421"/>
                      </a:ext>
                    </a:extLst>
                  </a:tr>
                  <a:tr h="168635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=−0.34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8±0.0306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0.00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0135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5885467"/>
                      </a:ext>
                    </a:extLst>
                  </a:tr>
                  <a:tr h="168635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7.546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  <m:func>
                                      <m:func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1+</m:t>
                                    </m:r>
                                    <m: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  <m:func>
                                      <m:func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2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𝜙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=0.18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4±0.00748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0.00</m:t>
                                </m:r>
                                <m:r>
                                  <m:rPr>
                                    <m:nor/>
                                  </m:rPr>
                                  <a:rPr lang="en-US" sz="12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284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3403521"/>
                      </a:ext>
                    </a:extLst>
                  </a:tr>
                  <a:tr h="168635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  <m:r>
                                  <a:rPr lang="en-US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=−0.336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±0.0369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0.00</m:t>
                              </m:r>
                            </m:oMath>
                          </a14:m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939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91352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72FF005-FBF0-26E6-5505-F5BC32EEE3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3860639"/>
                  </p:ext>
                </p:extLst>
              </p:nvPr>
            </p:nvGraphicFramePr>
            <p:xfrm>
              <a:off x="1371600" y="4558894"/>
              <a:ext cx="6400800" cy="13884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1012">
                      <a:extLst>
                        <a:ext uri="{9D8B030D-6E8A-4147-A177-3AD203B41FA5}">
                          <a16:colId xmlns:a16="http://schemas.microsoft.com/office/drawing/2014/main" val="227249371"/>
                        </a:ext>
                      </a:extLst>
                    </a:gridCol>
                    <a:gridCol w="1606164">
                      <a:extLst>
                        <a:ext uri="{9D8B030D-6E8A-4147-A177-3AD203B41FA5}">
                          <a16:colId xmlns:a16="http://schemas.microsoft.com/office/drawing/2014/main" val="762449586"/>
                        </a:ext>
                      </a:extLst>
                    </a:gridCol>
                    <a:gridCol w="2170706">
                      <a:extLst>
                        <a:ext uri="{9D8B030D-6E8A-4147-A177-3AD203B41FA5}">
                          <a16:colId xmlns:a16="http://schemas.microsoft.com/office/drawing/2014/main" val="1505581699"/>
                        </a:ext>
                      </a:extLst>
                    </a:gridCol>
                    <a:gridCol w="1482918">
                      <a:extLst>
                        <a:ext uri="{9D8B030D-6E8A-4147-A177-3AD203B41FA5}">
                          <a16:colId xmlns:a16="http://schemas.microsoft.com/office/drawing/2014/main" val="912905492"/>
                        </a:ext>
                      </a:extLst>
                    </a:gridCol>
                  </a:tblGrid>
                  <a:tr h="291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70" t="-2083" r="-463102" b="-3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32922" t="-2083" r="-1235" b="-3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048007"/>
                      </a:ext>
                    </a:extLst>
                  </a:tr>
                  <a:tr h="27432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70" t="-53846" r="-463102" b="-10769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71591" t="-53846" r="-228030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27247" t="-108889" r="-69101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32922" t="-108889" r="-1235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979421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27247" t="-204348" r="-69101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32922" t="-204348" r="-1235" b="-2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5885467"/>
                      </a:ext>
                    </a:extLst>
                  </a:tr>
                  <a:tr h="27432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70" t="-155556" r="-463102" b="-888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71591" t="-155556" r="-228030" b="-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27247" t="-311111" r="-69101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32922" t="-311111" r="-1235" b="-1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3403521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27247" t="-411111" r="-69101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32922" t="-411111" r="-1235" b="-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1352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419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19B5F-C3C4-AE7D-9AE5-2D79BDAF3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8C1EA3-1A6E-494D-01C8-1A95B753956D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6.5 GeV: </a:t>
                </a:r>
                <a14:m>
                  <m:oMath xmlns:m="http://schemas.openxmlformats.org/officeDocument/2006/math">
                    <m:r>
                      <a:rPr lang="en-US" sz="4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Effects in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8C1EA3-1A6E-494D-01C8-1A95B7539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53861"/>
              </a:xfrm>
              <a:prstGeom prst="rect">
                <a:avLst/>
              </a:prstGeom>
              <a:blipFill>
                <a:blip r:embed="rId2"/>
                <a:stretch>
                  <a:fillRect l="-2533" t="-1612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D0C517-9C91-7A56-90BC-691E24447768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were extracted with (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without (black) the inclusion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D0C517-9C91-7A56-90BC-691E24447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3"/>
                <a:stretch>
                  <a:fillRect l="-1067" t="-656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05ED060-CDDE-25D5-4A66-E7EEF41C9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312" y="734281"/>
            <a:ext cx="6557376" cy="2642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BDC2E-2FA6-691E-DA24-5D3376315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312" y="3376897"/>
            <a:ext cx="6542160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5A697-3972-C136-EEE9-E87B84B16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506B2-EB30-758B-CE64-39139E23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12" y="3376897"/>
            <a:ext cx="6557376" cy="26426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E71028-1294-D6BC-7B29-BDF4CD35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11" y="734281"/>
            <a:ext cx="6557376" cy="264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3CEE11-E03E-49D5-47D9-00D4F83070E9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GeV: </a:t>
                </a:r>
                <a14:m>
                  <m:oMath xmlns:m="http://schemas.openxmlformats.org/officeDocument/2006/math">
                    <m:r>
                      <a:rPr lang="en-US" sz="4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Effects in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3CEE11-E03E-49D5-47D9-00D4F8307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53861"/>
              </a:xfrm>
              <a:prstGeom prst="rect">
                <a:avLst/>
              </a:prstGeom>
              <a:blipFill>
                <a:blip r:embed="rId4"/>
                <a:stretch>
                  <a:fillRect l="-2533" t="-1612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E4845-3059-799A-6C25-6813A4A9949A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 general, the systematic variation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due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smaller than the error due to statistical uncertainties.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E4845-3059-799A-6C25-6813A4A99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5"/>
                <a:stretch>
                  <a:fillRect l="-1067" t="-656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9813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05D7B-E20F-E0B2-F30F-1E63BDCD7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9C8FA5-47C7-5066-66C1-28ED99D2A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12" y="3376897"/>
            <a:ext cx="6557376" cy="2642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CE978-38C8-AF51-D575-46A00721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12" y="734281"/>
            <a:ext cx="6557376" cy="264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39D3B5-AD1A-5656-6377-71BC03D9150D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6.5 GeV: </a:t>
                </a:r>
                <a14:m>
                  <m:oMath xmlns:m="http://schemas.openxmlformats.org/officeDocument/2006/math">
                    <m:r>
                      <a:rPr lang="en-US" sz="4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Effects in </a:t>
                </a:r>
                <a14:m>
                  <m:oMath xmlns:m="http://schemas.openxmlformats.org/officeDocument/2006/math">
                    <m:r>
                      <a:rPr lang="en-US" sz="4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39D3B5-AD1A-5656-6377-71BC03D91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53861"/>
              </a:xfrm>
              <a:prstGeom prst="rect">
                <a:avLst/>
              </a:prstGeom>
              <a:blipFill>
                <a:blip r:embed="rId4"/>
                <a:stretch>
                  <a:fillRect l="-2533" t="-1612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22D86E-BBA4-A4AD-3F68-1825B875FA21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Systematic variation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has tendency to increase in high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regions.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22D86E-BBA4-A4AD-3F68-1825B875F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5"/>
                <a:stretch>
                  <a:fillRect l="-1067" t="-656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5503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0BE0B-9E14-BC06-A27C-00CA3CFB9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BA6C9D-B8A9-92AC-749B-03930742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28" y="3376897"/>
            <a:ext cx="6542160" cy="2642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428C52-603C-B46D-9ED7-DFB875B62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12" y="734281"/>
            <a:ext cx="6557376" cy="2642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C3BC62-64B0-AC63-E4D1-C15456A5D3CF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GeV: </a:t>
                </a:r>
                <a14:m>
                  <m:oMath xmlns:m="http://schemas.openxmlformats.org/officeDocument/2006/math">
                    <m:r>
                      <a:rPr lang="en-US" sz="4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Effects in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C3BC62-64B0-AC63-E4D1-C15456A5D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53861"/>
              </a:xfrm>
              <a:prstGeom prst="rect">
                <a:avLst/>
              </a:prstGeom>
              <a:blipFill>
                <a:blip r:embed="rId4"/>
                <a:stretch>
                  <a:fillRect l="-2533" t="-16129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BD276F-D894-FE25-CC52-AA6A031519C1}"/>
                  </a:ext>
                </a:extLst>
              </p:cNvPr>
              <p:cNvSpPr txBox="1"/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The systematic variation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due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generally less than the error due to statistical uncertainties.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BD276F-D894-FE25-CC52-AA6A03151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6019513"/>
                <a:ext cx="9146694" cy="830997"/>
              </a:xfrm>
              <a:prstGeom prst="rect">
                <a:avLst/>
              </a:prstGeom>
              <a:blipFill>
                <a:blip r:embed="rId5"/>
                <a:stretch>
                  <a:fillRect l="-1067" t="-5109" r="-100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242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24411-6EB3-AA44-9981-45E69398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F283C0-87E0-A8B0-5755-E05FA40AF499}"/>
              </a:ext>
            </a:extLst>
          </p:cNvPr>
          <p:cNvSpPr txBox="1"/>
          <p:nvPr/>
        </p:nvSpPr>
        <p:spPr>
          <a:xfrm>
            <a:off x="457200" y="2151728"/>
            <a:ext cx="822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725"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Fully Corrected BSA</a:t>
            </a:r>
          </a:p>
        </p:txBody>
      </p:sp>
    </p:spTree>
    <p:extLst>
      <p:ext uri="{BB962C8B-B14F-4D97-AF65-F5344CB8AC3E}">
        <p14:creationId xmlns:p14="http://schemas.microsoft.com/office/powerpoint/2010/main" val="13454043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1DAE6-D256-1EA5-1264-EB0BEF3DF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E703E7-AEA5-6AEF-63E1-BED2A0B9D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04" y="2007107"/>
            <a:ext cx="5781791" cy="2843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C23F3-2AA4-7304-5C6C-640849D48CAD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Corrected DVCS BSA (Integrated)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1E7472-DEDF-7B93-8D56-C21434382361}"/>
                  </a:ext>
                </a:extLst>
              </p:cNvPr>
              <p:cNvSpPr txBox="1"/>
              <p:nvPr/>
            </p:nvSpPr>
            <p:spPr>
              <a:xfrm>
                <a:off x="1681104" y="1535183"/>
                <a:ext cx="1218315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1E7472-DEDF-7B93-8D56-C21434382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104" y="1535183"/>
                <a:ext cx="1218315" cy="471924"/>
              </a:xfrm>
              <a:prstGeom prst="rect">
                <a:avLst/>
              </a:prstGeom>
              <a:blipFill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E0DD96-A926-4D71-571D-A35252B8234E}"/>
                  </a:ext>
                </a:extLst>
              </p:cNvPr>
              <p:cNvSpPr txBox="1"/>
              <p:nvPr/>
            </p:nvSpPr>
            <p:spPr>
              <a:xfrm>
                <a:off x="0" y="5657671"/>
                <a:ext cx="91466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Fully corrected DVCS BSA was measured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contamination subtraction and includes all statistical and systematic uncertainties.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E0DD96-A926-4D71-571D-A35252B82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57671"/>
                <a:ext cx="9146694" cy="1200329"/>
              </a:xfrm>
              <a:prstGeom prst="rect">
                <a:avLst/>
              </a:prstGeom>
              <a:blipFill>
                <a:blip r:embed="rId4"/>
                <a:stretch>
                  <a:fillRect l="-1000" t="-3553" r="-10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A56686-0468-3EA4-41ED-AC4446CAA2DD}"/>
                  </a:ext>
                </a:extLst>
              </p:cNvPr>
              <p:cNvSpPr txBox="1"/>
              <p:nvPr/>
            </p:nvSpPr>
            <p:spPr>
              <a:xfrm>
                <a:off x="4570652" y="1535183"/>
                <a:ext cx="1218315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A56686-0468-3EA4-41ED-AC4446CAA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652" y="1535183"/>
                <a:ext cx="1218315" cy="471924"/>
              </a:xfrm>
              <a:prstGeom prst="rect">
                <a:avLst/>
              </a:prstGeom>
              <a:blipFill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1CEA97-3D2B-FEC3-C1EE-87F6E57E0A87}"/>
                  </a:ext>
                </a:extLst>
              </p:cNvPr>
              <p:cNvSpPr txBox="1"/>
              <p:nvPr/>
            </p:nvSpPr>
            <p:spPr>
              <a:xfrm>
                <a:off x="3429756" y="2235126"/>
                <a:ext cx="1192691" cy="6647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0.184±0.005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-0.349±0.032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0.794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1CEA97-3D2B-FEC3-C1EE-87F6E57E0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756" y="2235126"/>
                <a:ext cx="1192691" cy="664797"/>
              </a:xfrm>
              <a:prstGeom prst="rect">
                <a:avLst/>
              </a:prstGeom>
              <a:blipFill>
                <a:blip r:embed="rId5"/>
                <a:stretch>
                  <a:fillRect l="-1015" r="-2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731A1C-6A25-2B65-8FFC-A035A69CBD9C}"/>
                  </a:ext>
                </a:extLst>
              </p:cNvPr>
              <p:cNvSpPr txBox="1"/>
              <p:nvPr/>
            </p:nvSpPr>
            <p:spPr>
              <a:xfrm>
                <a:off x="6167183" y="2235127"/>
                <a:ext cx="1192691" cy="6647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0.184±0.008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-0.336±0.038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0.910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731A1C-6A25-2B65-8FFC-A035A69CB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183" y="2235127"/>
                <a:ext cx="1192691" cy="664797"/>
              </a:xfrm>
              <a:prstGeom prst="rect">
                <a:avLst/>
              </a:prstGeom>
              <a:blipFill>
                <a:blip r:embed="rId6"/>
                <a:stretch>
                  <a:fillRect l="-1015" r="-2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338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5220A-31F2-0C5B-DB81-0E2EE1DD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79D910D-B1D6-01A6-05B4-C5E67D6F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" y="1500637"/>
            <a:ext cx="9139513" cy="2843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01673F-1397-4513-0CF5-40438FAFE934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6.5 GeV Corrected DVCS BSA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01673F-1397-4513-0CF5-40438FAFE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3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A1B5C3-8EAE-8FE5-4E7A-6A9AF17DAC72}"/>
                  </a:ext>
                </a:extLst>
              </p:cNvPr>
              <p:cNvSpPr txBox="1"/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0.17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0.27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1.2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1.2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1.4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1.4 GeV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8FA5DC-ECB5-619E-59E4-615D0F2F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blipFill>
                <a:blip r:embed="rId4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D2EA48-2AEF-7E8E-CBB8-9AA436272447}"/>
                  </a:ext>
                </a:extLst>
              </p:cNvPr>
              <p:cNvSpPr txBox="1"/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0.17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04835E-B974-D64A-D042-35A1D708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13C8E2-AB49-DF1E-3B14-F5226A4B53B1}"/>
                  </a:ext>
                </a:extLst>
              </p:cNvPr>
              <p:cNvSpPr txBox="1"/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0.27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2.0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A87467-5769-6787-F5F7-1CCF7029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blipFill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E82946-3683-7447-4D2B-51BDBB2D5798}"/>
                  </a:ext>
                </a:extLst>
              </p:cNvPr>
              <p:cNvSpPr txBox="1"/>
              <p:nvPr/>
            </p:nvSpPr>
            <p:spPr>
              <a:xfrm>
                <a:off x="-2695" y="5657671"/>
                <a:ext cx="91466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Comparison with raw BSA measurements shows higher sensitivity of the uncertainties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contamination subtraction in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high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regions.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E82946-3683-7447-4D2B-51BDBB2D5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5" y="5657671"/>
                <a:ext cx="9146694" cy="1200329"/>
              </a:xfrm>
              <a:prstGeom prst="rect">
                <a:avLst/>
              </a:prstGeom>
              <a:blipFill>
                <a:blip r:embed="rId7"/>
                <a:stretch>
                  <a:fillRect l="-1067" t="-3553" r="-10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7197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7855D-7A8D-D506-0598-9C421B1D8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1BC608-254E-376A-5067-E9932F54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" y="1503438"/>
            <a:ext cx="9139513" cy="2843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6F50A7-8A43-E533-D4D3-DD840A49C277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GeV </a:t>
                </a:r>
                <a:r>
                  <a:rPr lang="en-US" sz="4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Corrected DVCS BSA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6F50A7-8A43-E533-D4D3-DD840A49C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3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200DD1-6602-242F-682D-B4E7AFE94C90}"/>
                  </a:ext>
                </a:extLst>
              </p:cNvPr>
              <p:cNvSpPr txBox="1"/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0.13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0.22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1.2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1.2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1.5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1.5 GeV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884020-9EE4-1BA0-33F3-3D9719D2B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blipFill>
                <a:blip r:embed="rId4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92304-1725-D7D9-C058-E6498AC1B280}"/>
                  </a:ext>
                </a:extLst>
              </p:cNvPr>
              <p:cNvSpPr txBox="1"/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0.13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C2154F-8631-DBA5-7FE6-8F586920B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E55C6C-9E2A-6009-A4BD-DCA7360AD09D}"/>
                  </a:ext>
                </a:extLst>
              </p:cNvPr>
              <p:cNvSpPr txBox="1"/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0.22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1.8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1.8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CBBFA6-326D-CFD2-49B6-EA5A13F16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blipFill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80C406-E316-B1F4-5AA3-E9F27892EE79}"/>
                  </a:ext>
                </a:extLst>
              </p:cNvPr>
              <p:cNvSpPr txBox="1"/>
              <p:nvPr/>
            </p:nvSpPr>
            <p:spPr>
              <a:xfrm>
                <a:off x="0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The same “out-of-trend” measurements (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can be observed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contamination subtraction.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80C406-E316-B1F4-5AA3-E9F27892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27003"/>
                <a:ext cx="9146694" cy="830997"/>
              </a:xfrm>
              <a:prstGeom prst="rect">
                <a:avLst/>
              </a:prstGeom>
              <a:blipFill>
                <a:blip r:embed="rId7"/>
                <a:stretch>
                  <a:fillRect l="-1000" t="-5147" r="-10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B94D81A-6FAE-BE0F-9C55-81269D406417}"/>
              </a:ext>
            </a:extLst>
          </p:cNvPr>
          <p:cNvSpPr/>
          <p:nvPr/>
        </p:nvSpPr>
        <p:spPr>
          <a:xfrm>
            <a:off x="800390" y="3000483"/>
            <a:ext cx="105729" cy="309369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23303E-33CF-0C94-F3E0-655A045E3D9A}"/>
              </a:ext>
            </a:extLst>
          </p:cNvPr>
          <p:cNvSpPr/>
          <p:nvPr/>
        </p:nvSpPr>
        <p:spPr>
          <a:xfrm>
            <a:off x="861598" y="2751125"/>
            <a:ext cx="125317" cy="457432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C960FA-EEC4-6908-7749-A95606AE77D5}"/>
              </a:ext>
            </a:extLst>
          </p:cNvPr>
          <p:cNvSpPr txBox="1"/>
          <p:nvPr/>
        </p:nvSpPr>
        <p:spPr>
          <a:xfrm>
            <a:off x="716149" y="3200810"/>
            <a:ext cx="13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43E93-0555-08ED-1675-5E4807BD1249}"/>
              </a:ext>
            </a:extLst>
          </p:cNvPr>
          <p:cNvSpPr txBox="1"/>
          <p:nvPr/>
        </p:nvSpPr>
        <p:spPr>
          <a:xfrm>
            <a:off x="983105" y="2477739"/>
            <a:ext cx="13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0807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40BFC-5D8D-1DF9-3F80-F76BEAB1C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ECC8D8-609E-D044-A32B-E5D90031D78B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Beam Spin Asymmetry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CDAB8-D226-8BD8-F690-E49943F8CB48}"/>
              </a:ext>
            </a:extLst>
          </p:cNvPr>
          <p:cNvSpPr txBox="1"/>
          <p:nvPr/>
        </p:nvSpPr>
        <p:spPr>
          <a:xfrm>
            <a:off x="0" y="5657671"/>
            <a:ext cx="9146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BSA shows the relative cross-section difference of positive and negative beam helicity events as function of the separation angle between the lepton and the reaction planes.</a:t>
            </a:r>
          </a:p>
        </p:txBody>
      </p:sp>
      <p:pic>
        <p:nvPicPr>
          <p:cNvPr id="3" name="Picture 2" descr="A diagram of a rectangular object with lines and letters&#10;&#10;AI-generated content may be incorrect.">
            <a:extLst>
              <a:ext uri="{FF2B5EF4-FFF2-40B4-BE49-F238E27FC236}">
                <a16:creationId xmlns:a16="http://schemas.microsoft.com/office/drawing/2014/main" id="{12E9E256-0F22-425A-B2BF-729BA336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r="28750"/>
          <a:stretch/>
        </p:blipFill>
        <p:spPr>
          <a:xfrm>
            <a:off x="1981200" y="1369367"/>
            <a:ext cx="5181599" cy="365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BF6B-8606-0BBF-70E9-C03A7252C4B7}"/>
                  </a:ext>
                </a:extLst>
              </p:cNvPr>
              <p:cNvSpPr txBox="1"/>
              <p:nvPr/>
            </p:nvSpPr>
            <p:spPr>
              <a:xfrm>
                <a:off x="914400" y="4348898"/>
                <a:ext cx="3657599" cy="643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8BF6B-8606-0BBF-70E9-C03A7252C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348898"/>
                <a:ext cx="3657599" cy="643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424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D538A-92DA-5BEE-B8FF-014ED13AD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4F8609-8C5A-EA0F-CC4C-48BF8D110286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7.5 GeV </a:t>
            </a:r>
            <a:r>
              <a:rPr lang="en-US" sz="4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Low Statistics Bins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0992C6-9633-C280-5972-21A372621819}"/>
                  </a:ext>
                </a:extLst>
              </p:cNvPr>
              <p:cNvSpPr txBox="1"/>
              <p:nvPr/>
            </p:nvSpPr>
            <p:spPr>
              <a:xfrm>
                <a:off x="0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Closer look to the “out-of-trend”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measurements shows that their corresponding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bins lacked statistics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0992C6-9633-C280-5972-21A372621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27003"/>
                <a:ext cx="9146694" cy="830997"/>
              </a:xfrm>
              <a:prstGeom prst="rect">
                <a:avLst/>
              </a:prstGeom>
              <a:blipFill>
                <a:blip r:embed="rId2"/>
                <a:stretch>
                  <a:fillRect l="-1000" t="-5147" r="-10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051C3E2-7E4A-1AF5-427A-12B9E194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23" y="2007108"/>
            <a:ext cx="6090154" cy="2843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752EB2-F17F-F841-2225-FBE5912B1B50}"/>
                  </a:ext>
                </a:extLst>
              </p:cNvPr>
              <p:cNvSpPr txBox="1"/>
              <p:nvPr/>
            </p:nvSpPr>
            <p:spPr>
              <a:xfrm>
                <a:off x="1526923" y="1535184"/>
                <a:ext cx="1218315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752EB2-F17F-F841-2225-FBE5912B1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923" y="1535184"/>
                <a:ext cx="1218315" cy="471924"/>
              </a:xfrm>
              <a:prstGeom prst="rect">
                <a:avLst/>
              </a:prstGeom>
              <a:blipFill>
                <a:blip r:embed="rId4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519241-6C8F-415B-112E-9ED47210417B}"/>
                  </a:ext>
                </a:extLst>
              </p:cNvPr>
              <p:cNvSpPr txBox="1"/>
              <p:nvPr/>
            </p:nvSpPr>
            <p:spPr>
              <a:xfrm>
                <a:off x="4572000" y="1535184"/>
                <a:ext cx="1218315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519241-6C8F-415B-112E-9ED472104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35184"/>
                <a:ext cx="1218315" cy="471924"/>
              </a:xfrm>
              <a:prstGeom prst="rect">
                <a:avLst/>
              </a:prstGeom>
              <a:blipFill>
                <a:blip r:embed="rId5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3649E9-A39E-A6A4-EEC1-4A6637B79D66}"/>
                  </a:ext>
                </a:extLst>
              </p:cNvPr>
              <p:cNvSpPr txBox="1"/>
              <p:nvPr/>
            </p:nvSpPr>
            <p:spPr>
              <a:xfrm>
                <a:off x="3274898" y="2249877"/>
                <a:ext cx="1192691" cy="6401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0.080±0.021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-0.845±0.075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4.770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3649E9-A39E-A6A4-EEC1-4A6637B79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98" y="2249877"/>
                <a:ext cx="1192691" cy="640175"/>
              </a:xfrm>
              <a:prstGeom prst="rect">
                <a:avLst/>
              </a:prstGeom>
              <a:blipFill>
                <a:blip r:embed="rId6"/>
                <a:stretch>
                  <a:fillRect l="-505" r="-2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D0AA60-8E10-4784-DF60-3ED885C7E8EF}"/>
                  </a:ext>
                </a:extLst>
              </p:cNvPr>
              <p:cNvSpPr txBox="1"/>
              <p:nvPr/>
            </p:nvSpPr>
            <p:spPr>
              <a:xfrm>
                <a:off x="6329412" y="2249878"/>
                <a:ext cx="1192691" cy="6647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45720" rIns="45720" rtlCol="0">
                <a:spAutoFit/>
              </a:bodyPr>
              <a:lstStyle/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0.115±0.035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r>
                      <a:rPr lang="en-US" sz="1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-0.714±0.144</a:t>
                </a:r>
              </a:p>
              <a:p>
                <a:pPr algn="just">
                  <a:tabLst>
                    <a:tab pos="3460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1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ndf</m:t>
                        </m:r>
                      </m:den>
                    </m:f>
                  </m:oMath>
                </a14:m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	1.050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D0AA60-8E10-4784-DF60-3ED885C7E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412" y="2249878"/>
                <a:ext cx="1192691" cy="664797"/>
              </a:xfrm>
              <a:prstGeom prst="rect">
                <a:avLst/>
              </a:prstGeom>
              <a:blipFill>
                <a:blip r:embed="rId7"/>
                <a:stretch>
                  <a:fillRect l="-505" r="-2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595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FF192-4551-CABF-C4AF-DBB6A4A38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340F57D-6FB6-477A-8CB7-C4BDED149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637"/>
            <a:ext cx="9139513" cy="2843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0E748C-BFD8-D3CA-8B86-62AC6CCF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5" y="1500637"/>
            <a:ext cx="9139513" cy="2843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35F24B-E3E8-8127-2337-C9556E62CCBD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6.5 GeV Corrected DVCS BSA </a:t>
                </a:r>
                <a14:m>
                  <m:oMath xmlns:m="http://schemas.openxmlformats.org/officeDocument/2006/math">
                    <m:r>
                      <a:rPr lang="en-US" sz="4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35F24B-E3E8-8127-2337-C9556E62C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3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F813B0-3583-71F1-DDE5-8658F6777281}"/>
                  </a:ext>
                </a:extLst>
              </p:cNvPr>
              <p:cNvSpPr txBox="1"/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0.17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0.27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1.2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1.2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1.4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1.4 GeV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8FA5DC-ECB5-619E-59E4-615D0F2F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blipFill>
                <a:blip r:embed="rId4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00F778-37CE-5B33-19DD-5EFE1DB9EBCD}"/>
                  </a:ext>
                </a:extLst>
              </p:cNvPr>
              <p:cNvSpPr txBox="1"/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0.17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04835E-B974-D64A-D042-35A1D708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99AB6A-03B1-9639-1DA2-903F94C75011}"/>
                  </a:ext>
                </a:extLst>
              </p:cNvPr>
              <p:cNvSpPr txBox="1"/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0.27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2.0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A87467-5769-6787-F5F7-1CCF7029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blipFill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F25FF3-5CAC-75DE-19C9-C3744D880C55}"/>
                  </a:ext>
                </a:extLst>
              </p:cNvPr>
              <p:cNvSpPr txBox="1"/>
              <p:nvPr/>
            </p:nvSpPr>
            <p:spPr>
              <a:xfrm>
                <a:off x="-9876" y="6027003"/>
                <a:ext cx="9146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Like measurements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errors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increases in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high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regions.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F25FF3-5CAC-75DE-19C9-C3744D880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76" y="6027003"/>
                <a:ext cx="9146694" cy="830997"/>
              </a:xfrm>
              <a:prstGeom prst="rect">
                <a:avLst/>
              </a:prstGeom>
              <a:blipFill>
                <a:blip r:embed="rId7"/>
                <a:stretch>
                  <a:fillRect l="-999" t="-5147" r="-999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20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A7FA4-C3FD-64CD-44F8-277A49F31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813C6-35DB-1DC2-E88B-9768E622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6" y="1493443"/>
            <a:ext cx="9139513" cy="2843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D4FD71-49D8-2C1D-B9E0-69A71F994068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7.5 GeV </a:t>
                </a:r>
                <a:r>
                  <a:rPr lang="en-US" sz="4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Corrected DVCS BSA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D4FD71-49D8-2C1D-B9E0-69A71F994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738664"/>
              </a:xfrm>
              <a:prstGeom prst="rect">
                <a:avLst/>
              </a:prstGeom>
              <a:blipFill>
                <a:blip r:embed="rId3"/>
                <a:stretch>
                  <a:fillRect l="-2533" t="-16529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79719D-88A3-E24F-F27C-ECB767C1F6EF}"/>
                  </a:ext>
                </a:extLst>
              </p:cNvPr>
              <p:cNvSpPr txBox="1"/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0.13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0.22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1.2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1.2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1.5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1.5 GeV</a:t>
                </a:r>
                <a:r>
                  <a:rPr lang="en-US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884020-9EE4-1BA0-33F3-3D9719D2B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24" y="4350133"/>
                <a:ext cx="3044952" cy="1200329"/>
              </a:xfrm>
              <a:prstGeom prst="rect">
                <a:avLst/>
              </a:prstGeom>
              <a:blipFill>
                <a:blip r:embed="rId4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3CE5FC-B3E6-D860-CFB6-9D9ADF4DE6D2}"/>
                  </a:ext>
                </a:extLst>
              </p:cNvPr>
              <p:cNvSpPr txBox="1"/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0.13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C2154F-8631-DBA5-7FE6-8F586920B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" y="4340138"/>
                <a:ext cx="3044952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1B714-6D18-0FC2-BF33-9E204D7F671A}"/>
                  </a:ext>
                </a:extLst>
              </p:cNvPr>
              <p:cNvSpPr txBox="1"/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0.22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1.8 GeV</a:t>
                </a:r>
                <a:r>
                  <a:rPr lang="en-US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1.8 GeV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CBBFA6-326D-CFD2-49B6-EA5A13F16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048" y="4348677"/>
                <a:ext cx="3044952" cy="923330"/>
              </a:xfrm>
              <a:prstGeom prst="rect">
                <a:avLst/>
              </a:prstGeom>
              <a:blipFill>
                <a:blip r:embed="rId6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B0D61-C375-163F-D5AA-9F0E9A4EFB5A}"/>
                  </a:ext>
                </a:extLst>
              </p:cNvPr>
              <p:cNvSpPr txBox="1"/>
              <p:nvPr/>
            </p:nvSpPr>
            <p:spPr>
              <a:xfrm>
                <a:off x="12284" y="5657671"/>
                <a:ext cx="91466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Although the errors of “out-of-trend” measurements (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are small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individual inspections of their bins conclusively suggest the unreliable results from these bins.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B0D61-C375-163F-D5AA-9F0E9A4EF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" y="5657671"/>
                <a:ext cx="9146694" cy="1200329"/>
              </a:xfrm>
              <a:prstGeom prst="rect">
                <a:avLst/>
              </a:prstGeom>
              <a:blipFill>
                <a:blip r:embed="rId7"/>
                <a:stretch>
                  <a:fillRect l="-1000" t="-3553" r="-1067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3917321-B608-8982-C0F9-AEEAD99D4500}"/>
              </a:ext>
            </a:extLst>
          </p:cNvPr>
          <p:cNvSpPr/>
          <p:nvPr/>
        </p:nvSpPr>
        <p:spPr>
          <a:xfrm>
            <a:off x="722238" y="3499146"/>
            <a:ext cx="105729" cy="221014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C9F56C-8F68-548B-5817-E4D8B84BCADC}"/>
              </a:ext>
            </a:extLst>
          </p:cNvPr>
          <p:cNvSpPr/>
          <p:nvPr/>
        </p:nvSpPr>
        <p:spPr>
          <a:xfrm>
            <a:off x="783446" y="3284705"/>
            <a:ext cx="125317" cy="369332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FBC7E-32F6-A1B3-FD3F-F5D76D211138}"/>
              </a:ext>
            </a:extLst>
          </p:cNvPr>
          <p:cNvSpPr txBox="1"/>
          <p:nvPr/>
        </p:nvSpPr>
        <p:spPr>
          <a:xfrm>
            <a:off x="618457" y="3572038"/>
            <a:ext cx="13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B07E3-ABB0-D89F-353B-19FFE79F89B0}"/>
              </a:ext>
            </a:extLst>
          </p:cNvPr>
          <p:cNvSpPr txBox="1"/>
          <p:nvPr/>
        </p:nvSpPr>
        <p:spPr>
          <a:xfrm>
            <a:off x="666586" y="3040451"/>
            <a:ext cx="13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152002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4C865-4743-A2B0-FA88-2105DBF43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12B905-A1C0-7761-4286-B255243A978B}"/>
              </a:ext>
            </a:extLst>
          </p:cNvPr>
          <p:cNvSpPr txBox="1"/>
          <p:nvPr/>
        </p:nvSpPr>
        <p:spPr>
          <a:xfrm>
            <a:off x="457200" y="2767281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725" algn="ctr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53671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E0ACF-C26C-6875-B7FB-BF32E4825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B5FE3E-891A-01A6-A473-E9D624C16AFE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In this analysis: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46C9DE-10AB-4A37-D3C1-460F34784E88}"/>
                  </a:ext>
                </a:extLst>
              </p:cNvPr>
              <p:cNvSpPr txBox="1"/>
              <p:nvPr/>
            </p:nvSpPr>
            <p:spPr>
              <a:xfrm>
                <a:off x="0" y="671446"/>
                <a:ext cx="9143998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DVCS BSA was measured at 6.5 GeV and 7.5 GeV beam energies.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-dependence of BSA measurements was mapped.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contaminants were estimated, and their asymmetry contributions were excluded.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Systematic uncertainties were contained within the range of statistical errors.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-GPD-sensitive observable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was extracted with values comparable to earlier measurements.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46C9DE-10AB-4A37-D3C1-460F34784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1446"/>
                <a:ext cx="9143998" cy="6186309"/>
              </a:xfrm>
              <a:prstGeom prst="rect">
                <a:avLst/>
              </a:prstGeom>
              <a:blipFill>
                <a:blip r:embed="rId2"/>
                <a:stretch>
                  <a:fillRect l="-1800" t="-1478" r="-2000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7083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FB357-5B6A-36A4-E6DB-EFBC47AAC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1813BD-528B-0414-3509-87D974AB4178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Following this analysis: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31250A-9210-FCEC-4F94-65C50BC1806B}"/>
                  </a:ext>
                </a:extLst>
              </p:cNvPr>
              <p:cNvSpPr txBox="1"/>
              <p:nvPr/>
            </p:nvSpPr>
            <p:spPr>
              <a:xfrm>
                <a:off x="0" y="1443841"/>
                <a:ext cx="9143998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corresponding DVCS cross-section will be measured from the same data set.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BSA measurements acquired will be used as constraints in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GPD extraction.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Investigation of the nature and behavior of the detected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events at high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conducted.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31250A-9210-FCEC-4F94-65C50BC18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3841"/>
                <a:ext cx="9143998" cy="3970318"/>
              </a:xfrm>
              <a:prstGeom prst="rect">
                <a:avLst/>
              </a:prstGeom>
              <a:blipFill>
                <a:blip r:embed="rId2"/>
                <a:stretch>
                  <a:fillRect l="-1800" t="-2458" r="-2000" b="-4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7785E1-98F1-4C12-E3BE-DE089A6ACED4}"/>
              </a:ext>
            </a:extLst>
          </p:cNvPr>
          <p:cNvSpPr txBox="1"/>
          <p:nvPr/>
        </p:nvSpPr>
        <p:spPr>
          <a:xfrm>
            <a:off x="4091709" y="291407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363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E8C06C-8D7E-4E3E-862E-56B37BCB73F6}"/>
              </a:ext>
            </a:extLst>
          </p:cNvPr>
          <p:cNvSpPr txBox="1"/>
          <p:nvPr/>
        </p:nvSpPr>
        <p:spPr>
          <a:xfrm>
            <a:off x="457200" y="2828836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 You!!!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6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3402A-4E21-38DE-9B70-DD6A57B80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91A2B8-A47E-D1FA-03CB-0B5EF892DFF1}"/>
              </a:ext>
            </a:extLst>
          </p:cNvPr>
          <p:cNvSpPr txBox="1"/>
          <p:nvPr/>
        </p:nvSpPr>
        <p:spPr>
          <a:xfrm>
            <a:off x="457200" y="2767280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210172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A1527-8028-71B9-2DE9-51150A581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6DC55F-0B8A-E96D-2908-D6C80AB97BB0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CLAS12 Configuration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A6F230-D73F-FFAC-51F4-DD68F12E05CB}"/>
              </a:ext>
            </a:extLst>
          </p:cNvPr>
          <p:cNvSpPr txBox="1"/>
          <p:nvPr/>
        </p:nvSpPr>
        <p:spPr>
          <a:xfrm>
            <a:off x="0" y="6027003"/>
            <a:ext cx="914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6.5 GeV experiment was performed with the Forward Tager (FT) off, and 7.5 GeV experiment was run with FT on.</a:t>
            </a:r>
          </a:p>
        </p:txBody>
      </p:sp>
      <p:pic>
        <p:nvPicPr>
          <p:cNvPr id="3" name="Picture 2" descr="A colorful machine with text on it&#10;&#10;AI-generated content may be incorrect.">
            <a:extLst>
              <a:ext uri="{FF2B5EF4-FFF2-40B4-BE49-F238E27FC236}">
                <a16:creationId xmlns:a16="http://schemas.microsoft.com/office/drawing/2014/main" id="{AC9106B7-6D78-2C02-E8D0-CA8CF66B7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r="20174"/>
          <a:stretch/>
        </p:blipFill>
        <p:spPr>
          <a:xfrm>
            <a:off x="1862136" y="1096833"/>
            <a:ext cx="5419726" cy="4572000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57C5F754-21BF-F521-CB2A-F456D0B29A53}"/>
              </a:ext>
            </a:extLst>
          </p:cNvPr>
          <p:cNvSpPr/>
          <p:nvPr/>
        </p:nvSpPr>
        <p:spPr>
          <a:xfrm rot="16200000" flipH="1">
            <a:off x="4997760" y="2772521"/>
            <a:ext cx="289566" cy="442170"/>
          </a:xfrm>
          <a:prstGeom prst="parallelogram">
            <a:avLst>
              <a:gd name="adj" fmla="val 18092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0E4B4-4634-1078-8963-2534B996E2B7}"/>
              </a:ext>
            </a:extLst>
          </p:cNvPr>
          <p:cNvSpPr txBox="1"/>
          <p:nvPr/>
        </p:nvSpPr>
        <p:spPr>
          <a:xfrm>
            <a:off x="4921458" y="2861390"/>
            <a:ext cx="435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CC758-54D3-6D7E-0289-377CF23E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298" y="3782516"/>
            <a:ext cx="1232787" cy="80137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4E2112-A3D7-72EB-C72A-C18BB2F8498A}"/>
              </a:ext>
            </a:extLst>
          </p:cNvPr>
          <p:cNvCxnSpPr>
            <a:cxnSpLocks/>
          </p:cNvCxnSpPr>
          <p:nvPr/>
        </p:nvCxnSpPr>
        <p:spPr>
          <a:xfrm flipV="1">
            <a:off x="3577701" y="3029118"/>
            <a:ext cx="1292180" cy="1154085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6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D0D69-78BC-8FDA-3BFD-F9D1FC30A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A195C-2E43-442E-F521-0931B44D6FA4}"/>
              </a:ext>
            </a:extLst>
          </p:cNvPr>
          <p:cNvSpPr txBox="1"/>
          <p:nvPr/>
        </p:nvSpPr>
        <p:spPr>
          <a:xfrm>
            <a:off x="0" y="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Run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3C1FA-133B-3FAD-B02F-5D977E4DAE12}"/>
              </a:ext>
            </a:extLst>
          </p:cNvPr>
          <p:cNvSpPr txBox="1"/>
          <p:nvPr/>
        </p:nvSpPr>
        <p:spPr>
          <a:xfrm>
            <a:off x="0" y="6027003"/>
            <a:ext cx="914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6.5 GeV beam was measured with 85.17±1.49% polarization and 7.5 GeV beam had 86.17±1.49% polarization.</a:t>
            </a:r>
          </a:p>
        </p:txBody>
      </p:sp>
      <p:pic>
        <p:nvPicPr>
          <p:cNvPr id="8" name="Picture 7" descr="A graph of a graph&#10;&#10;AI-generated content may be incorrect.">
            <a:extLst>
              <a:ext uri="{FF2B5EF4-FFF2-40B4-BE49-F238E27FC236}">
                <a16:creationId xmlns:a16="http://schemas.microsoft.com/office/drawing/2014/main" id="{F524C2B3-1A0B-C31B-129D-0CAEB3501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350"/>
            <a:ext cx="9144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9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222367</TotalTime>
  <Words>2215</Words>
  <Application>Microsoft Office PowerPoint</Application>
  <PresentationFormat>On-screen Show (4:3)</PresentationFormat>
  <Paragraphs>365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Artem Tan</dc:creator>
  <cp:lastModifiedBy>Joshua Artem Tan</cp:lastModifiedBy>
  <cp:revision>226</cp:revision>
  <dcterms:created xsi:type="dcterms:W3CDTF">2022-05-11T11:54:45Z</dcterms:created>
  <dcterms:modified xsi:type="dcterms:W3CDTF">2025-07-02T16:16:41Z</dcterms:modified>
</cp:coreProperties>
</file>