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4" r:id="rId4"/>
    <p:sldId id="265" r:id="rId5"/>
    <p:sldId id="266" r:id="rId6"/>
    <p:sldId id="263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19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65109F8C-9F4D-5945-807D-33CC9F4EE4DF}" type="datetimeFigureOut">
              <a:rPr lang="en-US" smtClean="0"/>
              <a:pPr/>
              <a:t>8/6/15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193"/>
            <a:ext cx="7772400" cy="1695258"/>
          </a:xfrm>
        </p:spPr>
        <p:txBody>
          <a:bodyPr/>
          <a:lstStyle/>
          <a:p>
            <a:r>
              <a:rPr lang="en-US" sz="3600" dirty="0" err="1" smtClean="0"/>
              <a:t>Photoproduction</a:t>
            </a:r>
            <a:r>
              <a:rPr lang="en-US" sz="3600" dirty="0" smtClean="0"/>
              <a:t> of</a:t>
            </a:r>
            <a:br>
              <a:rPr lang="en-US" sz="3600" dirty="0" smtClean="0"/>
            </a:br>
            <a:r>
              <a:rPr lang="en-US" sz="3600" baseline="30000" dirty="0" smtClean="0"/>
              <a:t>67</a:t>
            </a:r>
            <a:r>
              <a:rPr lang="en-US" sz="3600" dirty="0" smtClean="0"/>
              <a:t>Cu and </a:t>
            </a:r>
            <a:r>
              <a:rPr lang="en-US" sz="3600" baseline="30000" dirty="0" smtClean="0"/>
              <a:t>177</a:t>
            </a:r>
            <a:r>
              <a:rPr lang="en-US" sz="3600" dirty="0" smtClean="0"/>
              <a:t>Lu in </a:t>
            </a:r>
            <a:r>
              <a:rPr lang="en-US" sz="3600" dirty="0" err="1" smtClean="0"/>
              <a:t>Ga</a:t>
            </a:r>
            <a:r>
              <a:rPr lang="en-US" sz="3600" dirty="0" smtClean="0"/>
              <a:t> and Ta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843" y="3886200"/>
            <a:ext cx="7472946" cy="1752600"/>
          </a:xfrm>
        </p:spPr>
        <p:txBody>
          <a:bodyPr/>
          <a:lstStyle/>
          <a:p>
            <a:r>
              <a:rPr lang="en-US" dirty="0" err="1" smtClean="0">
                <a:latin typeface="Minion Pro"/>
              </a:rPr>
              <a:t>Pavel</a:t>
            </a:r>
            <a:r>
              <a:rPr lang="en-US" dirty="0" smtClean="0">
                <a:latin typeface="Minion Pro"/>
              </a:rPr>
              <a:t> </a:t>
            </a:r>
            <a:r>
              <a:rPr lang="en-US" dirty="0" err="1" smtClean="0">
                <a:latin typeface="Minion Pro"/>
              </a:rPr>
              <a:t>Degtiarenko</a:t>
            </a:r>
            <a:r>
              <a:rPr lang="en-US" dirty="0" smtClean="0">
                <a:latin typeface="Minion Pro"/>
              </a:rPr>
              <a:t>, George Kharashvili, JLab </a:t>
            </a:r>
            <a:r>
              <a:rPr lang="en-US" dirty="0" err="1" smtClean="0">
                <a:latin typeface="Minion Pro"/>
              </a:rPr>
              <a:t>RadCon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8</a:t>
            </a:r>
            <a:r>
              <a:rPr lang="en-US" dirty="0" smtClean="0"/>
              <a:t>/7/15</a:t>
            </a:r>
            <a:endParaRPr lang="en-US" dirty="0">
              <a:latin typeface="Minion Pro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Limits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86549"/>
            <a:ext cx="9144000" cy="19009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" y="4811252"/>
            <a:ext cx="8763000" cy="137783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39800"/>
            <a:ext cx="8229600" cy="4525963"/>
          </a:xfrm>
        </p:spPr>
        <p:txBody>
          <a:bodyPr/>
          <a:lstStyle/>
          <a:p>
            <a:r>
              <a:rPr lang="en-US" baseline="30000" dirty="0" smtClean="0"/>
              <a:t>67</a:t>
            </a:r>
            <a:r>
              <a:rPr lang="en-US" dirty="0" smtClean="0"/>
              <a:t>Cu detection limits evaluated using ~4h count of empty shield and by applying detection efficiencies calculated with </a:t>
            </a:r>
            <a:r>
              <a:rPr lang="en-US" dirty="0" err="1" smtClean="0"/>
              <a:t>LabSOCS</a:t>
            </a:r>
            <a:r>
              <a:rPr lang="en-US" dirty="0" smtClean="0"/>
              <a:t> for a 0.5”x0.5”x0.5” </a:t>
            </a:r>
            <a:r>
              <a:rPr lang="en-US" dirty="0" err="1" smtClean="0"/>
              <a:t>Ga</a:t>
            </a:r>
            <a:r>
              <a:rPr lang="en-US" dirty="0" smtClean="0"/>
              <a:t> sample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56300" y="4804339"/>
            <a:ext cx="1346200" cy="332248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4000" y="4804339"/>
            <a:ext cx="1346200" cy="332248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917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inion Pro"/>
              </a:rPr>
              <a:t>Motivation</a:t>
            </a:r>
            <a:endParaRPr lang="en-US" sz="4000" dirty="0">
              <a:latin typeface="Minio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473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Near-threshold cross-sections are </a:t>
            </a:r>
            <a:r>
              <a:rPr lang="en-US" dirty="0"/>
              <a:t>poorly </a:t>
            </a:r>
            <a:r>
              <a:rPr lang="en-US" dirty="0" smtClean="0"/>
              <a:t>known</a:t>
            </a:r>
          </a:p>
          <a:p>
            <a:pPr lvl="1"/>
            <a:r>
              <a:rPr lang="en-US" dirty="0" smtClean="0"/>
              <a:t>Missing experimental data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odels often fail</a:t>
            </a:r>
            <a:endParaRPr lang="en-US" dirty="0"/>
          </a:p>
          <a:p>
            <a:r>
              <a:rPr lang="en-US" dirty="0" smtClean="0"/>
              <a:t>Radiological concerns</a:t>
            </a:r>
          </a:p>
          <a:p>
            <a:pPr lvl="1"/>
            <a:r>
              <a:rPr lang="en-US" dirty="0" smtClean="0"/>
              <a:t> Evaluation </a:t>
            </a:r>
            <a:r>
              <a:rPr lang="en-US" dirty="0"/>
              <a:t>of activation at low energies</a:t>
            </a:r>
          </a:p>
          <a:p>
            <a:r>
              <a:rPr lang="en-US" dirty="0" smtClean="0"/>
              <a:t>Medical </a:t>
            </a:r>
            <a:r>
              <a:rPr lang="en-US" dirty="0"/>
              <a:t>isotope </a:t>
            </a:r>
            <a:r>
              <a:rPr lang="en-US" dirty="0" smtClean="0"/>
              <a:t>production</a:t>
            </a:r>
          </a:p>
          <a:p>
            <a:pPr lvl="1"/>
            <a:r>
              <a:rPr lang="en-US" dirty="0" smtClean="0"/>
              <a:t>”Clean</a:t>
            </a:r>
            <a:r>
              <a:rPr lang="en-US" dirty="0"/>
              <a:t>" process at lowest practical energies   </a:t>
            </a:r>
          </a:p>
          <a:p>
            <a:endParaRPr lang="en-US" dirty="0"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10594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 smtClean="0"/>
              <a:t>67</a:t>
            </a:r>
            <a:r>
              <a:rPr lang="en-US" dirty="0" smtClean="0"/>
              <a:t>Cu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4100"/>
            <a:ext cx="8229600" cy="5054600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of the most promising radioisotopes for cancer </a:t>
            </a:r>
            <a:r>
              <a:rPr lang="en-US" dirty="0" smtClean="0"/>
              <a:t>therapy</a:t>
            </a:r>
          </a:p>
          <a:p>
            <a:r>
              <a:rPr lang="en-US" dirty="0" smtClean="0"/>
              <a:t>Promising in diagnostics as well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baseline="-25000" dirty="0"/>
              <a:t>/2</a:t>
            </a:r>
            <a:r>
              <a:rPr lang="en-US" dirty="0"/>
              <a:t> = 2.87 d</a:t>
            </a:r>
          </a:p>
          <a:p>
            <a:pPr lvl="1"/>
            <a:r>
              <a:rPr lang="en-US" dirty="0"/>
              <a:t>β</a:t>
            </a:r>
            <a:r>
              <a:rPr lang="en-US" baseline="30000" dirty="0"/>
              <a:t>-</a:t>
            </a:r>
            <a:r>
              <a:rPr lang="en-US" dirty="0"/>
              <a:t> decay to stable </a:t>
            </a:r>
            <a:r>
              <a:rPr lang="en-US" baseline="30000" dirty="0"/>
              <a:t>67</a:t>
            </a:r>
            <a:r>
              <a:rPr lang="en-US" dirty="0"/>
              <a:t>Zn</a:t>
            </a:r>
          </a:p>
          <a:p>
            <a:pPr lvl="1"/>
            <a:r>
              <a:rPr lang="en-US" dirty="0"/>
              <a:t>Produces 184.58 </a:t>
            </a:r>
            <a:r>
              <a:rPr lang="en-US" dirty="0" err="1"/>
              <a:t>keV</a:t>
            </a:r>
            <a:r>
              <a:rPr lang="en-US" dirty="0"/>
              <a:t> photon (Y = 48.7%) </a:t>
            </a:r>
          </a:p>
          <a:p>
            <a:pPr lvl="1"/>
            <a:r>
              <a:rPr lang="en-US" baseline="30000" dirty="0" smtClean="0"/>
              <a:t>68</a:t>
            </a:r>
            <a:r>
              <a:rPr lang="en-US" dirty="0" smtClean="0"/>
              <a:t>Zn(</a:t>
            </a:r>
            <a:r>
              <a:rPr lang="en-US" dirty="0" err="1"/>
              <a:t>γ</a:t>
            </a:r>
            <a:r>
              <a:rPr lang="en-US" dirty="0" err="1" smtClean="0"/>
              <a:t>,p</a:t>
            </a:r>
            <a:r>
              <a:rPr lang="en-US" dirty="0" smtClean="0"/>
              <a:t>)</a:t>
            </a:r>
            <a:r>
              <a:rPr lang="en-US" baseline="30000" dirty="0" smtClean="0"/>
              <a:t>67</a:t>
            </a:r>
            <a:r>
              <a:rPr lang="en-US" dirty="0" smtClean="0"/>
              <a:t>Cu considered for </a:t>
            </a:r>
            <a:r>
              <a:rPr lang="en-US" dirty="0" err="1" smtClean="0"/>
              <a:t>photoproduction</a:t>
            </a:r>
            <a:endParaRPr lang="en-US" dirty="0" smtClean="0"/>
          </a:p>
          <a:p>
            <a:r>
              <a:rPr lang="en-US" dirty="0" smtClean="0"/>
              <a:t>We propose investigating 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71</a:t>
            </a:r>
            <a:r>
              <a:rPr lang="en-US" sz="3600" b="1" dirty="0" smtClean="0">
                <a:solidFill>
                  <a:srgbClr val="FF0000"/>
                </a:solidFill>
              </a:rPr>
              <a:t>Ga(</a:t>
            </a:r>
            <a:r>
              <a:rPr lang="en-US" sz="3600" b="1" dirty="0" err="1">
                <a:solidFill>
                  <a:srgbClr val="FF0000"/>
                </a:solidFill>
              </a:rPr>
              <a:t>γ</a:t>
            </a:r>
            <a:r>
              <a:rPr lang="en-US" sz="3600" b="1" dirty="0">
                <a:solidFill>
                  <a:srgbClr val="FF0000"/>
                </a:solidFill>
              </a:rPr>
              <a:t>,α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67</a:t>
            </a:r>
            <a:r>
              <a:rPr lang="en-US" sz="3600" b="1" dirty="0" smtClean="0">
                <a:solidFill>
                  <a:srgbClr val="FF0000"/>
                </a:solidFill>
              </a:rPr>
              <a:t>Cu</a:t>
            </a:r>
          </a:p>
        </p:txBody>
      </p:sp>
    </p:spTree>
    <p:extLst>
      <p:ext uri="{BB962C8B-B14F-4D97-AF65-F5344CB8AC3E}">
        <p14:creationId xmlns:p14="http://schemas.microsoft.com/office/powerpoint/2010/main" val="243333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defTabSz="457200" rtl="0">
              <a:spcBef>
                <a:spcPct val="0"/>
              </a:spcBef>
            </a:pPr>
            <a:r>
              <a:rPr lang="en-US" sz="3600" dirty="0" smtClean="0"/>
              <a:t>Photon induced reaction in </a:t>
            </a:r>
            <a:r>
              <a:rPr lang="en-US" sz="3600" dirty="0" err="1" smtClean="0"/>
              <a:t>Ga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334473"/>
              </p:ext>
            </p:extLst>
          </p:nvPr>
        </p:nvGraphicFramePr>
        <p:xfrm>
          <a:off x="621065" y="1938688"/>
          <a:ext cx="7804320" cy="35658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01440"/>
                <a:gridCol w="2601440"/>
                <a:gridCol w="2601440"/>
              </a:tblGrid>
              <a:tr h="8527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Reaction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Threshold (MeV)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Product T</a:t>
                      </a:r>
                      <a:r>
                        <a:rPr lang="en-US" sz="2800" baseline="-25000" smtClean="0"/>
                        <a:t>1</a:t>
                      </a:r>
                      <a:r>
                        <a:rPr lang="en-US" sz="2800" baseline="-25000" dirty="0" smtClean="0"/>
                        <a:t>/2</a:t>
                      </a:r>
                      <a:endParaRPr lang="en-US" sz="2800" dirty="0"/>
                    </a:p>
                  </a:txBody>
                  <a:tcPr/>
                </a:tc>
              </a:tr>
              <a:tr h="6552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30000" dirty="0" smtClean="0"/>
                        <a:t>71</a:t>
                      </a:r>
                      <a:r>
                        <a:rPr lang="en-US" sz="2800" baseline="0" dirty="0" smtClean="0"/>
                        <a:t>Ga(</a:t>
                      </a:r>
                      <a:r>
                        <a:rPr lang="en-US" sz="2800" baseline="0" dirty="0" err="1" smtClean="0"/>
                        <a:t>γ</a:t>
                      </a:r>
                      <a:r>
                        <a:rPr lang="en-US" sz="2800" baseline="0" dirty="0" smtClean="0"/>
                        <a:t>,α)</a:t>
                      </a:r>
                      <a:r>
                        <a:rPr lang="en-US" sz="2800" baseline="30000" dirty="0" smtClean="0"/>
                        <a:t>67</a:t>
                      </a:r>
                      <a:r>
                        <a:rPr lang="en-US" sz="2800" baseline="0" dirty="0" smtClean="0"/>
                        <a:t>Cu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5.25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61.83 h</a:t>
                      </a:r>
                      <a:endParaRPr lang="en-US" sz="2800" dirty="0"/>
                    </a:p>
                  </a:txBody>
                  <a:tcPr/>
                </a:tc>
              </a:tr>
              <a:tr h="6552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30000" dirty="0" smtClean="0"/>
                        <a:t>71</a:t>
                      </a:r>
                      <a:r>
                        <a:rPr lang="en-US" sz="2800" baseline="0" dirty="0" smtClean="0"/>
                        <a:t>Ga(</a:t>
                      </a:r>
                      <a:r>
                        <a:rPr lang="en-US" sz="2800" baseline="0" dirty="0" err="1" smtClean="0"/>
                        <a:t>γ,n</a:t>
                      </a:r>
                      <a:r>
                        <a:rPr lang="en-US" sz="2800" baseline="0" dirty="0" smtClean="0"/>
                        <a:t>)</a:t>
                      </a:r>
                      <a:r>
                        <a:rPr lang="en-US" sz="2800" baseline="30000" dirty="0" smtClean="0"/>
                        <a:t>70</a:t>
                      </a:r>
                      <a:r>
                        <a:rPr lang="en-US" sz="2800" baseline="0" dirty="0" smtClean="0"/>
                        <a:t>Cu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9.3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21.1 min</a:t>
                      </a:r>
                      <a:endParaRPr lang="en-US" sz="2800" dirty="0"/>
                    </a:p>
                  </a:txBody>
                  <a:tcPr/>
                </a:tc>
              </a:tr>
              <a:tr h="6552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30000" dirty="0" smtClean="0"/>
                        <a:t>69</a:t>
                      </a:r>
                      <a:r>
                        <a:rPr lang="en-US" sz="2800" baseline="0" dirty="0" smtClean="0"/>
                        <a:t>Ga(</a:t>
                      </a:r>
                      <a:r>
                        <a:rPr lang="en-US" sz="2800" baseline="0" dirty="0" err="1" smtClean="0"/>
                        <a:t>γ,n</a:t>
                      </a:r>
                      <a:r>
                        <a:rPr lang="en-US" sz="2800" baseline="0" dirty="0" smtClean="0"/>
                        <a:t>)</a:t>
                      </a:r>
                      <a:r>
                        <a:rPr lang="en-US" sz="2800" baseline="30000" dirty="0" smtClean="0"/>
                        <a:t>68</a:t>
                      </a:r>
                      <a:r>
                        <a:rPr lang="en-US" sz="2800" baseline="0" dirty="0" smtClean="0"/>
                        <a:t>Ga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10.3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67.6 min</a:t>
                      </a:r>
                      <a:endParaRPr lang="en-US" sz="2800" dirty="0"/>
                    </a:p>
                  </a:txBody>
                  <a:tcPr/>
                </a:tc>
              </a:tr>
              <a:tr h="655240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30000" dirty="0" smtClean="0"/>
                        <a:t>69</a:t>
                      </a:r>
                      <a:r>
                        <a:rPr lang="en-US" sz="2800" baseline="0" dirty="0" smtClean="0"/>
                        <a:t>Ga(</a:t>
                      </a:r>
                      <a:r>
                        <a:rPr lang="en-US" sz="2800" baseline="0" dirty="0" err="1" smtClean="0"/>
                        <a:t>γ</a:t>
                      </a:r>
                      <a:r>
                        <a:rPr lang="en-US" sz="2800" baseline="0" dirty="0" smtClean="0"/>
                        <a:t>,α)</a:t>
                      </a:r>
                      <a:r>
                        <a:rPr lang="en-US" sz="2800" baseline="30000" dirty="0" smtClean="0"/>
                        <a:t>65</a:t>
                      </a:r>
                      <a:r>
                        <a:rPr lang="en-US" sz="2800" baseline="0" dirty="0" smtClean="0"/>
                        <a:t>Cu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4.48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Stable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95785" y="1371414"/>
            <a:ext cx="8229600" cy="757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1"/>
                </a:solidFill>
                <a:latin typeface="Minion Pro"/>
                <a:ea typeface="+mj-ea"/>
                <a:cs typeface="+mj-cs"/>
              </a:defRPr>
            </a:lvl1pPr>
          </a:lstStyle>
          <a:p>
            <a:pPr lvl="1" algn="ctr" defTabSz="457200" rtl="0">
              <a:spcBef>
                <a:spcPct val="0"/>
              </a:spcBef>
            </a:pPr>
            <a:r>
              <a:rPr lang="en-US" sz="3200" dirty="0" smtClean="0"/>
              <a:t>Natural Gallium: </a:t>
            </a:r>
            <a:r>
              <a:rPr lang="en-US" sz="3200" baseline="30000" dirty="0" smtClean="0"/>
              <a:t>69</a:t>
            </a:r>
            <a:r>
              <a:rPr lang="en-US" sz="3200" dirty="0" smtClean="0"/>
              <a:t>Ga – 60%, </a:t>
            </a:r>
            <a:r>
              <a:rPr lang="en-US" sz="3200" baseline="30000" dirty="0" smtClean="0"/>
              <a:t>71</a:t>
            </a:r>
            <a:r>
              <a:rPr lang="en-US" sz="3200" dirty="0" smtClean="0"/>
              <a:t>Ga –  40%</a:t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834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 smtClean="0"/>
              <a:t>177</a:t>
            </a:r>
            <a:r>
              <a:rPr lang="en-US" dirty="0" smtClean="0"/>
              <a:t>Lu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4525963"/>
          </a:xfrm>
        </p:spPr>
        <p:txBody>
          <a:bodyPr/>
          <a:lstStyle/>
          <a:p>
            <a:r>
              <a:rPr lang="en-US" baseline="30000" dirty="0" smtClean="0"/>
              <a:t>177</a:t>
            </a:r>
            <a:r>
              <a:rPr lang="en-US" dirty="0" smtClean="0"/>
              <a:t>Lu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baseline="-25000" dirty="0"/>
              <a:t>1/2</a:t>
            </a:r>
            <a:r>
              <a:rPr lang="en-US" dirty="0"/>
              <a:t> = </a:t>
            </a:r>
            <a:r>
              <a:rPr lang="en-US" dirty="0" smtClean="0"/>
              <a:t>6.73 </a:t>
            </a:r>
            <a:r>
              <a:rPr lang="en-US" dirty="0"/>
              <a:t>d</a:t>
            </a:r>
          </a:p>
          <a:p>
            <a:pPr lvl="1"/>
            <a:r>
              <a:rPr lang="en-US" dirty="0"/>
              <a:t>β</a:t>
            </a:r>
            <a:r>
              <a:rPr lang="en-US" baseline="30000" dirty="0"/>
              <a:t>-</a:t>
            </a:r>
            <a:r>
              <a:rPr lang="en-US" dirty="0"/>
              <a:t> decay to </a:t>
            </a:r>
            <a:r>
              <a:rPr lang="en-US" baseline="30000" dirty="0" smtClean="0"/>
              <a:t>177</a:t>
            </a:r>
            <a:r>
              <a:rPr lang="en-US" dirty="0" smtClean="0"/>
              <a:t>Yb (T</a:t>
            </a:r>
            <a:r>
              <a:rPr lang="en-US" baseline="-25000" dirty="0" smtClean="0"/>
              <a:t>1/2</a:t>
            </a:r>
            <a:r>
              <a:rPr lang="en-US" dirty="0" smtClean="0"/>
              <a:t>=1.9h)</a:t>
            </a:r>
            <a:endParaRPr lang="en-US" dirty="0"/>
          </a:p>
          <a:p>
            <a:pPr lvl="1"/>
            <a:r>
              <a:rPr lang="en-US" dirty="0"/>
              <a:t>Produces </a:t>
            </a:r>
            <a:r>
              <a:rPr lang="en-US" dirty="0" smtClean="0"/>
              <a:t>208.4 </a:t>
            </a:r>
            <a:r>
              <a:rPr lang="en-US" dirty="0" err="1"/>
              <a:t>keV</a:t>
            </a:r>
            <a:r>
              <a:rPr lang="en-US" dirty="0"/>
              <a:t> photon (Y = </a:t>
            </a:r>
            <a:r>
              <a:rPr lang="en-US" dirty="0" smtClean="0"/>
              <a:t>11%)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Possible production channel</a:t>
            </a:r>
          </a:p>
          <a:p>
            <a:pPr lvl="1"/>
            <a:r>
              <a:rPr lang="en-US" sz="3200" baseline="30000" dirty="0" smtClean="0"/>
              <a:t>181</a:t>
            </a:r>
            <a:r>
              <a:rPr lang="en-US" sz="3200" dirty="0" smtClean="0"/>
              <a:t>Ta</a:t>
            </a:r>
            <a:r>
              <a:rPr lang="en-US" sz="3200" dirty="0"/>
              <a:t>(</a:t>
            </a:r>
            <a:r>
              <a:rPr lang="en-US" sz="3200" dirty="0" err="1"/>
              <a:t>γ</a:t>
            </a:r>
            <a:r>
              <a:rPr lang="en-US" sz="3200" dirty="0"/>
              <a:t>,α</a:t>
            </a:r>
            <a:r>
              <a:rPr lang="en-US" sz="3200" dirty="0" smtClean="0"/>
              <a:t>)</a:t>
            </a:r>
            <a:r>
              <a:rPr lang="en-US" sz="3200" baseline="30000" dirty="0" smtClean="0"/>
              <a:t>177</a:t>
            </a:r>
            <a:r>
              <a:rPr lang="en-US" sz="3200" dirty="0"/>
              <a:t>L</a:t>
            </a:r>
            <a:r>
              <a:rPr lang="en-US" sz="3200" dirty="0" smtClean="0"/>
              <a:t>u</a:t>
            </a:r>
            <a:endParaRPr lang="en-US" sz="3200" dirty="0"/>
          </a:p>
          <a:p>
            <a:pPr lvl="1"/>
            <a:r>
              <a:rPr lang="en-US" dirty="0" smtClean="0"/>
              <a:t>E</a:t>
            </a:r>
            <a:r>
              <a:rPr lang="en-US" baseline="-25000" dirty="0" smtClean="0"/>
              <a:t>th</a:t>
            </a:r>
            <a:r>
              <a:rPr lang="en-US" dirty="0" smtClean="0"/>
              <a:t>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7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Cross-sections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179" t="8138" r="4321" b="12187"/>
          <a:stretch/>
        </p:blipFill>
        <p:spPr>
          <a:xfrm>
            <a:off x="705687" y="1076848"/>
            <a:ext cx="7447713" cy="5066705"/>
          </a:xfrm>
        </p:spPr>
      </p:pic>
      <p:sp>
        <p:nvSpPr>
          <p:cNvPr id="6" name="Rectangle 5"/>
          <p:cNvSpPr/>
          <p:nvPr/>
        </p:nvSpPr>
        <p:spPr>
          <a:xfrm>
            <a:off x="7264400" y="1739900"/>
            <a:ext cx="704850" cy="114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8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780"/>
          <a:stretch/>
        </p:blipFill>
        <p:spPr>
          <a:xfrm>
            <a:off x="990600" y="1485901"/>
            <a:ext cx="6591300" cy="434721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977900"/>
          </a:xfrm>
        </p:spPr>
        <p:txBody>
          <a:bodyPr>
            <a:norm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verage </a:t>
            </a:r>
            <a:r>
              <a:rPr lang="en-US" sz="2400" dirty="0"/>
              <a:t>photon </a:t>
            </a:r>
            <a:r>
              <a:rPr lang="en-US" sz="2400" dirty="0" err="1" smtClean="0"/>
              <a:t>fluence</a:t>
            </a:r>
            <a:r>
              <a:rPr lang="en-US" sz="2400" dirty="0"/>
              <a:t> </a:t>
            </a:r>
            <a:r>
              <a:rPr lang="en-US" sz="2400" dirty="0" smtClean="0"/>
              <a:t>in a 0.5”x0.5”x0.5” </a:t>
            </a:r>
            <a:r>
              <a:rPr lang="en-US" sz="2400" dirty="0" err="1" smtClean="0"/>
              <a:t>Ga</a:t>
            </a:r>
            <a:r>
              <a:rPr lang="en-US" sz="2400" dirty="0" smtClean="0"/>
              <a:t> sample 1cm downstream from a 6mm Cu radiator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3707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Activation Rates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945621"/>
              </p:ext>
            </p:extLst>
          </p:nvPr>
        </p:nvGraphicFramePr>
        <p:xfrm>
          <a:off x="-2438400" y="1346200"/>
          <a:ext cx="140208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5486400" imgH="685800" progId="Word.Document.12">
                  <p:embed/>
                </p:oleObj>
              </mc:Choice>
              <mc:Fallback>
                <p:oleObj name="Document" r:id="rId3" imgW="5486400" imgH="685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438400" y="1346200"/>
                        <a:ext cx="1402080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208989"/>
              </p:ext>
            </p:extLst>
          </p:nvPr>
        </p:nvGraphicFramePr>
        <p:xfrm>
          <a:off x="1016000" y="3606800"/>
          <a:ext cx="63754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7700"/>
                <a:gridCol w="3187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Beam</a:t>
                      </a:r>
                      <a:r>
                        <a:rPr lang="en-US" sz="2000" b="1" baseline="0" dirty="0" smtClean="0"/>
                        <a:t> Kinetic Energy (MeV)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Activity of </a:t>
                      </a:r>
                      <a:r>
                        <a:rPr lang="en-US" sz="2000" b="1" baseline="30000" dirty="0" smtClean="0"/>
                        <a:t>67</a:t>
                      </a:r>
                      <a:r>
                        <a:rPr lang="en-US" sz="2000" b="1" baseline="0" dirty="0" smtClean="0"/>
                        <a:t>Cu (</a:t>
                      </a:r>
                      <a:r>
                        <a:rPr lang="en-US" sz="2000" b="1" baseline="0" dirty="0" err="1" smtClean="0"/>
                        <a:t>Bq</a:t>
                      </a:r>
                      <a:r>
                        <a:rPr lang="en-US" sz="2000" b="1" baseline="0" dirty="0" smtClean="0"/>
                        <a:t>/h/10μA)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1.25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804477"/>
            <a:ext cx="8229600" cy="27987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Folding the calculated spectra with the TENDL-2014 cross-sections would result in the following activation rates: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457200" y="5070157"/>
            <a:ext cx="8229600" cy="2798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inion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 smtClean="0"/>
              <a:t>Expected dose rates - below detection limits of survey meters after several hour long irradiation. Standard procedure for removal of potentially activated items in place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02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Gamma Spectroscopy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48641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RadCon</a:t>
            </a:r>
            <a:r>
              <a:rPr lang="en-US" sz="2800" dirty="0" smtClean="0"/>
              <a:t> </a:t>
            </a:r>
            <a:r>
              <a:rPr lang="en-US" sz="2800" dirty="0" err="1" smtClean="0"/>
              <a:t>Radioanalytical</a:t>
            </a:r>
            <a:r>
              <a:rPr lang="en-US" sz="2800" dirty="0" smtClean="0"/>
              <a:t> Lab (ARC ground floor) operates a state of the art gamma spectroscopy system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shielded </a:t>
            </a:r>
            <a:r>
              <a:rPr lang="en-US" dirty="0" err="1" smtClean="0"/>
              <a:t>HPGe</a:t>
            </a:r>
            <a:r>
              <a:rPr lang="en-US" dirty="0" smtClean="0"/>
              <a:t> detectors + 1 portable unit</a:t>
            </a:r>
          </a:p>
          <a:p>
            <a:pPr lvl="1"/>
            <a:r>
              <a:rPr lang="en-US" dirty="0" smtClean="0"/>
              <a:t>Several NIST traceable </a:t>
            </a:r>
            <a:r>
              <a:rPr lang="en-US" dirty="0" err="1" smtClean="0"/>
              <a:t>multinuclide</a:t>
            </a:r>
            <a:r>
              <a:rPr lang="en-US" dirty="0" smtClean="0"/>
              <a:t> standards</a:t>
            </a:r>
          </a:p>
          <a:p>
            <a:pPr lvl="1"/>
            <a:r>
              <a:rPr lang="en-US" dirty="0" smtClean="0"/>
              <a:t>1 of the shielded detectors and the portable unit are characterized for use with </a:t>
            </a:r>
            <a:r>
              <a:rPr lang="en-US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ISOCS</a:t>
            </a:r>
            <a:r>
              <a:rPr lang="en-US" dirty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LabSOCS</a:t>
            </a:r>
            <a:r>
              <a:rPr lang="en-US" dirty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 calibration </a:t>
            </a:r>
            <a:r>
              <a:rPr lang="en-US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software</a:t>
            </a:r>
            <a:endParaRPr lang="en-US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Our activation analysis experience at JLab</a:t>
            </a:r>
          </a:p>
          <a:p>
            <a:pPr lvl="1"/>
            <a:r>
              <a:rPr lang="en-US" sz="2400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Foil activation study at g</a:t>
            </a:r>
            <a:r>
              <a:rPr lang="en-US" sz="2400" baseline="30000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-25000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 beam dump in Hall A</a:t>
            </a:r>
          </a:p>
          <a:p>
            <a:pPr lvl="1"/>
            <a:r>
              <a:rPr lang="en-US" sz="2400" dirty="0" smtClean="0">
                <a:solidFill>
                  <a:srgbClr val="161645"/>
                </a:solidFill>
                <a:latin typeface="Arial" pitchFamily="34" charset="0"/>
                <a:cs typeface="Arial" pitchFamily="34" charset="0"/>
              </a:rPr>
              <a:t>C100 activation monitoring</a:t>
            </a:r>
          </a:p>
        </p:txBody>
      </p:sp>
    </p:spTree>
    <p:extLst>
      <p:ext uri="{BB962C8B-B14F-4D97-AF65-F5344CB8AC3E}">
        <p14:creationId xmlns:p14="http://schemas.microsoft.com/office/powerpoint/2010/main" val="3838985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JLabPowerpointMain</Template>
  <TotalTime>2017</TotalTime>
  <Words>411</Words>
  <Application>Microsoft Macintosh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JLabPowerpointMain</vt:lpstr>
      <vt:lpstr>Microsoft Word Document</vt:lpstr>
      <vt:lpstr>Photoproduction of 67Cu and 177Lu in Ga and Ta</vt:lpstr>
      <vt:lpstr>Motivation</vt:lpstr>
      <vt:lpstr>67Cu</vt:lpstr>
      <vt:lpstr>Photon induced reaction in Ga</vt:lpstr>
      <vt:lpstr>177Lu</vt:lpstr>
      <vt:lpstr>Cross-sections</vt:lpstr>
      <vt:lpstr>PowerPoint Presentation</vt:lpstr>
      <vt:lpstr>Expected Activation Rates</vt:lpstr>
      <vt:lpstr>Gamma Spectroscopy</vt:lpstr>
      <vt:lpstr>Detection Limits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dchopard</dc:creator>
  <cp:lastModifiedBy>George</cp:lastModifiedBy>
  <cp:revision>57</cp:revision>
  <dcterms:created xsi:type="dcterms:W3CDTF">2013-08-22T19:51:08Z</dcterms:created>
  <dcterms:modified xsi:type="dcterms:W3CDTF">2015-08-07T13:25:01Z</dcterms:modified>
</cp:coreProperties>
</file>