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9"/>
  </p:notesMasterIdLst>
  <p:sldIdLst>
    <p:sldId id="269" r:id="rId2"/>
    <p:sldId id="296" r:id="rId3"/>
    <p:sldId id="395" r:id="rId4"/>
    <p:sldId id="410" r:id="rId5"/>
    <p:sldId id="412" r:id="rId6"/>
    <p:sldId id="413" r:id="rId7"/>
    <p:sldId id="411" r:id="rId8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dallas" initials="m" lastIdx="1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0"/>
    <a:srgbClr val="FF00FF"/>
    <a:srgbClr val="C5EE8E"/>
    <a:srgbClr val="ACC3F2"/>
    <a:srgbClr val="4B87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81" autoAdjust="0"/>
    <p:restoredTop sz="90855" autoAdjust="0"/>
  </p:normalViewPr>
  <p:slideViewPr>
    <p:cSldViewPr>
      <p:cViewPr varScale="1">
        <p:scale>
          <a:sx n="91" d="100"/>
          <a:sy n="91" d="100"/>
        </p:scale>
        <p:origin x="-8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commentAuthors" Target="commentAuthors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A60FF40A-EF49-42A8-8DB9-8731A7BC2D08}" type="datetimeFigureOut">
              <a:rPr lang="en-US" smtClean="0"/>
              <a:pPr/>
              <a:t>8/7/15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3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4BFFFDB4-2FFE-441F-B083-66E6E94DAD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619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220E622-35C3-4374-9235-4FEE6A558408}" type="slidenum">
              <a:rPr lang="en-US">
                <a:solidFill>
                  <a:srgbClr val="000000"/>
                </a:solidFill>
              </a:rPr>
              <a:pPr/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FFDB4-2FFE-441F-B083-66E6E94DAD52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FFDB4-2FFE-441F-B083-66E6E94DAD52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FFDB4-2FFE-441F-B083-66E6E94DAD52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0"/>
            <a:ext cx="196215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73405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0813" cy="1141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0813" cy="19796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3213"/>
            <a:ext cx="7770813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990600"/>
            <a:ext cx="40386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0" y="914400"/>
            <a:ext cx="9144000" cy="5410200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defRPr>
                <a:latin typeface="Arial" pitchFamily="34" charset="0"/>
                <a:cs typeface="Arial" pitchFamily="34" charset="0"/>
              </a:defRPr>
            </a:lvl1pPr>
            <a:lvl2pPr marL="914400" indent="-457200">
              <a:defRPr>
                <a:latin typeface="Arial" pitchFamily="34" charset="0"/>
                <a:cs typeface="Arial" pitchFamily="34" charset="0"/>
              </a:defRPr>
            </a:lvl2pPr>
            <a:lvl3pPr marL="1257300" indent="-342900">
              <a:tabLst/>
              <a:defRPr>
                <a:latin typeface="Arial" pitchFamily="34" charset="0"/>
                <a:cs typeface="Arial" pitchFamily="34" charset="0"/>
              </a:defRPr>
            </a:lvl3pPr>
            <a:lvl4pPr marL="1714500" indent="-342900"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Box 5"/>
          <p:cNvSpPr txBox="1">
            <a:spLocks noChangeArrowheads="1"/>
          </p:cNvSpPr>
          <p:nvPr userDrawn="1"/>
        </p:nvSpPr>
        <p:spPr bwMode="auto">
          <a:xfrm>
            <a:off x="1066800" y="6597134"/>
            <a:ext cx="41148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Cu-67</a:t>
            </a:r>
            <a:r>
              <a:rPr lang="en-US" sz="800" b="0" kern="1200" baseline="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isotope production test </a:t>
            </a:r>
            <a:r>
              <a:rPr lang="en-US" sz="800" b="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August ,  2015                 </a:t>
            </a:r>
            <a:r>
              <a:rPr lang="en-US" sz="800" i="1" dirty="0" smtClean="0">
                <a:solidFill>
                  <a:srgbClr val="FFFFFF"/>
                </a:solidFill>
              </a:rPr>
              <a:t>Page </a:t>
            </a:r>
            <a:fld id="{90D66C53-FD60-4B76-87AB-8CA91569D26A}" type="slidenum">
              <a:rPr lang="en-US" sz="800" i="1" smtClean="0">
                <a:solidFill>
                  <a:srgbClr val="FFFFFF"/>
                </a:solidFill>
              </a:rPr>
              <a:pPr algn="r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9144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9144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5"/>
          <p:cNvSpPr txBox="1">
            <a:spLocks noChangeArrowheads="1"/>
          </p:cNvSpPr>
          <p:nvPr userDrawn="1"/>
        </p:nvSpPr>
        <p:spPr bwMode="auto">
          <a:xfrm>
            <a:off x="1066800" y="6597134"/>
            <a:ext cx="41148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800" i="1" dirty="0" smtClean="0">
                <a:solidFill>
                  <a:srgbClr val="FFFFFF"/>
                </a:solidFill>
              </a:rPr>
              <a:t>ARR Readiness                                                Page </a:t>
            </a:r>
            <a:fld id="{90D66C53-FD60-4B76-87AB-8CA91569D26A}" type="slidenum">
              <a:rPr lang="en-US" sz="800" i="1">
                <a:solidFill>
                  <a:srgbClr val="FFFFFF"/>
                </a:solidFill>
              </a:rPr>
              <a:pPr algn="r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 userDrawn="1"/>
        </p:nvSpPr>
        <p:spPr bwMode="auto">
          <a:xfrm>
            <a:off x="1066800" y="6597134"/>
            <a:ext cx="41148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800" i="1" dirty="0" smtClean="0">
                <a:solidFill>
                  <a:srgbClr val="FFFFFF"/>
                </a:solidFill>
              </a:rPr>
              <a:t>Contractor</a:t>
            </a:r>
            <a:r>
              <a:rPr lang="en-US" sz="800" i="1" baseline="0" dirty="0" smtClean="0">
                <a:solidFill>
                  <a:srgbClr val="FFFFFF"/>
                </a:solidFill>
              </a:rPr>
              <a:t> </a:t>
            </a:r>
            <a:r>
              <a:rPr lang="en-US" sz="800" i="1" dirty="0" smtClean="0">
                <a:solidFill>
                  <a:srgbClr val="FFFFFF"/>
                </a:solidFill>
              </a:rPr>
              <a:t>Assurance  System Briefing M Dallas  October 2010                   Page </a:t>
            </a:r>
            <a:fld id="{90D66C53-FD60-4B76-87AB-8CA91569D26A}" type="slidenum">
              <a:rPr lang="en-US" sz="800" i="1">
                <a:solidFill>
                  <a:srgbClr val="FFFFFF"/>
                </a:solidFill>
              </a:rPr>
              <a:pPr algn="r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914400"/>
            <a:ext cx="7772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ChangeArrowheads="1"/>
          </p:cNvSpPr>
          <p:nvPr/>
        </p:nvSpPr>
        <p:spPr bwMode="auto">
          <a:xfrm>
            <a:off x="4419600" y="6553200"/>
            <a:ext cx="228600" cy="2286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4819" name="Title 3"/>
          <p:cNvSpPr>
            <a:spLocks noGrp="1"/>
          </p:cNvSpPr>
          <p:nvPr>
            <p:ph type="ctrTitle"/>
          </p:nvPr>
        </p:nvSpPr>
        <p:spPr>
          <a:xfrm>
            <a:off x="533400" y="1600200"/>
            <a:ext cx="7772400" cy="1470025"/>
          </a:xfrm>
        </p:spPr>
        <p:txBody>
          <a:bodyPr/>
          <a:lstStyle/>
          <a:p>
            <a:r>
              <a:rPr lang="en-US" sz="3600" dirty="0" smtClean="0"/>
              <a:t>Low Power Gallium Target for the </a:t>
            </a:r>
            <a:r>
              <a:rPr lang="en-US" sz="3600" baseline="30000" dirty="0" smtClean="0"/>
              <a:t>67</a:t>
            </a:r>
            <a:r>
              <a:rPr lang="en-US" sz="3600" dirty="0" smtClean="0"/>
              <a:t>Cu Isotope Production Test</a:t>
            </a:r>
            <a:endParaRPr lang="en-US" sz="3600" dirty="0" smtClean="0">
              <a:latin typeface="Arial" charset="0"/>
              <a:cs typeface="Arial" charset="0"/>
            </a:endParaRPr>
          </a:p>
        </p:txBody>
      </p:sp>
      <p:sp>
        <p:nvSpPr>
          <p:cNvPr id="34820" name="Subtitle 4"/>
          <p:cNvSpPr>
            <a:spLocks noGrp="1"/>
          </p:cNvSpPr>
          <p:nvPr>
            <p:ph type="subTitle" idx="1"/>
          </p:nvPr>
        </p:nvSpPr>
        <p:spPr>
          <a:xfrm>
            <a:off x="1219200" y="3581400"/>
            <a:ext cx="6400800" cy="99060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P</a:t>
            </a:r>
            <a:r>
              <a:rPr lang="en-US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avel </a:t>
            </a:r>
            <a:r>
              <a:rPr lang="en-US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Degtiarenko</a:t>
            </a:r>
            <a:r>
              <a:rPr lang="en-US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, George </a:t>
            </a:r>
            <a:r>
              <a:rPr lang="en-US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Kharashvili</a:t>
            </a:r>
            <a:endParaRPr lang="en-US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r>
              <a:rPr lang="en-US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Radiation Physics Group at </a:t>
            </a:r>
            <a:r>
              <a:rPr lang="en-US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RadCon</a:t>
            </a:r>
            <a:endParaRPr lang="en-US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endParaRPr lang="en-US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cs typeface="Arial" charset="0"/>
              </a:rPr>
              <a:t>August, 2015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458200" cy="914400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382000" cy="54102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2000" dirty="0" smtClean="0"/>
              <a:t>Natural Gallium: </a:t>
            </a:r>
            <a:r>
              <a:rPr lang="en-US" sz="2000" baseline="30000" dirty="0" smtClean="0">
                <a:solidFill>
                  <a:srgbClr val="0000C0"/>
                </a:solidFill>
              </a:rPr>
              <a:t>69</a:t>
            </a:r>
            <a:r>
              <a:rPr lang="en-US" sz="2000" dirty="0" smtClean="0">
                <a:solidFill>
                  <a:srgbClr val="0000C0"/>
                </a:solidFill>
              </a:rPr>
              <a:t>Ga</a:t>
            </a:r>
            <a:r>
              <a:rPr lang="en-US" sz="2000" dirty="0" smtClean="0">
                <a:solidFill>
                  <a:srgbClr val="FF0000"/>
                </a:solidFill>
              </a:rPr>
              <a:t> (60%) </a:t>
            </a:r>
            <a:r>
              <a:rPr lang="en-US" sz="2000" dirty="0" smtClean="0"/>
              <a:t>and </a:t>
            </a:r>
            <a:r>
              <a:rPr lang="en-US" sz="2000" baseline="30000" dirty="0" smtClean="0">
                <a:solidFill>
                  <a:srgbClr val="0000C0"/>
                </a:solidFill>
              </a:rPr>
              <a:t>71</a:t>
            </a:r>
            <a:r>
              <a:rPr lang="en-US" sz="2000" dirty="0" smtClean="0">
                <a:solidFill>
                  <a:srgbClr val="0000C0"/>
                </a:solidFill>
              </a:rPr>
              <a:t>Ga</a:t>
            </a:r>
            <a:r>
              <a:rPr lang="en-US" sz="2000" dirty="0" smtClean="0">
                <a:solidFill>
                  <a:srgbClr val="FF0000"/>
                </a:solidFill>
              </a:rPr>
              <a:t>(40%)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Soft metal, corrosive to light metals 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/>
              <a:t>M</a:t>
            </a:r>
            <a:r>
              <a:rPr lang="en-US" sz="2000" dirty="0" smtClean="0"/>
              <a:t>elts </a:t>
            </a:r>
            <a:r>
              <a:rPr lang="en-US" sz="2000" dirty="0"/>
              <a:t>at about </a:t>
            </a:r>
            <a:r>
              <a:rPr lang="en-US" sz="2000" dirty="0">
                <a:solidFill>
                  <a:srgbClr val="FF0000"/>
                </a:solidFill>
              </a:rPr>
              <a:t>30</a:t>
            </a:r>
            <a:r>
              <a:rPr lang="en-US" sz="2000" dirty="0">
                <a:solidFill>
                  <a:srgbClr val="FF0000"/>
                </a:solidFill>
                <a:latin typeface="Arial"/>
                <a:cs typeface="Arial"/>
              </a:rPr>
              <a:t>°</a:t>
            </a:r>
            <a:r>
              <a:rPr lang="en-US" sz="2000" dirty="0">
                <a:solidFill>
                  <a:srgbClr val="FF0000"/>
                </a:solidFill>
              </a:rPr>
              <a:t>C</a:t>
            </a:r>
            <a:r>
              <a:rPr lang="en-US" sz="2000" dirty="0"/>
              <a:t>, </a:t>
            </a:r>
            <a:r>
              <a:rPr lang="en-US" sz="2000" dirty="0" smtClean="0"/>
              <a:t>expands </a:t>
            </a:r>
            <a:r>
              <a:rPr lang="en-US" sz="2000" dirty="0" smtClean="0">
                <a:solidFill>
                  <a:srgbClr val="FF0000"/>
                </a:solidFill>
              </a:rPr>
              <a:t>3%</a:t>
            </a:r>
            <a:r>
              <a:rPr lang="en-US" sz="2000" dirty="0" smtClean="0"/>
              <a:t> upon the liquid-to-solid transition</a:t>
            </a:r>
            <a:endParaRPr lang="en-US" sz="2000" dirty="0"/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Reaction of interest: </a:t>
            </a:r>
            <a:r>
              <a:rPr lang="en-US" sz="2000" baseline="30000" dirty="0" smtClean="0">
                <a:solidFill>
                  <a:srgbClr val="0000C0"/>
                </a:solidFill>
              </a:rPr>
              <a:t>71</a:t>
            </a:r>
            <a:r>
              <a:rPr lang="en-US" sz="2000" dirty="0" smtClean="0">
                <a:solidFill>
                  <a:srgbClr val="0000C0"/>
                </a:solidFill>
              </a:rPr>
              <a:t>Ga(</a:t>
            </a:r>
            <a:r>
              <a:rPr lang="en-US" sz="2000" dirty="0" err="1" smtClean="0">
                <a:solidFill>
                  <a:srgbClr val="0000C0"/>
                </a:solidFill>
                <a:latin typeface="Symbol" panose="05050102010706020507" pitchFamily="18" charset="2"/>
              </a:rPr>
              <a:t>g,a</a:t>
            </a:r>
            <a:r>
              <a:rPr lang="en-US" sz="2000" dirty="0" smtClean="0">
                <a:solidFill>
                  <a:srgbClr val="0000C0"/>
                </a:solidFill>
              </a:rPr>
              <a:t>)</a:t>
            </a:r>
            <a:r>
              <a:rPr lang="en-US" sz="2000" baseline="30000" dirty="0" smtClean="0">
                <a:solidFill>
                  <a:srgbClr val="0000C0"/>
                </a:solidFill>
              </a:rPr>
              <a:t>67</a:t>
            </a:r>
            <a:r>
              <a:rPr lang="en-US" sz="2000" dirty="0" smtClean="0">
                <a:solidFill>
                  <a:srgbClr val="0000C0"/>
                </a:solidFill>
              </a:rPr>
              <a:t>Cu</a:t>
            </a:r>
            <a:r>
              <a:rPr lang="en-US" sz="2000" dirty="0" smtClean="0"/>
              <a:t>, </a:t>
            </a:r>
            <a:r>
              <a:rPr lang="en-US" sz="2000" dirty="0" err="1" smtClean="0"/>
              <a:t>E</a:t>
            </a:r>
            <a:r>
              <a:rPr lang="en-US" sz="2000" baseline="-25000" dirty="0" err="1" smtClean="0">
                <a:latin typeface="Symbol" panose="05050102010706020507" pitchFamily="18" charset="2"/>
              </a:rPr>
              <a:t>g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above 7-8 MeV</a:t>
            </a:r>
            <a:endParaRPr lang="en-US" sz="2000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Irradiation in gamma field produced by </a:t>
            </a:r>
            <a:r>
              <a:rPr lang="en-US" sz="2000" dirty="0" smtClean="0">
                <a:solidFill>
                  <a:srgbClr val="FF0000"/>
                </a:solidFill>
              </a:rPr>
              <a:t>6 mm </a:t>
            </a:r>
            <a:r>
              <a:rPr lang="en-US" sz="2000" dirty="0" smtClean="0"/>
              <a:t>Cu radiator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Electron beam on radiator: </a:t>
            </a:r>
            <a:r>
              <a:rPr lang="en-US" sz="2000" dirty="0" err="1" smtClean="0"/>
              <a:t>E</a:t>
            </a:r>
            <a:r>
              <a:rPr lang="en-US" sz="2000" baseline="-25000" dirty="0" err="1" smtClean="0"/>
              <a:t>e</a:t>
            </a:r>
            <a:r>
              <a:rPr lang="en-US" sz="2000" dirty="0" smtClean="0"/>
              <a:t>= </a:t>
            </a:r>
            <a:r>
              <a:rPr lang="en-US" sz="2000" dirty="0" smtClean="0">
                <a:solidFill>
                  <a:srgbClr val="FF0000"/>
                </a:solidFill>
              </a:rPr>
              <a:t>8-10 MeV, </a:t>
            </a:r>
            <a:r>
              <a:rPr lang="en-US" sz="2000" dirty="0">
                <a:solidFill>
                  <a:srgbClr val="FF0000"/>
                </a:solidFill>
              </a:rPr>
              <a:t>10 </a:t>
            </a:r>
            <a:r>
              <a:rPr lang="en-US" sz="2000" dirty="0">
                <a:solidFill>
                  <a:srgbClr val="FF0000"/>
                </a:solidFill>
                <a:latin typeface="Symbol" panose="05050102010706020507" pitchFamily="18" charset="2"/>
              </a:rPr>
              <a:t>m</a:t>
            </a:r>
            <a:r>
              <a:rPr lang="en-US" sz="2000" dirty="0">
                <a:solidFill>
                  <a:srgbClr val="FF0000"/>
                </a:solidFill>
              </a:rPr>
              <a:t>A 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Practical target size </a:t>
            </a:r>
            <a:r>
              <a:rPr lang="en-US" sz="2000" dirty="0" smtClean="0">
                <a:solidFill>
                  <a:srgbClr val="FF0000"/>
                </a:solidFill>
              </a:rPr>
              <a:t>(1/2 inch)</a:t>
            </a:r>
            <a:r>
              <a:rPr lang="en-US" sz="2000" baseline="30000" dirty="0" smtClean="0">
                <a:solidFill>
                  <a:srgbClr val="FF0000"/>
                </a:solidFill>
              </a:rPr>
              <a:t>3</a:t>
            </a:r>
            <a:r>
              <a:rPr lang="en-US" sz="2000" dirty="0" smtClean="0"/>
              <a:t>, placed </a:t>
            </a:r>
            <a:r>
              <a:rPr lang="en-US" sz="2000" dirty="0" smtClean="0">
                <a:solidFill>
                  <a:srgbClr val="FF0000"/>
                </a:solidFill>
              </a:rPr>
              <a:t>1 cm </a:t>
            </a:r>
            <a:r>
              <a:rPr lang="en-US" sz="2000" dirty="0" smtClean="0"/>
              <a:t>from the radiator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Beam power at 10 MeV, 10 </a:t>
            </a:r>
            <a:r>
              <a:rPr lang="en-US" sz="2000" dirty="0" smtClean="0">
                <a:latin typeface="Symbol" panose="05050102010706020507" pitchFamily="18" charset="2"/>
              </a:rPr>
              <a:t>m</a:t>
            </a:r>
            <a:r>
              <a:rPr lang="en-US" sz="2000" dirty="0" smtClean="0"/>
              <a:t>A: </a:t>
            </a:r>
            <a:r>
              <a:rPr lang="en-US" sz="2000" dirty="0" smtClean="0">
                <a:solidFill>
                  <a:srgbClr val="FF0000"/>
                </a:solidFill>
              </a:rPr>
              <a:t>85 W</a:t>
            </a:r>
            <a:r>
              <a:rPr lang="en-US" sz="2000" dirty="0" smtClean="0"/>
              <a:t> in Cu, </a:t>
            </a:r>
            <a:r>
              <a:rPr lang="en-US" sz="2000" dirty="0" smtClean="0">
                <a:solidFill>
                  <a:srgbClr val="FF0000"/>
                </a:solidFill>
              </a:rPr>
              <a:t>0.7 W</a:t>
            </a:r>
            <a:r>
              <a:rPr lang="en-US" sz="2000" dirty="0" smtClean="0"/>
              <a:t> in Ga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Radiological problems: minimal to none expected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Target design to minimize possible heat related chemical contamination problems: </a:t>
            </a:r>
            <a:r>
              <a:rPr lang="en-US" sz="2000" dirty="0" smtClean="0">
                <a:solidFill>
                  <a:srgbClr val="0000C0"/>
                </a:solidFill>
              </a:rPr>
              <a:t>Gallium target </a:t>
            </a:r>
            <a:r>
              <a:rPr lang="en-US" sz="2000" dirty="0" smtClean="0"/>
              <a:t>wrapped in </a:t>
            </a:r>
            <a:r>
              <a:rPr lang="en-US" sz="2000" dirty="0" err="1" smtClean="0">
                <a:solidFill>
                  <a:srgbClr val="0000C0"/>
                </a:solidFill>
              </a:rPr>
              <a:t>Kapton</a:t>
            </a:r>
            <a:r>
              <a:rPr lang="en-US" sz="2000" dirty="0" smtClean="0">
                <a:solidFill>
                  <a:srgbClr val="0000C0"/>
                </a:solidFill>
              </a:rPr>
              <a:t> tape 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err="1" smtClean="0"/>
              <a:t>Kapton</a:t>
            </a:r>
            <a:r>
              <a:rPr lang="en-US" sz="2000" dirty="0" smtClean="0"/>
              <a:t>: inert and stable up to </a:t>
            </a:r>
            <a:r>
              <a:rPr lang="en-US" sz="2000" dirty="0" smtClean="0">
                <a:solidFill>
                  <a:srgbClr val="FF0000"/>
                </a:solidFill>
              </a:rPr>
              <a:t>260</a:t>
            </a:r>
            <a:r>
              <a:rPr lang="en-US" sz="2000" dirty="0" smtClean="0">
                <a:solidFill>
                  <a:srgbClr val="FF0000"/>
                </a:solidFill>
                <a:latin typeface="Arial"/>
                <a:cs typeface="Arial"/>
              </a:rPr>
              <a:t>°</a:t>
            </a:r>
            <a:r>
              <a:rPr lang="en-US" sz="2000" dirty="0" smtClean="0">
                <a:solidFill>
                  <a:srgbClr val="FF0000"/>
                </a:solidFill>
              </a:rPr>
              <a:t>C</a:t>
            </a:r>
            <a:r>
              <a:rPr lang="en-US" sz="2000" dirty="0" smtClean="0"/>
              <a:t>; in multilayer configuration should be strong and flexible enough to withstand multiple 3% expansions and contractions </a:t>
            </a:r>
            <a:endParaRPr lang="en-US" sz="2000" dirty="0" smtClean="0">
              <a:solidFill>
                <a:srgbClr val="0000C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458200" cy="914400"/>
          </a:xfrm>
        </p:spPr>
        <p:txBody>
          <a:bodyPr/>
          <a:lstStyle/>
          <a:p>
            <a:r>
              <a:rPr lang="en-US" dirty="0" smtClean="0"/>
              <a:t>Low Power Gallium Target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3505200" cy="5410200"/>
          </a:xfrm>
        </p:spPr>
        <p:txBody>
          <a:bodyPr/>
          <a:lstStyle/>
          <a:p>
            <a:pPr marL="287338" lvl="1" indent="-173038">
              <a:buFont typeface="Arial" pitchFamily="34" charset="0"/>
              <a:buChar char="•"/>
            </a:pPr>
            <a:r>
              <a:rPr lang="en-US" sz="2000" dirty="0" err="1" smtClean="0"/>
              <a:t>Kapton</a:t>
            </a:r>
            <a:r>
              <a:rPr lang="en-US" sz="2000" dirty="0" smtClean="0"/>
              <a:t> jar, </a:t>
            </a:r>
            <a:r>
              <a:rPr lang="en-US" sz="2000" smtClean="0"/>
              <a:t>rectangular, built </a:t>
            </a:r>
            <a:r>
              <a:rPr lang="en-US" sz="2000" dirty="0" smtClean="0"/>
              <a:t>using adhesive tape</a:t>
            </a:r>
          </a:p>
          <a:p>
            <a:pPr marL="287338" lvl="1" indent="-173038">
              <a:buFont typeface="Arial" pitchFamily="34" charset="0"/>
              <a:buChar char="•"/>
            </a:pPr>
            <a:r>
              <a:rPr lang="en-US" sz="2000" dirty="0" smtClean="0"/>
              <a:t>Windows: </a:t>
            </a:r>
            <a:r>
              <a:rPr lang="en-US" sz="2000" dirty="0" smtClean="0">
                <a:solidFill>
                  <a:srgbClr val="FF0000"/>
                </a:solidFill>
              </a:rPr>
              <a:t>6-8 layers</a:t>
            </a:r>
            <a:r>
              <a:rPr lang="en-US" sz="2000" dirty="0" smtClean="0"/>
              <a:t>,     </a:t>
            </a:r>
            <a:r>
              <a:rPr lang="en-US" sz="2000" dirty="0" smtClean="0">
                <a:solidFill>
                  <a:srgbClr val="FF0000"/>
                </a:solidFill>
              </a:rPr>
              <a:t>0.4-0.5 mm </a:t>
            </a:r>
            <a:r>
              <a:rPr lang="en-US" sz="2000" dirty="0" smtClean="0"/>
              <a:t>(two faces) </a:t>
            </a:r>
          </a:p>
          <a:p>
            <a:pPr marL="287338" lvl="1" indent="-173038">
              <a:buFont typeface="Arial" pitchFamily="34" charset="0"/>
              <a:buChar char="•"/>
            </a:pPr>
            <a:r>
              <a:rPr lang="en-US" sz="2000" dirty="0"/>
              <a:t>S</a:t>
            </a:r>
            <a:r>
              <a:rPr lang="en-US" sz="2000" dirty="0" smtClean="0"/>
              <a:t>ides and the bottom:   </a:t>
            </a:r>
            <a:r>
              <a:rPr lang="en-US" sz="2000" dirty="0" smtClean="0">
                <a:solidFill>
                  <a:srgbClr val="FF0000"/>
                </a:solidFill>
              </a:rPr>
              <a:t>12-16 layers </a:t>
            </a:r>
          </a:p>
          <a:p>
            <a:pPr marL="287338" lvl="1" indent="-173038">
              <a:buFont typeface="Arial" pitchFamily="34" charset="0"/>
              <a:buChar char="•"/>
            </a:pPr>
            <a:r>
              <a:rPr lang="en-US" sz="2000" dirty="0" smtClean="0"/>
              <a:t>Three layers at vertices</a:t>
            </a:r>
          </a:p>
          <a:p>
            <a:pPr marL="287338" lvl="1" indent="-173038">
              <a:buFont typeface="Arial" pitchFamily="34" charset="0"/>
              <a:buChar char="•"/>
            </a:pPr>
            <a:r>
              <a:rPr lang="en-US" sz="2000" dirty="0" smtClean="0"/>
              <a:t>Aluminum bar wrapped in multiple </a:t>
            </a:r>
            <a:r>
              <a:rPr lang="en-US" sz="2000" dirty="0" err="1" smtClean="0"/>
              <a:t>Kapton</a:t>
            </a:r>
            <a:r>
              <a:rPr lang="en-US" sz="2000" dirty="0" smtClean="0"/>
              <a:t> layers serves as the plug-in cork</a:t>
            </a:r>
          </a:p>
          <a:p>
            <a:pPr marL="287338" lvl="1" indent="-173038">
              <a:buFont typeface="Arial" pitchFamily="34" charset="0"/>
              <a:buChar char="•"/>
            </a:pPr>
            <a:r>
              <a:rPr lang="en-US" sz="2000" dirty="0" smtClean="0"/>
              <a:t>Target: </a:t>
            </a:r>
            <a:r>
              <a:rPr lang="en-US" sz="2000" dirty="0" smtClean="0">
                <a:solidFill>
                  <a:srgbClr val="FF0000"/>
                </a:solidFill>
              </a:rPr>
              <a:t>(1/2 in)</a:t>
            </a:r>
            <a:r>
              <a:rPr lang="en-US" sz="2000" baseline="30000" dirty="0" smtClean="0">
                <a:solidFill>
                  <a:srgbClr val="FF0000"/>
                </a:solidFill>
              </a:rPr>
              <a:t>3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of Gallium poured in, solidified, plug inserted, and then the jar taped over with </a:t>
            </a:r>
            <a:r>
              <a:rPr lang="en-US" sz="2000" dirty="0" err="1" smtClean="0"/>
              <a:t>Kapton</a:t>
            </a:r>
            <a:endParaRPr lang="en-US" sz="2000" dirty="0" smtClean="0"/>
          </a:p>
          <a:p>
            <a:pPr marL="287338" lvl="1" indent="-173038">
              <a:buFont typeface="Arial" pitchFamily="34" charset="0"/>
              <a:buChar char="•"/>
            </a:pPr>
            <a:r>
              <a:rPr lang="en-US" sz="2000" dirty="0" smtClean="0"/>
              <a:t>The sets for the two targets available </a:t>
            </a:r>
            <a:endParaRPr lang="en-US" sz="2000" dirty="0"/>
          </a:p>
          <a:p>
            <a:pPr marL="630238" lvl="2" indent="-173038">
              <a:buFont typeface="Arial" pitchFamily="34" charset="0"/>
              <a:buChar char="•"/>
            </a:pP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1" t="11773" r="16992" b="17116"/>
          <a:stretch/>
        </p:blipFill>
        <p:spPr>
          <a:xfrm>
            <a:off x="3733800" y="914400"/>
            <a:ext cx="530352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609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458200" cy="914400"/>
          </a:xfrm>
        </p:spPr>
        <p:txBody>
          <a:bodyPr/>
          <a:lstStyle/>
          <a:p>
            <a:r>
              <a:rPr lang="en-US" dirty="0" smtClean="0"/>
              <a:t>Target on the Beam, Thermal Calculations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4964430" cy="5410200"/>
          </a:xfrm>
        </p:spPr>
        <p:txBody>
          <a:bodyPr/>
          <a:lstStyle/>
          <a:p>
            <a:pPr marL="800100" lvl="2"/>
            <a:r>
              <a:rPr lang="en-US" sz="2000" dirty="0" smtClean="0"/>
              <a:t>Vertical placement using clamps</a:t>
            </a:r>
          </a:p>
          <a:p>
            <a:pPr marL="800100" lvl="2"/>
            <a:endParaRPr lang="en-US" sz="2000" dirty="0"/>
          </a:p>
          <a:p>
            <a:pPr marL="457200" lvl="2" indent="0">
              <a:buNone/>
            </a:pPr>
            <a:r>
              <a:rPr lang="en-US" sz="2000" dirty="0" smtClean="0">
                <a:solidFill>
                  <a:srgbClr val="0000C0"/>
                </a:solidFill>
              </a:rPr>
              <a:t>Thermal parameters (conservative)</a:t>
            </a:r>
          </a:p>
          <a:p>
            <a:pPr marL="800100" lvl="2"/>
            <a:r>
              <a:rPr lang="en-US" sz="2000" dirty="0" smtClean="0"/>
              <a:t>Two faces, </a:t>
            </a:r>
            <a:r>
              <a:rPr lang="en-US" sz="2000" dirty="0" smtClean="0">
                <a:solidFill>
                  <a:srgbClr val="FF0000"/>
                </a:solidFill>
              </a:rPr>
              <a:t>1.27x2.54 cm</a:t>
            </a:r>
            <a:r>
              <a:rPr lang="en-US" sz="2000" baseline="30000" dirty="0" smtClean="0">
                <a:solidFill>
                  <a:srgbClr val="FF0000"/>
                </a:solidFill>
              </a:rPr>
              <a:t>2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in all, need </a:t>
            </a:r>
            <a:r>
              <a:rPr lang="en-US" sz="2000" dirty="0" smtClean="0">
                <a:solidFill>
                  <a:srgbClr val="FF0000"/>
                </a:solidFill>
              </a:rPr>
              <a:t>130</a:t>
            </a:r>
            <a:r>
              <a:rPr lang="en-US" sz="2000" dirty="0" smtClean="0">
                <a:solidFill>
                  <a:srgbClr val="FF0000"/>
                </a:solidFill>
                <a:latin typeface="Arial"/>
                <a:cs typeface="Arial"/>
              </a:rPr>
              <a:t>°</a:t>
            </a:r>
            <a:r>
              <a:rPr lang="en-US" sz="2000" dirty="0" smtClean="0">
                <a:solidFill>
                  <a:srgbClr val="FF0000"/>
                </a:solidFill>
              </a:rPr>
              <a:t>C</a:t>
            </a:r>
            <a:r>
              <a:rPr lang="en-US" sz="2000" dirty="0" smtClean="0"/>
              <a:t> to dissipate </a:t>
            </a:r>
            <a:r>
              <a:rPr lang="en-US" sz="2000" dirty="0" smtClean="0">
                <a:solidFill>
                  <a:srgbClr val="FF0000"/>
                </a:solidFill>
              </a:rPr>
              <a:t>0.7 W </a:t>
            </a:r>
            <a:r>
              <a:rPr lang="en-US" sz="2000" dirty="0" smtClean="0"/>
              <a:t>  using convection </a:t>
            </a:r>
            <a:r>
              <a:rPr lang="en-US" sz="2000" dirty="0"/>
              <a:t>and </a:t>
            </a:r>
            <a:r>
              <a:rPr lang="en-US" sz="2000" dirty="0" smtClean="0"/>
              <a:t>radiation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800100" lvl="2"/>
            <a:r>
              <a:rPr lang="en-US" sz="2000" dirty="0">
                <a:solidFill>
                  <a:srgbClr val="FF0000"/>
                </a:solidFill>
              </a:rPr>
              <a:t>0.4-0.5 mm </a:t>
            </a:r>
            <a:r>
              <a:rPr lang="en-US" sz="2000" dirty="0"/>
              <a:t>of </a:t>
            </a:r>
            <a:r>
              <a:rPr lang="en-US" sz="2000" dirty="0" err="1"/>
              <a:t>Kapton</a:t>
            </a:r>
            <a:r>
              <a:rPr lang="en-US" sz="2000" dirty="0"/>
              <a:t> + Silicon </a:t>
            </a:r>
            <a:r>
              <a:rPr lang="en-US" sz="2000" dirty="0" smtClean="0"/>
              <a:t>adhesive: Gallium temperature inside will be </a:t>
            </a:r>
            <a:r>
              <a:rPr lang="en-US" sz="2000" dirty="0" smtClean="0">
                <a:solidFill>
                  <a:srgbClr val="FF0000"/>
                </a:solidFill>
              </a:rPr>
              <a:t>137</a:t>
            </a:r>
            <a:r>
              <a:rPr lang="en-US" sz="2000" dirty="0" smtClean="0">
                <a:solidFill>
                  <a:srgbClr val="FF0000"/>
                </a:solidFill>
                <a:latin typeface="Arial"/>
                <a:cs typeface="Arial"/>
              </a:rPr>
              <a:t>°</a:t>
            </a:r>
            <a:r>
              <a:rPr lang="en-US" sz="2000" dirty="0" smtClean="0">
                <a:solidFill>
                  <a:srgbClr val="FF0000"/>
                </a:solidFill>
              </a:rPr>
              <a:t>C</a:t>
            </a:r>
          </a:p>
          <a:p>
            <a:pPr marL="800100" lvl="2"/>
            <a:r>
              <a:rPr lang="en-US" sz="2000" dirty="0" smtClean="0"/>
              <a:t>Max operating temperature for </a:t>
            </a:r>
            <a:r>
              <a:rPr lang="en-US" sz="2000" dirty="0" err="1" smtClean="0"/>
              <a:t>Kapton</a:t>
            </a:r>
            <a:r>
              <a:rPr lang="en-US" sz="2000" dirty="0" smtClean="0"/>
              <a:t> </a:t>
            </a:r>
            <a:r>
              <a:rPr lang="en-US" sz="2000" dirty="0"/>
              <a:t>is </a:t>
            </a:r>
            <a:r>
              <a:rPr lang="en-US" sz="2000" dirty="0" smtClean="0">
                <a:solidFill>
                  <a:srgbClr val="FF0000"/>
                </a:solidFill>
              </a:rPr>
              <a:t>260</a:t>
            </a:r>
            <a:r>
              <a:rPr lang="en-US" sz="2000" dirty="0" smtClean="0">
                <a:solidFill>
                  <a:srgbClr val="FF0000"/>
                </a:solidFill>
                <a:latin typeface="Arial"/>
                <a:cs typeface="Arial"/>
              </a:rPr>
              <a:t>°</a:t>
            </a:r>
            <a:r>
              <a:rPr lang="en-US" sz="2000" dirty="0" smtClean="0">
                <a:solidFill>
                  <a:srgbClr val="FF0000"/>
                </a:solidFill>
              </a:rPr>
              <a:t>C</a:t>
            </a:r>
            <a:r>
              <a:rPr lang="en-US" sz="2000" dirty="0" smtClean="0"/>
              <a:t>, the beam current can be increased up to </a:t>
            </a:r>
            <a:r>
              <a:rPr lang="en-US" sz="2000" dirty="0" smtClean="0">
                <a:solidFill>
                  <a:srgbClr val="FF0000"/>
                </a:solidFill>
              </a:rPr>
              <a:t>25 </a:t>
            </a:r>
            <a:r>
              <a:rPr lang="en-US" sz="2000" dirty="0">
                <a:solidFill>
                  <a:srgbClr val="FF0000"/>
                </a:solidFill>
                <a:latin typeface="Symbol" panose="05050102010706020507" pitchFamily="18" charset="2"/>
              </a:rPr>
              <a:t>m</a:t>
            </a:r>
            <a:r>
              <a:rPr lang="en-US" sz="2000" dirty="0">
                <a:solidFill>
                  <a:srgbClr val="FF0000"/>
                </a:solidFill>
              </a:rPr>
              <a:t>A</a:t>
            </a:r>
            <a:endParaRPr lang="en-US" sz="2000" dirty="0"/>
          </a:p>
          <a:p>
            <a:pPr marL="800100" lvl="2"/>
            <a:r>
              <a:rPr lang="en-US" sz="2000" dirty="0" smtClean="0">
                <a:solidFill>
                  <a:srgbClr val="00B050"/>
                </a:solidFill>
              </a:rPr>
              <a:t>Extra safety measures: glass bowl under the target, </a:t>
            </a:r>
            <a:r>
              <a:rPr lang="en-US" sz="2000" dirty="0" err="1">
                <a:solidFill>
                  <a:srgbClr val="00B050"/>
                </a:solidFill>
              </a:rPr>
              <a:t>K</a:t>
            </a:r>
            <a:r>
              <a:rPr lang="en-US" sz="2000" dirty="0" err="1" smtClean="0">
                <a:solidFill>
                  <a:srgbClr val="00B050"/>
                </a:solidFill>
              </a:rPr>
              <a:t>apton</a:t>
            </a:r>
            <a:r>
              <a:rPr lang="en-US" sz="2000" dirty="0" smtClean="0">
                <a:solidFill>
                  <a:srgbClr val="00B050"/>
                </a:solidFill>
              </a:rPr>
              <a:t> curtains for the nearby copper parts</a:t>
            </a:r>
            <a:endParaRPr lang="en-US" sz="2000" dirty="0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1" r="6957" b="290"/>
          <a:stretch/>
        </p:blipFill>
        <p:spPr>
          <a:xfrm rot="5400000">
            <a:off x="4370070" y="1508760"/>
            <a:ext cx="5120640" cy="3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046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Absorbed power in target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3161"/>
          <a:stretch/>
        </p:blipFill>
        <p:spPr>
          <a:xfrm>
            <a:off x="457200" y="1029265"/>
            <a:ext cx="7391400" cy="50699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85100" y="1016565"/>
            <a:ext cx="711200" cy="5068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7000"/>
              </a:spcAft>
            </a:pPr>
            <a:r>
              <a:rPr lang="en-US" dirty="0" smtClean="0"/>
              <a:t>10</a:t>
            </a:r>
            <a:endParaRPr lang="en-US" dirty="0"/>
          </a:p>
          <a:p>
            <a:pPr>
              <a:spcAft>
                <a:spcPts val="7000"/>
              </a:spcAft>
            </a:pPr>
            <a:r>
              <a:rPr lang="en-US" dirty="0" smtClean="0"/>
              <a:t>1</a:t>
            </a:r>
          </a:p>
          <a:p>
            <a:pPr>
              <a:spcAft>
                <a:spcPts val="7000"/>
              </a:spcAft>
            </a:pPr>
            <a:r>
              <a:rPr lang="en-US" dirty="0" smtClean="0"/>
              <a:t>0.1</a:t>
            </a:r>
          </a:p>
          <a:p>
            <a:pPr>
              <a:spcAft>
                <a:spcPts val="7000"/>
              </a:spcAft>
            </a:pPr>
            <a:r>
              <a:rPr lang="en-US" dirty="0" smtClean="0"/>
              <a:t>0.01</a:t>
            </a:r>
          </a:p>
          <a:p>
            <a:pPr>
              <a:spcAft>
                <a:spcPts val="7000"/>
              </a:spcAft>
            </a:pPr>
            <a:r>
              <a:rPr lang="en-US" dirty="0" smtClean="0"/>
              <a:t>0.001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5907594" y="3289443"/>
            <a:ext cx="5221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Absorbed power (W/cm</a:t>
            </a:r>
            <a:r>
              <a:rPr lang="en-US" baseline="30000" dirty="0" smtClean="0"/>
              <a:t>3</a:t>
            </a:r>
            <a:r>
              <a:rPr lang="en-US" dirty="0" smtClean="0"/>
              <a:t> per 10μA of 10 MeV beam)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253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15400" cy="914400"/>
          </a:xfrm>
        </p:spPr>
        <p:txBody>
          <a:bodyPr/>
          <a:lstStyle/>
          <a:p>
            <a:r>
              <a:rPr lang="en-US" sz="2400" dirty="0" smtClean="0"/>
              <a:t>Absorbed power in 1mm </a:t>
            </a:r>
            <a:r>
              <a:rPr lang="en-US" sz="2400" dirty="0" err="1" smtClean="0"/>
              <a:t>Kapton</a:t>
            </a:r>
            <a:r>
              <a:rPr lang="en-US" sz="2400" dirty="0" smtClean="0"/>
              <a:t> per </a:t>
            </a:r>
            <a:r>
              <a:rPr lang="en-US" sz="2400" dirty="0"/>
              <a:t>10μA of 10 </a:t>
            </a:r>
            <a:r>
              <a:rPr lang="en-US" sz="2400" dirty="0" smtClean="0"/>
              <a:t>MeV beam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6589"/>
          <a:stretch/>
        </p:blipFill>
        <p:spPr>
          <a:xfrm>
            <a:off x="546100" y="927100"/>
            <a:ext cx="7710806" cy="504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282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run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err="1" smtClean="0"/>
              <a:t>Ga</a:t>
            </a:r>
            <a:endParaRPr lang="en-US" sz="2200" dirty="0" smtClean="0"/>
          </a:p>
          <a:p>
            <a:pPr lvl="1"/>
            <a:r>
              <a:rPr lang="en-US" sz="2200" dirty="0" smtClean="0"/>
              <a:t>10 MeV Kinetic Energy</a:t>
            </a:r>
          </a:p>
          <a:p>
            <a:pPr lvl="2"/>
            <a:r>
              <a:rPr lang="en-US" sz="2200" dirty="0" smtClean="0"/>
              <a:t>9.5 MeV if 10 is not available</a:t>
            </a:r>
          </a:p>
          <a:p>
            <a:pPr lvl="1"/>
            <a:r>
              <a:rPr lang="en-US" sz="2200" dirty="0" smtClean="0"/>
              <a:t>25 µA current</a:t>
            </a:r>
          </a:p>
          <a:p>
            <a:pPr lvl="2"/>
            <a:r>
              <a:rPr lang="en-US" sz="2200" dirty="0" smtClean="0"/>
              <a:t>10 µA minimum</a:t>
            </a:r>
          </a:p>
          <a:p>
            <a:pPr lvl="1"/>
            <a:r>
              <a:rPr lang="en-US" sz="2200" dirty="0" smtClean="0"/>
              <a:t>15 min initial run to verify beam position using film dosimeter</a:t>
            </a:r>
          </a:p>
          <a:p>
            <a:pPr lvl="1"/>
            <a:r>
              <a:rPr lang="en-US" sz="2200" dirty="0" smtClean="0"/>
              <a:t>4 hours at 10 MeV</a:t>
            </a:r>
          </a:p>
          <a:p>
            <a:pPr lvl="1"/>
            <a:r>
              <a:rPr lang="en-US" sz="2200" dirty="0" smtClean="0"/>
              <a:t>Replace sample</a:t>
            </a:r>
          </a:p>
          <a:p>
            <a:pPr lvl="1"/>
            <a:r>
              <a:rPr lang="en-US" sz="2200" dirty="0" smtClean="0"/>
              <a:t>4 hours at 9.5 MeV</a:t>
            </a:r>
          </a:p>
          <a:p>
            <a:r>
              <a:rPr lang="en-US" sz="2200" dirty="0" smtClean="0"/>
              <a:t>Ta</a:t>
            </a:r>
          </a:p>
          <a:p>
            <a:pPr lvl="1"/>
            <a:r>
              <a:rPr lang="en-US" sz="2200" dirty="0" smtClean="0"/>
              <a:t>7.5 MeV, 25 µA</a:t>
            </a:r>
          </a:p>
          <a:p>
            <a:pPr lvl="1"/>
            <a:r>
              <a:rPr lang="en-US" sz="2200" dirty="0" smtClean="0"/>
              <a:t>4 hours</a:t>
            </a:r>
          </a:p>
          <a:p>
            <a:pPr lvl="1"/>
            <a:endParaRPr lang="en-US" sz="2200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230828"/>
      </p:ext>
    </p:extLst>
  </p:cSld>
  <p:clrMapOvr>
    <a:masterClrMapping/>
  </p:clrMapOvr>
</p:sld>
</file>

<file path=ppt/theme/theme1.xml><?xml version="1.0" encoding="utf-8"?>
<a:theme xmlns:a="http://schemas.openxmlformats.org/drawingml/2006/main" name="3_JLab_PowerPoint1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5829</TotalTime>
  <Words>461</Words>
  <Application>Microsoft Macintosh PowerPoint</Application>
  <PresentationFormat>On-screen Show (4:3)</PresentationFormat>
  <Paragraphs>58</Paragraphs>
  <Slides>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3_JLab_PowerPoint1</vt:lpstr>
      <vt:lpstr>Low Power Gallium Target for the 67Cu Isotope Production Test</vt:lpstr>
      <vt:lpstr>Overview</vt:lpstr>
      <vt:lpstr>Low Power Gallium Target</vt:lpstr>
      <vt:lpstr>Target on the Beam, Thermal Calculations</vt:lpstr>
      <vt:lpstr>Absorbed power in target</vt:lpstr>
      <vt:lpstr>Absorbed power in 1mm Kapton per 10μA of 10 MeV beam</vt:lpstr>
      <vt:lpstr>Proposed run plan</vt:lpstr>
    </vt:vector>
  </TitlesOfParts>
  <Company>Jefferson Science Associates,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stewartm</dc:creator>
  <cp:lastModifiedBy>George</cp:lastModifiedBy>
  <cp:revision>447</cp:revision>
  <cp:lastPrinted>2013-08-16T15:27:19Z</cp:lastPrinted>
  <dcterms:created xsi:type="dcterms:W3CDTF">2010-06-08T15:26:47Z</dcterms:created>
  <dcterms:modified xsi:type="dcterms:W3CDTF">2015-08-07T13:35:41Z</dcterms:modified>
</cp:coreProperties>
</file>