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66" r:id="rId2"/>
    <p:sldId id="262" r:id="rId3"/>
    <p:sldId id="261" r:id="rId4"/>
    <p:sldId id="263" r:id="rId5"/>
    <p:sldId id="264" r:id="rId6"/>
    <p:sldId id="265" r:id="rId7"/>
    <p:sldId id="267" r:id="rId8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8/7/2015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209550" y="847725"/>
            <a:ext cx="8734425" cy="541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38375" y="64651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i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38375" y="64651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i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2746"/>
            <a:ext cx="9144000" cy="4206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38375" y="64651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i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2746"/>
            <a:ext cx="9144000" cy="4206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38375" y="64651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i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415430"/>
            <a:ext cx="9143999" cy="442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550" y="104775"/>
            <a:ext cx="8734425" cy="5714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9626"/>
            <a:ext cx="9144000" cy="42062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276725" y="6465125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09549" y="904875"/>
            <a:ext cx="8734425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38375" y="64651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i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  <p:sldLayoutId id="2147483655" r:id="rId4"/>
    <p:sldLayoutId id="214748364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marR="0" indent="-45720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>
          <a:srgbClr val="FF6600"/>
        </a:buClr>
        <a:buSzTx/>
        <a:buFont typeface="Arial" panose="020B0604020202020204" pitchFamily="34" charset="0"/>
        <a:buChar char="•"/>
        <a:tabLst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>
          <a:srgbClr val="4343CA"/>
        </a:buClr>
        <a:buSzTx/>
        <a:buFont typeface="Arial" charset="0"/>
        <a:buChar char="•"/>
        <a:tabLst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>
          <a:srgbClr val="660066"/>
        </a:buClr>
        <a:buSzTx/>
        <a:buFontTx/>
        <a:buChar char="•"/>
        <a:tabLst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ts val="1200"/>
        </a:spcBef>
        <a:spcAft>
          <a:spcPct val="0"/>
        </a:spcAft>
        <a:buClr>
          <a:srgbClr val="008000"/>
        </a:buClr>
        <a:buSzTx/>
        <a:buFont typeface="Arial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sz="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Jefferson Lab Isotope Production Effort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Isotope Production Goals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Produce a White Paper for NP detailing cost/technical advantage for production of several isotopes utilizing LERF.  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will justify follow-on funding by NP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Secondary goal: </a:t>
            </a:r>
            <a:r>
              <a:rPr lang="en-US" sz="2200" dirty="0"/>
              <a:t>S</a:t>
            </a:r>
            <a:r>
              <a:rPr lang="en-US" sz="2200" dirty="0" smtClean="0"/>
              <a:t>cope out a proof of principle test with technical approach and cost backup to propose. 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how capability, get experience, test technical design, verify modeling, exercise </a:t>
            </a:r>
            <a:r>
              <a:rPr lang="en-US" sz="2000" dirty="0" smtClean="0"/>
              <a:t>team  (include any experimental proof of technical viability)</a:t>
            </a:r>
            <a:endParaRPr lang="en-US" sz="20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0">
              <a:buNone/>
            </a:pPr>
            <a:r>
              <a:rPr lang="en-US" sz="2000" i="1" dirty="0" smtClean="0"/>
              <a:t>&lt;Note:  we only have a little bit of funding this time.  Better than nothing but we need to be focused and not over-spend.  I will set budget for each participant&gt;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54049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Isotope Production Scope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</a:t>
            </a:r>
            <a:r>
              <a:rPr lang="en-US" sz="1800" dirty="0"/>
              <a:t>of the minimal hardware upgrades to make a radiator, target and holder, create a shielded environment for the radiation, come up with a cheap way of transferring irradiated targets to a </a:t>
            </a:r>
            <a:r>
              <a:rPr lang="en-US" sz="1800" dirty="0" smtClean="0"/>
              <a:t>transportable pig</a:t>
            </a:r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</a:t>
            </a:r>
            <a:r>
              <a:rPr lang="en-US" sz="1800" dirty="0"/>
              <a:t>of running </a:t>
            </a:r>
            <a:r>
              <a:rPr lang="en-US" sz="1800" dirty="0" smtClean="0"/>
              <a:t>LERF</a:t>
            </a:r>
            <a:r>
              <a:rPr lang="en-US" sz="1800" dirty="0"/>
              <a:t> </a:t>
            </a:r>
            <a:r>
              <a:rPr lang="en-US" sz="1800" dirty="0" smtClean="0"/>
              <a:t>($/milliamp-hour) </a:t>
            </a:r>
            <a:r>
              <a:rPr lang="en-US" sz="1800" dirty="0"/>
              <a:t>translated into dollars per bremsstrahlung photon in a relevant solid angle and energy </a:t>
            </a:r>
            <a:r>
              <a:rPr lang="en-US" sz="1800" dirty="0" smtClean="0"/>
              <a:t>range</a:t>
            </a:r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onversion </a:t>
            </a:r>
            <a:r>
              <a:rPr lang="en-US" sz="1800" dirty="0"/>
              <a:t>factor for production of </a:t>
            </a:r>
            <a:r>
              <a:rPr lang="en-US" sz="1800" dirty="0" smtClean="0"/>
              <a:t>3 or 4 </a:t>
            </a:r>
            <a:r>
              <a:rPr lang="en-US" sz="1800" dirty="0"/>
              <a:t>desired isotopes </a:t>
            </a:r>
            <a:r>
              <a:rPr lang="en-US" sz="1800" dirty="0" smtClean="0"/>
              <a:t>per </a:t>
            </a:r>
            <a:r>
              <a:rPr lang="en-US" sz="1800" dirty="0"/>
              <a:t>bremsstrahlung photon in a relevant solid angle and energy </a:t>
            </a:r>
            <a:r>
              <a:rPr lang="en-US" sz="1800" dirty="0" smtClean="0"/>
              <a:t>range:   operating cost/</a:t>
            </a:r>
            <a:r>
              <a:rPr lang="en-US" sz="1800" dirty="0" err="1" smtClean="0"/>
              <a:t>mCi</a:t>
            </a:r>
            <a:r>
              <a:rPr lang="en-US" sz="1800" dirty="0" smtClean="0"/>
              <a:t> </a:t>
            </a:r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</a:t>
            </a:r>
            <a:r>
              <a:rPr lang="en-US" sz="1800" dirty="0"/>
              <a:t>of preparing the target, installing the target, removing the irradiated target and shipping the irradiated target to VCU. </a:t>
            </a:r>
            <a:endParaRPr lang="en-US" sz="1800" dirty="0" smtClean="0"/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of </a:t>
            </a:r>
            <a:r>
              <a:rPr lang="en-US" sz="1800" dirty="0"/>
              <a:t>chemical separation of the desired isotopes; </a:t>
            </a:r>
            <a:r>
              <a:rPr lang="en-US" sz="1800" dirty="0" smtClean="0"/>
              <a:t>and estimate </a:t>
            </a:r>
            <a:r>
              <a:rPr lang="en-US" sz="1800" dirty="0"/>
              <a:t>of the purity that is expected. </a:t>
            </a:r>
            <a:endParaRPr lang="en-US" sz="1800" dirty="0" smtClean="0"/>
          </a:p>
          <a:p>
            <a:pPr marL="342900" indent="-342900"/>
            <a:r>
              <a:rPr lang="en-US" sz="1800" dirty="0"/>
              <a:t>P</a:t>
            </a:r>
            <a:r>
              <a:rPr lang="en-US" sz="1800" dirty="0" smtClean="0"/>
              <a:t>resent </a:t>
            </a:r>
            <a:r>
              <a:rPr lang="en-US" sz="1800" dirty="0"/>
              <a:t>market cost of the desired isotope if it is commercially available. </a:t>
            </a:r>
            <a:endParaRPr lang="en-US" sz="1800" dirty="0" smtClean="0"/>
          </a:p>
          <a:p>
            <a:pPr marL="342900" indent="-342900"/>
            <a:endParaRPr lang="en-US" sz="1800" dirty="0"/>
          </a:p>
          <a:p>
            <a:pPr marL="0" indent="0" algn="ctr">
              <a:buNone/>
            </a:pPr>
            <a:r>
              <a:rPr lang="en-US" sz="1800" i="1" dirty="0" smtClean="0"/>
              <a:t>&lt;In summary, a financial justification for proceeding with a development of capability&gt;  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9159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Isotope Production Deliverables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overall deliverables are: </a:t>
            </a:r>
            <a:endParaRPr lang="en-US" sz="2400" dirty="0" smtClean="0"/>
          </a:p>
          <a:p>
            <a:pPr marL="342900" indent="-342900"/>
            <a:r>
              <a:rPr lang="en-US" sz="2400" dirty="0" smtClean="0"/>
              <a:t>the </a:t>
            </a:r>
            <a:r>
              <a:rPr lang="en-US" sz="2400" dirty="0"/>
              <a:t>cost of initial installation; </a:t>
            </a:r>
            <a:endParaRPr lang="en-US" sz="2400" dirty="0" smtClean="0"/>
          </a:p>
          <a:p>
            <a:pPr marL="342900" indent="-342900"/>
            <a:r>
              <a:rPr lang="en-US" sz="2400" dirty="0" smtClean="0"/>
              <a:t>the </a:t>
            </a:r>
            <a:r>
              <a:rPr lang="en-US" sz="2400" dirty="0"/>
              <a:t>operating cost to produce a </a:t>
            </a:r>
            <a:r>
              <a:rPr lang="en-US" sz="2400" dirty="0" err="1" smtClean="0"/>
              <a:t>milliCurie</a:t>
            </a:r>
            <a:r>
              <a:rPr lang="en-US" sz="2400" dirty="0"/>
              <a:t>(?) of the desired isotopes; </a:t>
            </a:r>
            <a:endParaRPr lang="en-US" sz="2400" dirty="0" smtClean="0"/>
          </a:p>
          <a:p>
            <a:pPr marL="342900" indent="-342900"/>
            <a:r>
              <a:rPr lang="en-US" sz="2400" dirty="0" smtClean="0"/>
              <a:t>a </a:t>
            </a:r>
            <a:r>
              <a:rPr lang="en-US" sz="2400" dirty="0"/>
              <a:t>conclusion on the competitiveness of producing the isotope at the </a:t>
            </a:r>
            <a:r>
              <a:rPr lang="en-US" sz="2400" dirty="0" smtClean="0"/>
              <a:t>LERF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83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Isotope Production   WHO?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</a:t>
            </a:r>
            <a:r>
              <a:rPr lang="en-US" sz="1800" dirty="0"/>
              <a:t>of the minimal hardware upgrades to make a radiator, target and holder, create a shielded environment for the radiation, come up with a cheap way of transferring irradiated targets to a </a:t>
            </a:r>
            <a:r>
              <a:rPr lang="en-US" sz="1800" dirty="0" smtClean="0"/>
              <a:t>transportable pig.   -  </a:t>
            </a:r>
            <a:r>
              <a:rPr lang="en-US" sz="1800" b="1" dirty="0" smtClean="0"/>
              <a:t>Jordan, Pavel D.</a:t>
            </a:r>
            <a:endParaRPr lang="en-US" sz="1800" b="1" dirty="0" smtClean="0"/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</a:t>
            </a:r>
            <a:r>
              <a:rPr lang="en-US" sz="1800" dirty="0"/>
              <a:t>of running </a:t>
            </a:r>
            <a:r>
              <a:rPr lang="en-US" sz="1800" dirty="0" smtClean="0"/>
              <a:t>LERF</a:t>
            </a:r>
            <a:r>
              <a:rPr lang="en-US" sz="1800" dirty="0"/>
              <a:t> </a:t>
            </a:r>
            <a:r>
              <a:rPr lang="en-US" sz="1800" dirty="0" smtClean="0"/>
              <a:t>($/milliamp-hour) </a:t>
            </a:r>
            <a:r>
              <a:rPr lang="en-US" sz="1800" dirty="0"/>
              <a:t>translated into dollars per bremsstrahlung photon in a relevant solid angle and energy </a:t>
            </a:r>
            <a:r>
              <a:rPr lang="en-US" sz="1800" dirty="0" smtClean="0"/>
              <a:t>range - </a:t>
            </a:r>
            <a:r>
              <a:rPr lang="en-US" sz="1800" b="1" dirty="0" smtClean="0"/>
              <a:t>Benson</a:t>
            </a:r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onversion </a:t>
            </a:r>
            <a:r>
              <a:rPr lang="en-US" sz="1800" dirty="0"/>
              <a:t>factor for production of </a:t>
            </a:r>
            <a:r>
              <a:rPr lang="en-US" sz="1800" dirty="0" smtClean="0"/>
              <a:t>3 or 4 </a:t>
            </a:r>
            <a:r>
              <a:rPr lang="en-US" sz="1800" dirty="0"/>
              <a:t>desired isotopes </a:t>
            </a:r>
            <a:r>
              <a:rPr lang="en-US" sz="1800" dirty="0" smtClean="0"/>
              <a:t>per </a:t>
            </a:r>
            <a:r>
              <a:rPr lang="en-US" sz="1800" dirty="0"/>
              <a:t>bremsstrahlung photon in a relevant solid angle and energy </a:t>
            </a:r>
            <a:r>
              <a:rPr lang="en-US" sz="1800" dirty="0" smtClean="0"/>
              <a:t>range:   operating cost/</a:t>
            </a:r>
            <a:r>
              <a:rPr lang="en-US" sz="1800" dirty="0" err="1" smtClean="0"/>
              <a:t>mCi</a:t>
            </a:r>
            <a:r>
              <a:rPr lang="en-US" sz="1800" dirty="0" smtClean="0"/>
              <a:t>  - </a:t>
            </a:r>
            <a:r>
              <a:rPr lang="en-US" sz="1800" b="1" dirty="0" smtClean="0"/>
              <a:t>Doug Wells  SDSMT</a:t>
            </a:r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</a:t>
            </a:r>
            <a:r>
              <a:rPr lang="en-US" sz="1800" dirty="0"/>
              <a:t>of preparing the target, installing the target, removing the irradiated target and shipping the irradiated target to VCU. </a:t>
            </a:r>
            <a:r>
              <a:rPr lang="en-US" sz="1800" dirty="0" smtClean="0"/>
              <a:t>– </a:t>
            </a:r>
            <a:r>
              <a:rPr lang="en-US" sz="1800" b="1" dirty="0" smtClean="0"/>
              <a:t>RADCON (who specifically?  Need KJ help?)</a:t>
            </a:r>
          </a:p>
          <a:p>
            <a:pPr marL="342900" indent="-342900"/>
            <a:r>
              <a:rPr lang="en-US" sz="1800" dirty="0"/>
              <a:t>C</a:t>
            </a:r>
            <a:r>
              <a:rPr lang="en-US" sz="1800" dirty="0" smtClean="0"/>
              <a:t>ost of </a:t>
            </a:r>
            <a:r>
              <a:rPr lang="en-US" sz="1800" dirty="0"/>
              <a:t>chemical separation of the desired isotopes; </a:t>
            </a:r>
            <a:r>
              <a:rPr lang="en-US" sz="1800" dirty="0" smtClean="0"/>
              <a:t>and estimate </a:t>
            </a:r>
            <a:r>
              <a:rPr lang="en-US" sz="1800" dirty="0"/>
              <a:t>of the purity that is expected. </a:t>
            </a:r>
            <a:r>
              <a:rPr lang="en-US" sz="1800" b="1" dirty="0" smtClean="0"/>
              <a:t>VCU Neil get grad student /</a:t>
            </a:r>
            <a:r>
              <a:rPr lang="en-US" sz="1800" b="1" dirty="0" err="1" smtClean="0"/>
              <a:t>PostDoc</a:t>
            </a:r>
            <a:r>
              <a:rPr lang="en-US" sz="1800" b="1" dirty="0" smtClean="0"/>
              <a:t> on the hook</a:t>
            </a:r>
          </a:p>
          <a:p>
            <a:pPr marL="342900" indent="-342900"/>
            <a:r>
              <a:rPr lang="en-US" sz="1800" dirty="0"/>
              <a:t>P</a:t>
            </a:r>
            <a:r>
              <a:rPr lang="en-US" sz="1800" dirty="0" smtClean="0"/>
              <a:t>resent </a:t>
            </a:r>
            <a:r>
              <a:rPr lang="en-US" sz="1800" dirty="0"/>
              <a:t>market cost of the desired isotope if it is commercially available. </a:t>
            </a:r>
            <a:r>
              <a:rPr lang="en-US" sz="1800" b="1" dirty="0" smtClean="0"/>
              <a:t>Neil (pull in DOE, SDSMT, </a:t>
            </a:r>
            <a:r>
              <a:rPr lang="en-US" sz="1800" b="1" dirty="0" err="1" smtClean="0"/>
              <a:t>Areti</a:t>
            </a:r>
            <a:r>
              <a:rPr lang="en-US" sz="1800" b="1" dirty="0" smtClean="0"/>
              <a:t>, …)</a:t>
            </a:r>
          </a:p>
          <a:p>
            <a:pPr marL="342900" indent="-3429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6337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Isotope Production   WHEN?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/>
            <a:r>
              <a:rPr lang="en-US" sz="2400" dirty="0" smtClean="0"/>
              <a:t>Complete package by </a:t>
            </a:r>
            <a:r>
              <a:rPr lang="en-US" sz="2400" dirty="0"/>
              <a:t>D</a:t>
            </a:r>
            <a:r>
              <a:rPr lang="en-US" sz="2400" dirty="0" smtClean="0"/>
              <a:t>ec 1.</a:t>
            </a:r>
          </a:p>
          <a:p>
            <a:pPr marL="342900" indent="-342900"/>
            <a:r>
              <a:rPr lang="en-US" sz="2400" dirty="0" smtClean="0"/>
              <a:t>FINAL technical input written up and complete by each group Nov. 23 for assembly, editing, and joint internal review</a:t>
            </a:r>
          </a:p>
          <a:p>
            <a:pPr marL="342900" indent="-342900"/>
            <a:r>
              <a:rPr lang="en-US" sz="2400" dirty="0" smtClean="0"/>
              <a:t>Draft written input from each task leader Nov. 3</a:t>
            </a:r>
          </a:p>
          <a:p>
            <a:pPr marL="342900" indent="-342900"/>
            <a:r>
              <a:rPr lang="en-US" sz="2400" dirty="0" smtClean="0"/>
              <a:t>Meet every ~ two weeks but</a:t>
            </a:r>
          </a:p>
          <a:p>
            <a:pPr marL="342900" indent="-342900"/>
            <a:r>
              <a:rPr lang="en-US" sz="2400" dirty="0" smtClean="0"/>
              <a:t>First report by each group Friday, Sept. 4.</a:t>
            </a:r>
          </a:p>
          <a:p>
            <a:pPr marL="342900" indent="-34290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862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Isotope Production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/>
            <a:r>
              <a:rPr lang="en-US" sz="2400" dirty="0" smtClean="0"/>
              <a:t>QUESTIONS?</a:t>
            </a:r>
          </a:p>
          <a:p>
            <a:pPr marL="342900" indent="-34290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70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 and T Review July2015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 and T Review July2015 Template</Template>
  <TotalTime>2066</TotalTime>
  <Words>555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 and T Review July2015 Template</vt:lpstr>
      <vt:lpstr>PowerPoint Presentation</vt:lpstr>
      <vt:lpstr>Isotope Production Goals</vt:lpstr>
      <vt:lpstr>Isotope Production Scope</vt:lpstr>
      <vt:lpstr>Isotope Production Deliverables</vt:lpstr>
      <vt:lpstr>Isotope Production   WHO?</vt:lpstr>
      <vt:lpstr>Isotope Production   WHEN?</vt:lpstr>
      <vt:lpstr>Isotope Production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Jefferson Lab LCLS-II Effort</dc:title>
  <dc:creator>George Neil</dc:creator>
  <cp:lastModifiedBy>George Neil</cp:lastModifiedBy>
  <cp:revision>36</cp:revision>
  <cp:lastPrinted>2015-07-10T15:32:48Z</cp:lastPrinted>
  <dcterms:created xsi:type="dcterms:W3CDTF">2015-07-09T15:30:55Z</dcterms:created>
  <dcterms:modified xsi:type="dcterms:W3CDTF">2015-08-07T11:59:21Z</dcterms:modified>
</cp:coreProperties>
</file>