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sldIdLst>
    <p:sldId id="269" r:id="rId2"/>
    <p:sldId id="296" r:id="rId3"/>
    <p:sldId id="415" r:id="rId4"/>
    <p:sldId id="416" r:id="rId5"/>
    <p:sldId id="417" r:id="rId6"/>
    <p:sldId id="41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dallas" initials="m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FF00FF"/>
    <a:srgbClr val="C5EE8E"/>
    <a:srgbClr val="ACC3F2"/>
    <a:srgbClr val="4B8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1" autoAdjust="0"/>
    <p:restoredTop sz="90855" autoAdjust="0"/>
  </p:normalViewPr>
  <p:slideViewPr>
    <p:cSldViewPr>
      <p:cViewPr varScale="1">
        <p:scale>
          <a:sx n="118" d="100"/>
          <a:sy n="118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0FF40A-EF49-42A8-8DB9-8731A7BC2D08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FFFDB4-2FFE-441F-B083-66E6E94DAD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1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20E622-35C3-4374-9235-4FEE6A558408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FDB4-2FFE-441F-B083-66E6E94DAD5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FDB4-2FFE-441F-B083-66E6E94DAD5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FDB4-2FFE-441F-B083-66E6E94DAD5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FDB4-2FFE-441F-B083-66E6E94DAD5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0813" cy="19796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3213"/>
            <a:ext cx="7770813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latin typeface="Arial" pitchFamily="34" charset="0"/>
                <a:cs typeface="Arial" pitchFamily="34" charset="0"/>
              </a:defRPr>
            </a:lvl2pPr>
            <a:lvl3pPr marL="1257300" indent="-342900">
              <a:tabLst/>
              <a:defRPr>
                <a:latin typeface="Arial" pitchFamily="34" charset="0"/>
                <a:cs typeface="Arial" pitchFamily="34" charset="0"/>
              </a:defRPr>
            </a:lvl3pPr>
            <a:lvl4pPr marL="1714500" indent="-342900"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Isotope production at LERF </a:t>
            </a:r>
            <a:r>
              <a:rPr lang="en-US" sz="800" b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September ,  2015                 </a:t>
            </a:r>
            <a:r>
              <a:rPr lang="en-US" sz="800" i="1" dirty="0" smtClean="0">
                <a:solidFill>
                  <a:srgbClr val="FFFFFF"/>
                </a:solidFill>
              </a:rPr>
              <a:t>Page </a:t>
            </a:r>
            <a:fld id="{90D66C53-FD60-4B76-87AB-8CA91569D26A}" type="slidenum">
              <a:rPr lang="en-US" sz="800" i="1" smtClean="0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ARR Readiness                             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 userDrawn="1"/>
        </p:nvSpPr>
        <p:spPr bwMode="auto">
          <a:xfrm>
            <a:off x="1066800" y="6597134"/>
            <a:ext cx="4114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FFFFFF"/>
                </a:solidFill>
              </a:rPr>
              <a:t>Contractor</a:t>
            </a:r>
            <a:r>
              <a:rPr lang="en-US" sz="800" i="1" baseline="0" dirty="0" smtClean="0">
                <a:solidFill>
                  <a:srgbClr val="FFFFFF"/>
                </a:solidFill>
              </a:rPr>
              <a:t> </a:t>
            </a:r>
            <a:r>
              <a:rPr lang="en-US" sz="800" i="1" dirty="0" smtClean="0">
                <a:solidFill>
                  <a:srgbClr val="FFFFFF"/>
                </a:solidFill>
              </a:rPr>
              <a:t>Assurance  System Briefing M Dallas  October 2010                   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419600" y="6553200"/>
            <a:ext cx="228600" cy="228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4819" name="Title 3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7772400" cy="1470025"/>
          </a:xfrm>
        </p:spPr>
        <p:txBody>
          <a:bodyPr/>
          <a:lstStyle/>
          <a:p>
            <a:r>
              <a:rPr lang="en-US" sz="3600" dirty="0" smtClean="0"/>
              <a:t>Isotope Production at LERF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34820" name="Subtitle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400800" cy="9906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avel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Degtiarenko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Radiation Physics Group at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RadCon</a:t>
            </a:r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endParaRPr lang="en-US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8, </a:t>
            </a:r>
            <a:r>
              <a:rPr lang="en-US" dirty="0" smtClean="0">
                <a:latin typeface="Arial" charset="0"/>
                <a:cs typeface="Arial" charset="0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914400"/>
          </a:xfrm>
        </p:spPr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410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Processes to </a:t>
            </a:r>
            <a:r>
              <a:rPr lang="en-US" sz="2000" dirty="0" smtClean="0"/>
              <a:t>consider (the quick cost data are from Google)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aseline="30000" dirty="0" smtClean="0"/>
              <a:t>  68</a:t>
            </a:r>
            <a:r>
              <a:rPr lang="en-US" sz="2000" dirty="0" smtClean="0"/>
              <a:t>Zn</a:t>
            </a:r>
            <a:r>
              <a:rPr lang="en-US" sz="2000" dirty="0" smtClean="0">
                <a:solidFill>
                  <a:srgbClr val="00B050"/>
                </a:solidFill>
              </a:rPr>
              <a:t>  (0.05 $/g</a:t>
            </a:r>
            <a:r>
              <a:rPr lang="en-US" sz="2000" dirty="0">
                <a:solidFill>
                  <a:srgbClr val="00B050"/>
                </a:solidFill>
              </a:rPr>
              <a:t>) 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(18</a:t>
            </a:r>
            <a:r>
              <a:rPr lang="en-US" sz="2000" dirty="0">
                <a:solidFill>
                  <a:srgbClr val="FF0000"/>
                </a:solidFill>
              </a:rPr>
              <a:t>% </a:t>
            </a:r>
            <a:r>
              <a:rPr lang="en-US" sz="2000" dirty="0" err="1">
                <a:solidFill>
                  <a:srgbClr val="FF0000"/>
                </a:solidFill>
              </a:rPr>
              <a:t>nat</a:t>
            </a:r>
            <a:r>
              <a:rPr lang="en-US" sz="2000" dirty="0" smtClean="0">
                <a:solidFill>
                  <a:srgbClr val="FF0000"/>
                </a:solidFill>
              </a:rPr>
              <a:t>)  </a:t>
            </a:r>
            <a:r>
              <a:rPr lang="en-US" sz="2000" dirty="0" smtClean="0"/>
              <a:t>(</a:t>
            </a:r>
            <a:r>
              <a:rPr lang="en-US" sz="20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err="1" smtClean="0"/>
              <a:t>,p</a:t>
            </a:r>
            <a:r>
              <a:rPr lang="en-US" sz="2000" dirty="0" smtClean="0"/>
              <a:t>)  </a:t>
            </a:r>
            <a:r>
              <a:rPr lang="en-US" sz="2000" baseline="30000" dirty="0" smtClean="0"/>
              <a:t>67</a:t>
            </a:r>
            <a:r>
              <a:rPr lang="en-US" sz="2000" dirty="0" smtClean="0"/>
              <a:t>Cu </a:t>
            </a:r>
            <a:r>
              <a:rPr lang="en-US" sz="2000" dirty="0"/>
              <a:t>(</a:t>
            </a:r>
            <a:r>
              <a:rPr lang="en-US" sz="2000" dirty="0" smtClean="0"/>
              <a:t>2.6d)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aseline="30000" dirty="0" smtClean="0"/>
              <a:t>  71</a:t>
            </a:r>
            <a:r>
              <a:rPr lang="en-US" sz="2000" dirty="0" smtClean="0"/>
              <a:t>Ga  </a:t>
            </a:r>
            <a:r>
              <a:rPr lang="en-US" sz="2000" dirty="0">
                <a:solidFill>
                  <a:srgbClr val="00B050"/>
                </a:solidFill>
              </a:rPr>
              <a:t>(2.2 $/g)   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40% </a:t>
            </a:r>
            <a:r>
              <a:rPr lang="en-US" sz="2000" dirty="0" err="1">
                <a:solidFill>
                  <a:srgbClr val="FF0000"/>
                </a:solidFill>
              </a:rPr>
              <a:t>nat</a:t>
            </a:r>
            <a:r>
              <a:rPr lang="en-US" sz="2000" dirty="0">
                <a:solidFill>
                  <a:srgbClr val="FF0000"/>
                </a:solidFill>
              </a:rPr>
              <a:t>)  </a:t>
            </a:r>
            <a:r>
              <a:rPr lang="en-US" sz="2000" dirty="0" smtClean="0"/>
              <a:t>(</a:t>
            </a:r>
            <a:r>
              <a:rPr lang="en-US" sz="2000" dirty="0" err="1">
                <a:latin typeface="Symbol" panose="05050102010706020507" pitchFamily="18" charset="2"/>
              </a:rPr>
              <a:t>g</a:t>
            </a:r>
            <a:r>
              <a:rPr lang="en-US" sz="2000" dirty="0" err="1"/>
              <a:t>,</a:t>
            </a:r>
            <a:r>
              <a:rPr lang="en-US" sz="2000" dirty="0" err="1">
                <a:latin typeface="Symbol" panose="05050102010706020507" pitchFamily="18" charset="2"/>
              </a:rPr>
              <a:t>a</a:t>
            </a:r>
            <a:r>
              <a:rPr lang="en-US" sz="2000" dirty="0"/>
              <a:t>)  </a:t>
            </a:r>
            <a:r>
              <a:rPr lang="en-US" sz="2000" baseline="30000" dirty="0"/>
              <a:t>67</a:t>
            </a:r>
            <a:r>
              <a:rPr lang="en-US" sz="2000" dirty="0"/>
              <a:t>Cu (2.6d</a:t>
            </a:r>
            <a:r>
              <a:rPr lang="en-US" sz="2000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aseline="30000" dirty="0" smtClean="0"/>
              <a:t> 178</a:t>
            </a:r>
            <a:r>
              <a:rPr lang="en-US" sz="2000" dirty="0" smtClean="0"/>
              <a:t>Hf</a:t>
            </a:r>
            <a:r>
              <a:rPr lang="en-US" sz="2000" dirty="0" smtClean="0">
                <a:solidFill>
                  <a:srgbClr val="00B050"/>
                </a:solidFill>
              </a:rPr>
              <a:t>   (1.2 $/g</a:t>
            </a:r>
            <a:r>
              <a:rPr lang="en-US" sz="2000" dirty="0">
                <a:solidFill>
                  <a:srgbClr val="00B050"/>
                </a:solidFill>
              </a:rPr>
              <a:t>) </a:t>
            </a:r>
            <a:r>
              <a:rPr lang="en-US" sz="2000" dirty="0" smtClean="0">
                <a:solidFill>
                  <a:srgbClr val="00B050"/>
                </a:solidFill>
              </a:rPr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(27</a:t>
            </a:r>
            <a:r>
              <a:rPr lang="en-US" sz="2000" dirty="0">
                <a:solidFill>
                  <a:srgbClr val="FF0000"/>
                </a:solidFill>
              </a:rPr>
              <a:t>% </a:t>
            </a:r>
            <a:r>
              <a:rPr lang="en-US" sz="2000" dirty="0" err="1">
                <a:solidFill>
                  <a:srgbClr val="FF0000"/>
                </a:solidFill>
              </a:rPr>
              <a:t>nat</a:t>
            </a:r>
            <a:r>
              <a:rPr lang="en-US" sz="2000" dirty="0" smtClean="0">
                <a:solidFill>
                  <a:srgbClr val="FF0000"/>
                </a:solidFill>
              </a:rPr>
              <a:t>)  </a:t>
            </a:r>
            <a:r>
              <a:rPr lang="en-US" sz="2000" dirty="0" smtClean="0"/>
              <a:t>(</a:t>
            </a:r>
            <a:r>
              <a:rPr lang="en-US" sz="20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err="1" smtClean="0"/>
              <a:t>,p</a:t>
            </a:r>
            <a:r>
              <a:rPr lang="en-US" sz="2000" dirty="0" smtClean="0"/>
              <a:t>) </a:t>
            </a:r>
            <a:r>
              <a:rPr lang="en-US" sz="2000" baseline="30000" dirty="0" smtClean="0"/>
              <a:t>177</a:t>
            </a:r>
            <a:r>
              <a:rPr lang="en-US" sz="2000" dirty="0" smtClean="0"/>
              <a:t>Lu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/>
              <a:t>6.6d)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aseline="30000" dirty="0"/>
              <a:t>181</a:t>
            </a:r>
            <a:r>
              <a:rPr lang="en-US" sz="2000" dirty="0"/>
              <a:t>Ta</a:t>
            </a:r>
            <a:r>
              <a:rPr lang="en-US" sz="2000" dirty="0">
                <a:solidFill>
                  <a:srgbClr val="00B050"/>
                </a:solidFill>
              </a:rPr>
              <a:t>  </a:t>
            </a:r>
            <a:r>
              <a:rPr lang="en-US" sz="2000" dirty="0" smtClean="0">
                <a:solidFill>
                  <a:srgbClr val="00B050"/>
                </a:solidFill>
              </a:rPr>
              <a:t> (</a:t>
            </a:r>
            <a:r>
              <a:rPr lang="en-US" sz="2000" dirty="0">
                <a:solidFill>
                  <a:srgbClr val="00B050"/>
                </a:solidFill>
              </a:rPr>
              <a:t>4.5 $/g) 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(100% </a:t>
            </a:r>
            <a:r>
              <a:rPr lang="en-US" sz="2000" dirty="0" err="1">
                <a:solidFill>
                  <a:srgbClr val="FF0000"/>
                </a:solidFill>
              </a:rPr>
              <a:t>nat</a:t>
            </a:r>
            <a:r>
              <a:rPr lang="en-US" sz="2000" dirty="0">
                <a:solidFill>
                  <a:srgbClr val="FF0000"/>
                </a:solidFill>
              </a:rPr>
              <a:t>)  </a:t>
            </a:r>
            <a:r>
              <a:rPr lang="en-US" sz="2000" dirty="0"/>
              <a:t>(</a:t>
            </a:r>
            <a:r>
              <a:rPr lang="en-US" sz="2000" dirty="0" err="1">
                <a:latin typeface="Symbol" panose="05050102010706020507" pitchFamily="18" charset="2"/>
              </a:rPr>
              <a:t>g</a:t>
            </a:r>
            <a:r>
              <a:rPr lang="en-US" sz="2000" dirty="0" err="1"/>
              <a:t>,</a:t>
            </a:r>
            <a:r>
              <a:rPr lang="en-US" sz="2000" dirty="0" err="1">
                <a:latin typeface="Symbol" panose="05050102010706020507" pitchFamily="18" charset="2"/>
              </a:rPr>
              <a:t>a</a:t>
            </a:r>
            <a:r>
              <a:rPr lang="en-US" sz="2000" dirty="0"/>
              <a:t>) </a:t>
            </a:r>
            <a:r>
              <a:rPr lang="en-US" sz="2000" baseline="30000" dirty="0"/>
              <a:t>177</a:t>
            </a:r>
            <a:r>
              <a:rPr lang="en-US" sz="2000" dirty="0"/>
              <a:t>Lu (6.6d)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aseline="30000" dirty="0" smtClean="0"/>
              <a:t>226</a:t>
            </a:r>
            <a:r>
              <a:rPr lang="en-US" sz="2000" dirty="0" smtClean="0"/>
              <a:t>Ra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en-US" sz="2000" dirty="0" smtClean="0">
                <a:solidFill>
                  <a:srgbClr val="00B050"/>
                </a:solidFill>
              </a:rPr>
              <a:t>100 </a:t>
            </a:r>
            <a:r>
              <a:rPr lang="en-US" sz="2000" dirty="0">
                <a:solidFill>
                  <a:srgbClr val="00B050"/>
                </a:solidFill>
              </a:rPr>
              <a:t>k</a:t>
            </a:r>
            <a:r>
              <a:rPr lang="en-US" sz="2000" dirty="0" smtClean="0">
                <a:solidFill>
                  <a:srgbClr val="00B050"/>
                </a:solidFill>
              </a:rPr>
              <a:t>$/g</a:t>
            </a:r>
            <a:r>
              <a:rPr lang="en-US" sz="2000" dirty="0">
                <a:solidFill>
                  <a:srgbClr val="00B050"/>
                </a:solidFill>
              </a:rPr>
              <a:t>)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100% </a:t>
            </a:r>
            <a:r>
              <a:rPr lang="en-US" sz="2000" dirty="0" err="1" smtClean="0">
                <a:solidFill>
                  <a:srgbClr val="FF0000"/>
                </a:solidFill>
              </a:rPr>
              <a:t>nat</a:t>
            </a:r>
            <a:r>
              <a:rPr lang="en-US" sz="2000" dirty="0" smtClean="0">
                <a:solidFill>
                  <a:srgbClr val="FF0000"/>
                </a:solidFill>
              </a:rPr>
              <a:t>)  </a:t>
            </a:r>
            <a:r>
              <a:rPr lang="en-US" sz="2000" dirty="0" smtClean="0"/>
              <a:t>(</a:t>
            </a:r>
            <a:r>
              <a:rPr lang="en-US" sz="20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err="1" smtClean="0"/>
              <a:t>,n</a:t>
            </a:r>
            <a:r>
              <a:rPr lang="en-US" sz="2000" dirty="0" smtClean="0"/>
              <a:t>) </a:t>
            </a:r>
            <a:r>
              <a:rPr lang="en-US" sz="2000" baseline="30000" dirty="0" smtClean="0"/>
              <a:t>225</a:t>
            </a:r>
            <a:r>
              <a:rPr lang="en-US" sz="2000" dirty="0" smtClean="0"/>
              <a:t>Ra </a:t>
            </a:r>
            <a:r>
              <a:rPr lang="en-US" sz="2000" dirty="0" smtClean="0"/>
              <a:t>(14.9d)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baseline="30000" dirty="0" smtClean="0"/>
              <a:t>225</a:t>
            </a:r>
            <a:r>
              <a:rPr lang="en-US" sz="2000" dirty="0" smtClean="0"/>
              <a:t>Ac</a:t>
            </a:r>
            <a:r>
              <a:rPr lang="en-US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/>
              <a:t>9</a:t>
            </a:r>
            <a:r>
              <a:rPr lang="en-US" sz="2000" dirty="0" smtClean="0"/>
              <a:t>.9d</a:t>
            </a:r>
            <a:r>
              <a:rPr lang="en-US" sz="2000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 smtClean="0"/>
          </a:p>
          <a:p>
            <a:pPr marL="457200" lvl="1">
              <a:buFont typeface="Wingdings" panose="05000000000000000000" pitchFamily="2" charset="2"/>
              <a:buChar char="q"/>
            </a:pPr>
            <a:r>
              <a:rPr lang="en-US" sz="2000" dirty="0" smtClean="0"/>
              <a:t>To limit </a:t>
            </a:r>
            <a:r>
              <a:rPr lang="en-US" sz="2000" dirty="0"/>
              <a:t>choices of the processes and </a:t>
            </a:r>
            <a:r>
              <a:rPr lang="en-US" sz="2000" dirty="0" smtClean="0"/>
              <a:t>methods we need reasonable figures of merit for demand quantities of the isotopes to be produced: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What would be the minimum amount of curies produced per day that is not too low to be usable and to satisfy demand?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How much is too much to be realistically sold?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Need a list of parameters that could impose other limits, for example, limits on target (chemical) processing, transportation, safety, etc.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914400"/>
          </a:xfrm>
        </p:spPr>
        <p:txBody>
          <a:bodyPr/>
          <a:lstStyle/>
          <a:p>
            <a:r>
              <a:rPr lang="en-US" dirty="0" smtClean="0"/>
              <a:t>Irradiation Methods to Consider (1)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Direct bulk irradiation by electron beam, thick targets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Target thick enough to absorb up to ~80% of the beam power;</a:t>
            </a:r>
            <a:r>
              <a:rPr lang="en-US" sz="2000" dirty="0" smtClean="0"/>
              <a:t> it functions as a beam dump; must use the appropriate shielding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Advantages: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Largest “curie per joule” production parameter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At higher energies easier condi</a:t>
            </a:r>
            <a:r>
              <a:rPr lang="en-US" sz="2000" dirty="0" smtClean="0"/>
              <a:t>tion</a:t>
            </a:r>
            <a:r>
              <a:rPr lang="en-US" sz="2000" dirty="0" smtClean="0"/>
              <a:t>s on </a:t>
            </a:r>
            <a:r>
              <a:rPr lang="en-US" sz="2000" dirty="0" smtClean="0"/>
              <a:t>the beam </a:t>
            </a:r>
            <a:r>
              <a:rPr lang="en-US" sz="2000" dirty="0" smtClean="0"/>
              <a:t>exit window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Difficulties: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Target cooling requirements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Smaller average isotope densities produced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Restrictions: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Can’t be used for Radium (bulk targets not available)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46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914400"/>
          </a:xfrm>
        </p:spPr>
        <p:txBody>
          <a:bodyPr/>
          <a:lstStyle/>
          <a:p>
            <a:r>
              <a:rPr lang="en-US" dirty="0" smtClean="0"/>
              <a:t>Irradiation Methods to Consider (2)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Two-stage irradiation setup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Use of a dedicated cooled radiator, producing gamma beams, </a:t>
            </a:r>
            <a:r>
              <a:rPr lang="en-US" sz="2000" dirty="0" smtClean="0"/>
              <a:t>which </a:t>
            </a:r>
            <a:r>
              <a:rPr lang="en-US" sz="2000" dirty="0"/>
              <a:t>irradiate the isotope </a:t>
            </a:r>
            <a:r>
              <a:rPr lang="en-US" sz="2000" dirty="0" smtClean="0"/>
              <a:t>production target downstream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Advantages: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Use of both thick and thin targets, optimization possible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Significantly easier requirements on </a:t>
            </a:r>
            <a:r>
              <a:rPr lang="en-US" sz="2000" dirty="0" smtClean="0"/>
              <a:t>the target cooling, because most of the beam power is removed by the radiator and by the charged particle filter using magnetic field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Difficulties: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Significant portion of beam power is not used in production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Big one-time effort on the design of the cooled radiator, shielding enclosure, remote target handling, possibly including the means for extra cooling of the target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6087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914400"/>
          </a:xfrm>
        </p:spPr>
        <p:txBody>
          <a:bodyPr/>
          <a:lstStyle/>
          <a:p>
            <a:r>
              <a:rPr lang="en-US" dirty="0" smtClean="0"/>
              <a:t>Beam Energy</a:t>
            </a:r>
            <a:r>
              <a:rPr lang="en-US" dirty="0" smtClean="0"/>
              <a:t> Considerations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One element of the optimization is beam energy selection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Cross sections for the isotope production are generally peaked at about 15-20 MeV </a:t>
            </a:r>
            <a:r>
              <a:rPr lang="en-US" sz="2000" dirty="0"/>
              <a:t>in </a:t>
            </a:r>
            <a:r>
              <a:rPr lang="en-US" sz="2000" dirty="0" smtClean="0"/>
              <a:t>(</a:t>
            </a:r>
            <a:r>
              <a:rPr lang="en-US" sz="2000" dirty="0" err="1">
                <a:latin typeface="Symbol" panose="05050102010706020507" pitchFamily="18" charset="2"/>
              </a:rPr>
              <a:t>g</a:t>
            </a:r>
            <a:r>
              <a:rPr lang="en-US" sz="2000" dirty="0" err="1"/>
              <a:t>,n</a:t>
            </a:r>
            <a:r>
              <a:rPr lang="en-US" sz="2000" dirty="0" smtClean="0"/>
              <a:t>), and at about 20-25 MeV in </a:t>
            </a:r>
            <a:r>
              <a:rPr lang="en-US" sz="2000" dirty="0"/>
              <a:t>(</a:t>
            </a:r>
            <a:r>
              <a:rPr lang="en-US" sz="2000" dirty="0" err="1">
                <a:latin typeface="Symbol" panose="05050102010706020507" pitchFamily="18" charset="2"/>
              </a:rPr>
              <a:t>g</a:t>
            </a:r>
            <a:r>
              <a:rPr lang="en-US" sz="2000" dirty="0" err="1"/>
              <a:t>,p</a:t>
            </a:r>
            <a:r>
              <a:rPr lang="en-US" sz="2000" dirty="0"/>
              <a:t>) </a:t>
            </a:r>
            <a:r>
              <a:rPr lang="en-US" sz="2000" dirty="0" smtClean="0"/>
              <a:t>and </a:t>
            </a:r>
            <a:r>
              <a:rPr lang="en-US" sz="2000" dirty="0"/>
              <a:t>(</a:t>
            </a:r>
            <a:r>
              <a:rPr lang="en-US" sz="2000" dirty="0" err="1">
                <a:latin typeface="Symbol" panose="05050102010706020507" pitchFamily="18" charset="2"/>
              </a:rPr>
              <a:t>g</a:t>
            </a:r>
            <a:r>
              <a:rPr lang="en-US" sz="2000" dirty="0" err="1"/>
              <a:t>,</a:t>
            </a:r>
            <a:r>
              <a:rPr lang="en-US" sz="2000" dirty="0" err="1">
                <a:latin typeface="Symbol" panose="05050102010706020507" pitchFamily="18" charset="2"/>
              </a:rPr>
              <a:t>a</a:t>
            </a:r>
            <a:r>
              <a:rPr lang="en-US" sz="2000" dirty="0"/>
              <a:t>) </a:t>
            </a:r>
            <a:r>
              <a:rPr lang="en-US" sz="2000" dirty="0" smtClean="0"/>
              <a:t>reactions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Photon spectra dependence on energy is proportional to (1/</a:t>
            </a:r>
            <a:r>
              <a:rPr lang="en-US" sz="2000" dirty="0" err="1" smtClean="0"/>
              <a:t>E</a:t>
            </a:r>
            <a:r>
              <a:rPr lang="en-US" sz="2000" baseline="-250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smtClean="0"/>
              <a:t>) in thin radiators and targets, gradually transitioning </a:t>
            </a:r>
            <a:r>
              <a:rPr lang="en-US" sz="2000" dirty="0"/>
              <a:t>to </a:t>
            </a:r>
            <a:r>
              <a:rPr lang="en-US" sz="2000" dirty="0" smtClean="0"/>
              <a:t>~(1/</a:t>
            </a:r>
            <a:r>
              <a:rPr lang="en-US" sz="2000" dirty="0" err="1" smtClean="0"/>
              <a:t>E</a:t>
            </a:r>
            <a:r>
              <a:rPr lang="en-US" sz="2000" baseline="-25000" dirty="0" err="1" smtClean="0">
                <a:latin typeface="Symbol" panose="05050102010706020507" pitchFamily="18" charset="2"/>
              </a:rPr>
              <a:t>g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for  radiators/targets thicker than 2-3 radiation lengths.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Generally, increasing beam energy above peak production energy increases the isotope yields. However, with energy increase new channels open for production of undesirable isotopes further removed from the parent nucleus.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In </a:t>
            </a:r>
            <a:r>
              <a:rPr lang="en-US" sz="2000" baseline="30000" dirty="0" smtClean="0"/>
              <a:t>67</a:t>
            </a:r>
            <a:r>
              <a:rPr lang="en-US" sz="2000" dirty="0" smtClean="0"/>
              <a:t>Cu production such isotopes include </a:t>
            </a:r>
            <a:r>
              <a:rPr lang="en-US" sz="2000" baseline="30000" dirty="0" smtClean="0"/>
              <a:t>65</a:t>
            </a:r>
            <a:r>
              <a:rPr lang="en-US" sz="2000" dirty="0" smtClean="0"/>
              <a:t>Cu and </a:t>
            </a:r>
            <a:r>
              <a:rPr lang="en-US" sz="2000" baseline="30000" dirty="0" smtClean="0"/>
              <a:t>63</a:t>
            </a:r>
            <a:r>
              <a:rPr lang="en-US" sz="2000" dirty="0" smtClean="0"/>
              <a:t>Cu which are difficult to separate from </a:t>
            </a:r>
            <a:r>
              <a:rPr lang="en-US" sz="2000" baseline="30000" dirty="0" smtClean="0"/>
              <a:t>67</a:t>
            </a:r>
            <a:r>
              <a:rPr lang="en-US" sz="2000" dirty="0" smtClean="0"/>
              <a:t>Cu. To limit their production the photon spectrum might need to be limited at 30-35 MeV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The same with production of stable </a:t>
            </a:r>
            <a:r>
              <a:rPr lang="en-US" sz="2000" baseline="30000" dirty="0" smtClean="0"/>
              <a:t>175</a:t>
            </a:r>
            <a:r>
              <a:rPr lang="en-US" sz="2000" dirty="0" smtClean="0"/>
              <a:t>Lu accompanying </a:t>
            </a:r>
            <a:r>
              <a:rPr lang="en-US" sz="2000" baseline="30000" dirty="0" smtClean="0"/>
              <a:t>177</a:t>
            </a:r>
            <a:r>
              <a:rPr lang="en-US" sz="2000" dirty="0" smtClean="0"/>
              <a:t>Lu. What apportioning would </a:t>
            </a:r>
            <a:r>
              <a:rPr lang="en-US" sz="2000" smtClean="0"/>
              <a:t>be acceptable?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650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0828"/>
      </p:ext>
    </p:extLst>
  </p:cSld>
  <p:clrMapOvr>
    <a:masterClrMapping/>
  </p:clrMapOvr>
</p:sld>
</file>

<file path=ppt/theme/theme1.xml><?xml version="1.0" encoding="utf-8"?>
<a:theme xmlns:a="http://schemas.openxmlformats.org/drawingml/2006/main" name="3_JLab_PowerPoint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6095</TotalTime>
  <Words>567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3_JLab_PowerPoint1</vt:lpstr>
      <vt:lpstr>Isotope Production at LERF</vt:lpstr>
      <vt:lpstr>Processes</vt:lpstr>
      <vt:lpstr>Irradiation Methods to Consider (1)</vt:lpstr>
      <vt:lpstr>Irradiation Methods to Consider (2)</vt:lpstr>
      <vt:lpstr>Beam Energy Considerations</vt:lpstr>
      <vt:lpstr>PowerPoint Presentation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stewartm</dc:creator>
  <cp:lastModifiedBy>Pavel Degtiarenko</cp:lastModifiedBy>
  <cp:revision>468</cp:revision>
  <cp:lastPrinted>2013-08-16T15:27:19Z</cp:lastPrinted>
  <dcterms:created xsi:type="dcterms:W3CDTF">2010-06-08T15:26:47Z</dcterms:created>
  <dcterms:modified xsi:type="dcterms:W3CDTF">2015-09-08T17:18:09Z</dcterms:modified>
</cp:coreProperties>
</file>