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3"/>
  </p:notesMasterIdLst>
  <p:sldIdLst>
    <p:sldId id="269" r:id="rId2"/>
    <p:sldId id="421" r:id="rId3"/>
    <p:sldId id="426" r:id="rId4"/>
    <p:sldId id="418" r:id="rId5"/>
    <p:sldId id="419" r:id="rId6"/>
    <p:sldId id="422" r:id="rId7"/>
    <p:sldId id="423" r:id="rId8"/>
    <p:sldId id="427" r:id="rId9"/>
    <p:sldId id="411" r:id="rId10"/>
    <p:sldId id="424" r:id="rId11"/>
    <p:sldId id="425" r:id="rId1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dallas" initials="m" lastIdx="1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9800"/>
    <a:srgbClr val="0000C0"/>
    <a:srgbClr val="FF00FF"/>
    <a:srgbClr val="C5EE8E"/>
    <a:srgbClr val="ACC3F2"/>
    <a:srgbClr val="4B87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81" autoAdjust="0"/>
    <p:restoredTop sz="90855" autoAdjust="0"/>
  </p:normalViewPr>
  <p:slideViewPr>
    <p:cSldViewPr>
      <p:cViewPr varScale="1">
        <p:scale>
          <a:sx n="118" d="100"/>
          <a:sy n="118" d="100"/>
        </p:scale>
        <p:origin x="-1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60FF40A-EF49-42A8-8DB9-8731A7BC2D08}" type="datetimeFigureOut">
              <a:rPr lang="en-US" smtClean="0"/>
              <a:pPr/>
              <a:t>9/18/2015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BFFFDB4-2FFE-441F-B083-66E6E94DAD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619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20E622-35C3-4374-9235-4FEE6A558408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0"/>
            <a:ext cx="19621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340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0813" cy="19796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3213"/>
            <a:ext cx="7770813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0" y="914400"/>
            <a:ext cx="9144000" cy="54102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defRPr>
                <a:latin typeface="Arial" pitchFamily="34" charset="0"/>
                <a:cs typeface="Arial" pitchFamily="34" charset="0"/>
              </a:defRPr>
            </a:lvl1pPr>
            <a:lvl2pPr marL="914400" indent="-457200">
              <a:defRPr>
                <a:latin typeface="Arial" pitchFamily="34" charset="0"/>
                <a:cs typeface="Arial" pitchFamily="34" charset="0"/>
              </a:defRPr>
            </a:lvl2pPr>
            <a:lvl3pPr marL="1257300" indent="-342900">
              <a:tabLst/>
              <a:defRPr>
                <a:latin typeface="Arial" pitchFamily="34" charset="0"/>
                <a:cs typeface="Arial" pitchFamily="34" charset="0"/>
              </a:defRPr>
            </a:lvl3pPr>
            <a:lvl4pPr marL="1714500" indent="-342900"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1066800" y="6597134"/>
            <a:ext cx="4114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kern="120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Isotope production at LERF </a:t>
            </a:r>
            <a:r>
              <a:rPr lang="en-US" sz="800" b="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September ,  2015                 </a:t>
            </a:r>
            <a:r>
              <a:rPr lang="en-US" sz="800" i="1" dirty="0" smtClean="0">
                <a:solidFill>
                  <a:srgbClr val="FFFFFF"/>
                </a:solidFill>
              </a:rPr>
              <a:t>Page </a:t>
            </a:r>
            <a:fld id="{90D66C53-FD60-4B76-87AB-8CA91569D26A}" type="slidenum">
              <a:rPr lang="en-US" sz="800" i="1" smtClean="0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ChangeArrowheads="1"/>
          </p:cNvSpPr>
          <p:nvPr userDrawn="1"/>
        </p:nvSpPr>
        <p:spPr bwMode="auto">
          <a:xfrm>
            <a:off x="1066800" y="6597134"/>
            <a:ext cx="4114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i="1" dirty="0" smtClean="0">
                <a:solidFill>
                  <a:srgbClr val="FFFFFF"/>
                </a:solidFill>
              </a:rPr>
              <a:t>ARR Readiness                                                Page </a:t>
            </a:r>
            <a:fld id="{90D66C53-FD60-4B76-87AB-8CA91569D26A}" type="slidenum">
              <a:rPr lang="en-US" sz="800" i="1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 userDrawn="1"/>
        </p:nvSpPr>
        <p:spPr bwMode="auto">
          <a:xfrm>
            <a:off x="1066800" y="6597134"/>
            <a:ext cx="4114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i="1" dirty="0" smtClean="0">
                <a:solidFill>
                  <a:srgbClr val="FFFFFF"/>
                </a:solidFill>
              </a:rPr>
              <a:t>Contractor</a:t>
            </a:r>
            <a:r>
              <a:rPr lang="en-US" sz="800" i="1" baseline="0" dirty="0" smtClean="0">
                <a:solidFill>
                  <a:srgbClr val="FFFFFF"/>
                </a:solidFill>
              </a:rPr>
              <a:t> </a:t>
            </a:r>
            <a:r>
              <a:rPr lang="en-US" sz="800" i="1" dirty="0" smtClean="0">
                <a:solidFill>
                  <a:srgbClr val="FFFFFF"/>
                </a:solidFill>
              </a:rPr>
              <a:t>Assurance  System Briefing M Dallas  October 2010                   Page </a:t>
            </a:r>
            <a:fld id="{90D66C53-FD60-4B76-87AB-8CA91569D26A}" type="slidenum">
              <a:rPr lang="en-US" sz="800" i="1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914400"/>
            <a:ext cx="7772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4419600" y="65532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4819" name="Title 3"/>
          <p:cNvSpPr>
            <a:spLocks noGrp="1"/>
          </p:cNvSpPr>
          <p:nvPr>
            <p:ph type="ctrTitle"/>
          </p:nvPr>
        </p:nvSpPr>
        <p:spPr>
          <a:xfrm>
            <a:off x="533400" y="1600200"/>
            <a:ext cx="7772400" cy="1470025"/>
          </a:xfrm>
        </p:spPr>
        <p:txBody>
          <a:bodyPr/>
          <a:lstStyle/>
          <a:p>
            <a:r>
              <a:rPr lang="en-US" sz="3600" dirty="0" smtClean="0"/>
              <a:t>Isotope Production at LERF</a:t>
            </a:r>
            <a:endParaRPr lang="en-US" sz="3600" dirty="0" smtClean="0">
              <a:latin typeface="Arial" charset="0"/>
              <a:cs typeface="Arial" charset="0"/>
            </a:endParaRPr>
          </a:p>
        </p:txBody>
      </p:sp>
      <p:sp>
        <p:nvSpPr>
          <p:cNvPr id="34820" name="Subtitle 4"/>
          <p:cNvSpPr>
            <a:spLocks noGrp="1"/>
          </p:cNvSpPr>
          <p:nvPr>
            <p:ph type="subTitle" idx="1"/>
          </p:nvPr>
        </p:nvSpPr>
        <p:spPr>
          <a:xfrm>
            <a:off x="1219200" y="3581400"/>
            <a:ext cx="6400800" cy="9906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avel </a:t>
            </a:r>
            <a:r>
              <a:rPr lang="en-US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Degtiarenko</a:t>
            </a:r>
            <a:endParaRPr lang="en-US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Radiation Physics Group at </a:t>
            </a:r>
            <a:r>
              <a:rPr lang="en-US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RadCon</a:t>
            </a:r>
            <a:endParaRPr lang="en-US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endParaRPr lang="en-US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September </a:t>
            </a:r>
            <a:r>
              <a:rPr lang="en-US" dirty="0" smtClean="0">
                <a:latin typeface="Arial" charset="0"/>
                <a:cs typeface="Arial" charset="0"/>
              </a:rPr>
              <a:t>18</a:t>
            </a:r>
            <a:r>
              <a:rPr lang="en-US" dirty="0" smtClean="0">
                <a:latin typeface="Arial" charset="0"/>
                <a:cs typeface="Arial" charset="0"/>
              </a:rPr>
              <a:t>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Colors represent dose rates in arbitrary units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435600" y="228600"/>
            <a:ext cx="7946400" cy="59598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energy, medium radiator 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87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Colors </a:t>
            </a:r>
            <a:r>
              <a:rPr lang="en-US" dirty="0"/>
              <a:t>represent activities in </a:t>
            </a:r>
            <a:r>
              <a:rPr lang="en-US" dirty="0" err="1"/>
              <a:t>mCi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" y="304800"/>
            <a:ext cx="7772400" cy="58074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energy, medium radiator 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87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FLUKA toy model 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001000" cy="5334000"/>
          </a:xfrm>
        </p:spPr>
        <p:txBody>
          <a:bodyPr/>
          <a:lstStyle/>
          <a:p>
            <a:r>
              <a:rPr lang="en-US" dirty="0" smtClean="0"/>
              <a:t>Air volume, Tungsten radiator and dump, </a:t>
            </a:r>
            <a:r>
              <a:rPr lang="en-US" baseline="30000" dirty="0" smtClean="0"/>
              <a:t>226</a:t>
            </a:r>
            <a:r>
              <a:rPr lang="en-US" dirty="0" smtClean="0"/>
              <a:t>Ra target</a:t>
            </a:r>
          </a:p>
          <a:p>
            <a:r>
              <a:rPr lang="en-US" dirty="0" smtClean="0"/>
              <a:t>Magnetic field volume 5x5x5 cm</a:t>
            </a:r>
            <a:r>
              <a:rPr lang="en-US" baseline="30000" dirty="0" smtClean="0"/>
              <a:t>3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62000" y="2057400"/>
            <a:ext cx="7772400" cy="4191000"/>
          </a:xfrm>
          <a:prstGeom prst="rect">
            <a:avLst/>
          </a:prstGeom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286000" y="3700046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89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Radiator</a:t>
            </a:r>
            <a:endParaRPr lang="en-US" sz="1600" dirty="0">
              <a:solidFill>
                <a:srgbClr val="C898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3090446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89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endParaRPr lang="en-US" sz="1600" dirty="0">
              <a:solidFill>
                <a:srgbClr val="C898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877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Selected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Beam </a:t>
            </a:r>
            <a:r>
              <a:rPr lang="en-US" dirty="0" smtClean="0">
                <a:solidFill>
                  <a:srgbClr val="FF0000"/>
                </a:solidFill>
              </a:rPr>
              <a:t>150 kW</a:t>
            </a:r>
            <a:r>
              <a:rPr lang="en-US" dirty="0" smtClean="0"/>
              <a:t>, </a:t>
            </a:r>
            <a:r>
              <a:rPr lang="en-US" baseline="30000" dirty="0" smtClean="0">
                <a:solidFill>
                  <a:srgbClr val="FF0000"/>
                </a:solidFill>
              </a:rPr>
              <a:t>226</a:t>
            </a:r>
            <a:r>
              <a:rPr lang="en-US" dirty="0" smtClean="0">
                <a:solidFill>
                  <a:srgbClr val="FF0000"/>
                </a:solidFill>
              </a:rPr>
              <a:t>Ra</a:t>
            </a:r>
            <a:r>
              <a:rPr lang="en-US" dirty="0" smtClean="0"/>
              <a:t> target - </a:t>
            </a:r>
            <a:r>
              <a:rPr lang="en-US" dirty="0" smtClean="0">
                <a:solidFill>
                  <a:srgbClr val="FF0000"/>
                </a:solidFill>
              </a:rPr>
              <a:t>1 </a:t>
            </a:r>
            <a:r>
              <a:rPr lang="en-US" dirty="0">
                <a:solidFill>
                  <a:srgbClr val="FF0000"/>
                </a:solidFill>
              </a:rPr>
              <a:t>Ci </a:t>
            </a:r>
            <a:r>
              <a:rPr lang="en-US" dirty="0"/>
              <a:t>(=</a:t>
            </a:r>
            <a:r>
              <a:rPr lang="en-US" dirty="0">
                <a:solidFill>
                  <a:srgbClr val="FF0000"/>
                </a:solidFill>
              </a:rPr>
              <a:t>1 g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Production of </a:t>
            </a:r>
            <a:r>
              <a:rPr lang="en-US" baseline="30000" dirty="0" smtClean="0">
                <a:solidFill>
                  <a:srgbClr val="FF0000"/>
                </a:solidFill>
              </a:rPr>
              <a:t>225</a:t>
            </a:r>
            <a:r>
              <a:rPr lang="en-US" dirty="0" smtClean="0">
                <a:solidFill>
                  <a:srgbClr val="FF0000"/>
                </a:solidFill>
              </a:rPr>
              <a:t>Ac</a:t>
            </a:r>
            <a:r>
              <a:rPr lang="en-US" dirty="0" smtClean="0"/>
              <a:t> after </a:t>
            </a:r>
            <a:r>
              <a:rPr lang="en-US" dirty="0" smtClean="0">
                <a:solidFill>
                  <a:srgbClr val="FF0000"/>
                </a:solidFill>
              </a:rPr>
              <a:t>1h</a:t>
            </a:r>
            <a:r>
              <a:rPr lang="en-US" dirty="0" smtClean="0"/>
              <a:t> irradiation &amp; </a:t>
            </a:r>
            <a:r>
              <a:rPr lang="en-US" dirty="0" smtClean="0">
                <a:solidFill>
                  <a:srgbClr val="FF0000"/>
                </a:solidFill>
              </a:rPr>
              <a:t>18d</a:t>
            </a:r>
            <a:r>
              <a:rPr lang="en-US" dirty="0" smtClean="0"/>
              <a:t> decay</a:t>
            </a:r>
          </a:p>
          <a:p>
            <a:endParaRPr lang="en-US" dirty="0" smtClean="0"/>
          </a:p>
          <a:p>
            <a:pPr lvl="1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150 MeV </a:t>
            </a:r>
            <a:r>
              <a:rPr lang="en-US" dirty="0" smtClean="0"/>
              <a:t>beam, </a:t>
            </a:r>
            <a:r>
              <a:rPr lang="en-US" dirty="0" smtClean="0">
                <a:solidFill>
                  <a:srgbClr val="FF0000"/>
                </a:solidFill>
              </a:rPr>
              <a:t>1 mm </a:t>
            </a:r>
            <a:r>
              <a:rPr lang="en-US" dirty="0" smtClean="0"/>
              <a:t>W radiator, </a:t>
            </a:r>
            <a:r>
              <a:rPr lang="en-US" dirty="0" smtClean="0">
                <a:solidFill>
                  <a:srgbClr val="FF0000"/>
                </a:solidFill>
              </a:rPr>
              <a:t>5 T</a:t>
            </a:r>
            <a:r>
              <a:rPr lang="en-US" dirty="0" smtClean="0"/>
              <a:t> x </a:t>
            </a:r>
            <a:r>
              <a:rPr lang="en-US" dirty="0" smtClean="0">
                <a:solidFill>
                  <a:srgbClr val="FF0000"/>
                </a:solidFill>
              </a:rPr>
              <a:t>5 cm </a:t>
            </a:r>
            <a:r>
              <a:rPr lang="en-US" dirty="0" smtClean="0"/>
              <a:t>magnetic field, </a:t>
            </a:r>
            <a:r>
              <a:rPr lang="en-US" dirty="0" smtClean="0">
                <a:solidFill>
                  <a:srgbClr val="FF0000"/>
                </a:solidFill>
              </a:rPr>
              <a:t>10 cm </a:t>
            </a:r>
            <a:r>
              <a:rPr lang="en-US" dirty="0" smtClean="0"/>
              <a:t>between radiator and target, </a:t>
            </a:r>
            <a:r>
              <a:rPr lang="en-US" dirty="0" smtClean="0">
                <a:solidFill>
                  <a:srgbClr val="FF0000"/>
                </a:solidFill>
              </a:rPr>
              <a:t>4 mm </a:t>
            </a:r>
            <a:r>
              <a:rPr lang="en-US" dirty="0" smtClean="0"/>
              <a:t>diameter target.                             </a:t>
            </a:r>
            <a:r>
              <a:rPr lang="en-US" i="1" dirty="0" smtClean="0"/>
              <a:t>Results: </a:t>
            </a:r>
            <a:r>
              <a:rPr lang="en-US" dirty="0" smtClean="0">
                <a:solidFill>
                  <a:srgbClr val="00B050"/>
                </a:solidFill>
              </a:rPr>
              <a:t>13 </a:t>
            </a:r>
            <a:r>
              <a:rPr lang="en-US" dirty="0" err="1" smtClean="0">
                <a:solidFill>
                  <a:srgbClr val="00B050"/>
                </a:solidFill>
              </a:rPr>
              <a:t>mCi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baseline="30000" dirty="0" smtClean="0">
                <a:solidFill>
                  <a:srgbClr val="00B050"/>
                </a:solidFill>
              </a:rPr>
              <a:t>225</a:t>
            </a:r>
            <a:r>
              <a:rPr lang="en-US" dirty="0" smtClean="0">
                <a:solidFill>
                  <a:srgbClr val="00B050"/>
                </a:solidFill>
              </a:rPr>
              <a:t>Ac </a:t>
            </a:r>
            <a:r>
              <a:rPr lang="en-US" dirty="0" smtClean="0"/>
              <a:t>produced, </a:t>
            </a:r>
            <a:r>
              <a:rPr lang="en-US" dirty="0" smtClean="0">
                <a:solidFill>
                  <a:srgbClr val="00B050"/>
                </a:solidFill>
              </a:rPr>
              <a:t>3.7 kW </a:t>
            </a:r>
            <a:r>
              <a:rPr lang="en-US" dirty="0" smtClean="0"/>
              <a:t>in radiator, </a:t>
            </a:r>
            <a:r>
              <a:rPr lang="en-US" dirty="0" smtClean="0">
                <a:solidFill>
                  <a:srgbClr val="00B050"/>
                </a:solidFill>
              </a:rPr>
              <a:t>620 W</a:t>
            </a:r>
            <a:r>
              <a:rPr lang="en-US" dirty="0" smtClean="0"/>
              <a:t> in the target</a:t>
            </a:r>
          </a:p>
          <a:p>
            <a:pPr lvl="1">
              <a:buFont typeface="+mj-lt"/>
              <a:buAutoNum type="arabicPeriod"/>
            </a:pPr>
            <a:endParaRPr lang="en-US" dirty="0" smtClean="0"/>
          </a:p>
          <a:p>
            <a:pPr lvl="1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50 </a:t>
            </a:r>
            <a:r>
              <a:rPr lang="en-US" dirty="0">
                <a:solidFill>
                  <a:srgbClr val="FF0000"/>
                </a:solidFill>
              </a:rPr>
              <a:t>MeV </a:t>
            </a:r>
            <a:r>
              <a:rPr lang="en-US" dirty="0" smtClean="0"/>
              <a:t>beam</a:t>
            </a:r>
            <a:r>
              <a:rPr lang="en-US" dirty="0"/>
              <a:t> , </a:t>
            </a:r>
            <a:r>
              <a:rPr lang="en-US" dirty="0" smtClean="0">
                <a:solidFill>
                  <a:srgbClr val="FF0000"/>
                </a:solidFill>
              </a:rPr>
              <a:t>5 </a:t>
            </a:r>
            <a:r>
              <a:rPr lang="en-US" dirty="0">
                <a:solidFill>
                  <a:srgbClr val="FF0000"/>
                </a:solidFill>
              </a:rPr>
              <a:t>mm </a:t>
            </a:r>
            <a:r>
              <a:rPr lang="en-US" dirty="0"/>
              <a:t>W </a:t>
            </a:r>
            <a:r>
              <a:rPr lang="en-US" dirty="0" smtClean="0"/>
              <a:t>radiator, no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magnetic field, </a:t>
            </a:r>
            <a:r>
              <a:rPr lang="en-US" dirty="0" smtClean="0">
                <a:solidFill>
                  <a:srgbClr val="FF0000"/>
                </a:solidFill>
              </a:rPr>
              <a:t>2.5 </a:t>
            </a:r>
            <a:r>
              <a:rPr lang="en-US" dirty="0">
                <a:solidFill>
                  <a:srgbClr val="FF0000"/>
                </a:solidFill>
              </a:rPr>
              <a:t>cm </a:t>
            </a:r>
            <a:r>
              <a:rPr lang="en-US" dirty="0"/>
              <a:t>between radiator and target, </a:t>
            </a:r>
            <a:r>
              <a:rPr lang="en-US" dirty="0" smtClean="0">
                <a:solidFill>
                  <a:srgbClr val="FF0000"/>
                </a:solidFill>
              </a:rPr>
              <a:t>6 </a:t>
            </a:r>
            <a:r>
              <a:rPr lang="en-US" dirty="0">
                <a:solidFill>
                  <a:srgbClr val="FF0000"/>
                </a:solidFill>
              </a:rPr>
              <a:t>mm </a:t>
            </a:r>
            <a:r>
              <a:rPr lang="en-US" dirty="0" smtClean="0"/>
              <a:t>diameter target. </a:t>
            </a:r>
            <a:r>
              <a:rPr lang="en-US" i="1" dirty="0" smtClean="0"/>
              <a:t>Results: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35 </a:t>
            </a:r>
            <a:r>
              <a:rPr lang="en-US" dirty="0" err="1">
                <a:solidFill>
                  <a:srgbClr val="00B050"/>
                </a:solidFill>
              </a:rPr>
              <a:t>mCi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aseline="30000" dirty="0">
                <a:solidFill>
                  <a:srgbClr val="00B050"/>
                </a:solidFill>
              </a:rPr>
              <a:t>225</a:t>
            </a:r>
            <a:r>
              <a:rPr lang="en-US" dirty="0">
                <a:solidFill>
                  <a:srgbClr val="00B050"/>
                </a:solidFill>
              </a:rPr>
              <a:t>Ac </a:t>
            </a:r>
            <a:r>
              <a:rPr lang="en-US" dirty="0"/>
              <a:t>produced, </a:t>
            </a:r>
            <a:r>
              <a:rPr lang="en-US" dirty="0">
                <a:solidFill>
                  <a:srgbClr val="00B050"/>
                </a:solidFill>
              </a:rPr>
              <a:t>6</a:t>
            </a:r>
            <a:r>
              <a:rPr lang="en-US" dirty="0" smtClean="0">
                <a:solidFill>
                  <a:srgbClr val="00B050"/>
                </a:solidFill>
              </a:rPr>
              <a:t>7 </a:t>
            </a:r>
            <a:r>
              <a:rPr lang="en-US" dirty="0">
                <a:solidFill>
                  <a:srgbClr val="00B050"/>
                </a:solidFill>
              </a:rPr>
              <a:t>kW </a:t>
            </a:r>
            <a:r>
              <a:rPr lang="en-US" dirty="0"/>
              <a:t>in radiator, </a:t>
            </a:r>
            <a:r>
              <a:rPr lang="en-US" dirty="0" smtClean="0">
                <a:solidFill>
                  <a:srgbClr val="00B050"/>
                </a:solidFill>
              </a:rPr>
              <a:t>1.1 kW </a:t>
            </a:r>
            <a:r>
              <a:rPr lang="en-US" dirty="0"/>
              <a:t>in the target</a:t>
            </a:r>
          </a:p>
          <a:p>
            <a:pPr lvl="1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68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Colors </a:t>
            </a:r>
            <a:r>
              <a:rPr lang="en-US" dirty="0"/>
              <a:t>represent dose rates in arbitrary units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" y="533400"/>
            <a:ext cx="7620000" cy="54864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energy, thin radiator 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77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		Colors represent activities in </a:t>
            </a:r>
            <a:r>
              <a:rPr lang="en-US" dirty="0" err="1"/>
              <a:t>mCi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" y="685800"/>
            <a:ext cx="7717800" cy="52740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energy, thin radiator 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77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Colors </a:t>
            </a:r>
            <a:r>
              <a:rPr lang="en-US" dirty="0"/>
              <a:t>represent dose rates in arbitrary units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533400" y="457200"/>
            <a:ext cx="7924800" cy="56388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 energy, medium radiator 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558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04800" y="348616"/>
            <a:ext cx="8251200" cy="5731200"/>
          </a:xfrm>
          <a:prstGeom prst="rect">
            <a:avLst/>
          </a:prstGeom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Colors </a:t>
            </a:r>
            <a:r>
              <a:rPr lang="en-US" dirty="0"/>
              <a:t>represent </a:t>
            </a:r>
            <a:r>
              <a:rPr lang="en-US" dirty="0" smtClean="0"/>
              <a:t>activities </a:t>
            </a:r>
            <a:r>
              <a:rPr lang="en-US" dirty="0"/>
              <a:t>in </a:t>
            </a:r>
            <a:r>
              <a:rPr lang="en-US" dirty="0" err="1" smtClean="0"/>
              <a:t>mCi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Medium energy, medium radiator 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558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Subsystems’ Critical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LERF accelerator beam </a:t>
            </a:r>
            <a:r>
              <a:rPr lang="en-US" dirty="0"/>
              <a:t>current limit</a:t>
            </a:r>
          </a:p>
          <a:p>
            <a:pPr lvl="1"/>
            <a:r>
              <a:rPr lang="en-US" dirty="0"/>
              <a:t>Machine </a:t>
            </a:r>
            <a:r>
              <a:rPr lang="en-US" dirty="0" smtClean="0"/>
              <a:t>limits, function of energy</a:t>
            </a:r>
          </a:p>
          <a:p>
            <a:r>
              <a:rPr lang="en-US" dirty="0" smtClean="0"/>
              <a:t>Vacuum Window: Beam current limit</a:t>
            </a:r>
            <a:endParaRPr lang="en-US" dirty="0" smtClean="0"/>
          </a:p>
          <a:p>
            <a:pPr lvl="1"/>
            <a:r>
              <a:rPr lang="en-US" dirty="0" smtClean="0"/>
              <a:t>Design limits</a:t>
            </a:r>
          </a:p>
          <a:p>
            <a:r>
              <a:rPr lang="en-US" dirty="0" smtClean="0"/>
              <a:t>Radiator: Power density and Power deposition limit</a:t>
            </a:r>
          </a:p>
          <a:p>
            <a:pPr lvl="1"/>
            <a:r>
              <a:rPr lang="en-US" dirty="0"/>
              <a:t>Design </a:t>
            </a:r>
            <a:r>
              <a:rPr lang="en-US" dirty="0" smtClean="0"/>
              <a:t>limits</a:t>
            </a:r>
          </a:p>
          <a:p>
            <a:r>
              <a:rPr lang="en-US" dirty="0" smtClean="0"/>
              <a:t>Target: Absorbed power limit</a:t>
            </a:r>
          </a:p>
          <a:p>
            <a:pPr lvl="1"/>
            <a:r>
              <a:rPr lang="en-US" dirty="0" smtClean="0"/>
              <a:t>Design limits</a:t>
            </a:r>
          </a:p>
          <a:p>
            <a:pPr lvl="1"/>
            <a:r>
              <a:rPr lang="en-US" dirty="0" smtClean="0"/>
              <a:t>Isotope production limits</a:t>
            </a:r>
          </a:p>
          <a:p>
            <a:r>
              <a:rPr lang="en-US" dirty="0" smtClean="0"/>
              <a:t>Dump: Total beam power limit</a:t>
            </a:r>
          </a:p>
          <a:p>
            <a:pPr lvl="1"/>
            <a:r>
              <a:rPr lang="en-US" dirty="0" smtClean="0"/>
              <a:t>Should be no big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967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30828"/>
      </p:ext>
    </p:extLst>
  </p:cSld>
  <p:clrMapOvr>
    <a:masterClrMapping/>
  </p:clrMapOvr>
</p:sld>
</file>

<file path=ppt/theme/theme1.xml><?xml version="1.0" encoding="utf-8"?>
<a:theme xmlns:a="http://schemas.openxmlformats.org/drawingml/2006/main" name="3_JLab_PowerPoint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6315</TotalTime>
  <Words>240</Words>
  <Application>Microsoft Office PowerPoint</Application>
  <PresentationFormat>On-screen Show (4:3)</PresentationFormat>
  <Paragraphs>109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3_JLab_PowerPoint1</vt:lpstr>
      <vt:lpstr>Isotope Production at LERF</vt:lpstr>
      <vt:lpstr>FLUKA toy model geometry</vt:lpstr>
      <vt:lpstr>Selected Results</vt:lpstr>
      <vt:lpstr>High energy, thin radiator run</vt:lpstr>
      <vt:lpstr>High energy, thin radiator run</vt:lpstr>
      <vt:lpstr>Medium energy, medium radiator run</vt:lpstr>
      <vt:lpstr>Medium energy, medium radiator run</vt:lpstr>
      <vt:lpstr>Subsystems’ Critical Parameters</vt:lpstr>
      <vt:lpstr>Extras</vt:lpstr>
      <vt:lpstr>Low energy, medium radiator run</vt:lpstr>
      <vt:lpstr>Low energy, medium radiator run</vt:lpstr>
    </vt:vector>
  </TitlesOfParts>
  <Company>Jefferson Science Associates,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stewartm</dc:creator>
  <cp:lastModifiedBy>Pavel Degtiarenko</cp:lastModifiedBy>
  <cp:revision>476</cp:revision>
  <cp:lastPrinted>2015-09-18T13:50:01Z</cp:lastPrinted>
  <dcterms:created xsi:type="dcterms:W3CDTF">2010-06-08T15:26:47Z</dcterms:created>
  <dcterms:modified xsi:type="dcterms:W3CDTF">2015-09-18T17:02:26Z</dcterms:modified>
</cp:coreProperties>
</file>