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sldIdLst>
    <p:sldId id="269" r:id="rId2"/>
    <p:sldId id="446" r:id="rId3"/>
    <p:sldId id="441" r:id="rId4"/>
    <p:sldId id="442" r:id="rId5"/>
    <p:sldId id="443" r:id="rId6"/>
    <p:sldId id="444" r:id="rId7"/>
    <p:sldId id="445" r:id="rId8"/>
    <p:sldId id="428" r:id="rId9"/>
    <p:sldId id="429" r:id="rId10"/>
    <p:sldId id="430" r:id="rId11"/>
    <p:sldId id="435" r:id="rId12"/>
    <p:sldId id="440" r:id="rId13"/>
    <p:sldId id="436" r:id="rId14"/>
    <p:sldId id="439" r:id="rId15"/>
    <p:sldId id="437" r:id="rId16"/>
    <p:sldId id="427" r:id="rId17"/>
    <p:sldId id="431" r:id="rId18"/>
    <p:sldId id="448" r:id="rId19"/>
    <p:sldId id="424" r:id="rId20"/>
    <p:sldId id="425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dallas" initials="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0"/>
    <a:srgbClr val="C89800"/>
    <a:srgbClr val="FF00FF"/>
    <a:srgbClr val="C5EE8E"/>
    <a:srgbClr val="ACC3F2"/>
    <a:srgbClr val="4B8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1" autoAdjust="0"/>
    <p:restoredTop sz="90855" autoAdjust="0"/>
  </p:normalViewPr>
  <p:slideViewPr>
    <p:cSldViewPr>
      <p:cViewPr varScale="1">
        <p:scale>
          <a:sx n="118" d="100"/>
          <a:sy n="118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0FF40A-EF49-42A8-8DB9-8731A7BC2D08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BFFFDB4-2FFE-441F-B083-66E6E94DAD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0E622-35C3-4374-9235-4FEE6A55840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DB4-2FFE-441F-B083-66E6E94DAD5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Isotope production at LERF </a:t>
            </a:r>
            <a:r>
              <a:rPr lang="en-US" sz="800" b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October ,  2015                 </a:t>
            </a:r>
            <a:r>
              <a:rPr lang="en-US" sz="800" i="1" dirty="0" smtClean="0">
                <a:solidFill>
                  <a:srgbClr val="FFFFFF"/>
                </a:solidFill>
              </a:rPr>
              <a:t>Page </a:t>
            </a:r>
            <a:fld id="{90D66C53-FD60-4B76-87AB-8CA91569D26A}" type="slidenum">
              <a:rPr lang="en-US" sz="800" i="1" smtClean="0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ARR Readiness                             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Briefing M Dallas  October 2010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419600" y="65532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470025"/>
          </a:xfrm>
        </p:spPr>
        <p:txBody>
          <a:bodyPr/>
          <a:lstStyle/>
          <a:p>
            <a:r>
              <a:rPr lang="en-US" sz="3600" dirty="0" smtClean="0"/>
              <a:t>Isotope Production at LERF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34820" name="Subtitle 4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64008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avel 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Degtiarenko</a:t>
            </a:r>
            <a:endParaRPr lang="en-U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Radiation Physics Group at </a:t>
            </a:r>
            <a:r>
              <a:rPr lang="en-US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RadCon</a:t>
            </a:r>
            <a:endParaRPr lang="en-U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endParaRPr lang="en-US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October </a:t>
            </a:r>
            <a:r>
              <a:rPr lang="en-US" dirty="0">
                <a:latin typeface="Arial" charset="0"/>
                <a:cs typeface="Arial" charset="0"/>
              </a:rPr>
              <a:t>2</a:t>
            </a:r>
            <a:r>
              <a:rPr lang="en-US" dirty="0" smtClean="0">
                <a:latin typeface="Arial" charset="0"/>
                <a:cs typeface="Arial" charset="0"/>
              </a:rPr>
              <a:t>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Energy, thick Thorium </a:t>
            </a:r>
            <a:r>
              <a:rPr lang="en-US" dirty="0" smtClean="0"/>
              <a:t>target run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8229600" y="14902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mCi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22866" y="901741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1 hour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t="17145" r="4738" b="14282"/>
          <a:stretch/>
        </p:blipFill>
        <p:spPr>
          <a:xfrm>
            <a:off x="309538" y="830108"/>
            <a:ext cx="8401050" cy="5334000"/>
          </a:xfrm>
        </p:spPr>
      </p:pic>
      <p:sp>
        <p:nvSpPr>
          <p:cNvPr id="75" name="TextBox 74"/>
          <p:cNvSpPr txBox="1"/>
          <p:nvPr/>
        </p:nvSpPr>
        <p:spPr>
          <a:xfrm>
            <a:off x="5943600" y="2977869"/>
            <a:ext cx="132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         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(1.4 10</a:t>
            </a:r>
            <a:r>
              <a:rPr lang="en-US" sz="1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y)         parent  nucleus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6561292" y="1464678"/>
            <a:ext cx="770092" cy="1513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7" name="Oval 76"/>
          <p:cNvSpPr/>
          <p:nvPr/>
        </p:nvSpPr>
        <p:spPr bwMode="auto">
          <a:xfrm>
            <a:off x="7315200" y="1447800"/>
            <a:ext cx="27432" cy="27432"/>
          </a:xfrm>
          <a:prstGeom prst="ellipse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Energy, thick Thorium </a:t>
            </a:r>
            <a:r>
              <a:rPr lang="en-US" dirty="0" smtClean="0"/>
              <a:t>target run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17145" r="4733" b="14282"/>
          <a:stretch/>
        </p:blipFill>
        <p:spPr>
          <a:xfrm>
            <a:off x="457200" y="841829"/>
            <a:ext cx="8229600" cy="5225142"/>
          </a:xfrm>
          <a:ln w="28575"/>
        </p:spPr>
      </p:pic>
      <p:grpSp>
        <p:nvGrpSpPr>
          <p:cNvPr id="28" name="Group 27"/>
          <p:cNvGrpSpPr/>
          <p:nvPr/>
        </p:nvGrpSpPr>
        <p:grpSpPr>
          <a:xfrm>
            <a:off x="1341592" y="901741"/>
            <a:ext cx="7573808" cy="4338829"/>
            <a:chOff x="1341592" y="901741"/>
            <a:chExt cx="7573808" cy="4338829"/>
          </a:xfrm>
        </p:grpSpPr>
        <p:grpSp>
          <p:nvGrpSpPr>
            <p:cNvPr id="87" name="Group 86"/>
            <p:cNvGrpSpPr/>
            <p:nvPr/>
          </p:nvGrpSpPr>
          <p:grpSpPr>
            <a:xfrm>
              <a:off x="1341592" y="1295400"/>
              <a:ext cx="7573808" cy="3919954"/>
              <a:chOff x="1341592" y="1295400"/>
              <a:chExt cx="7573808" cy="3919954"/>
            </a:xfrm>
          </p:grpSpPr>
          <p:sp>
            <p:nvSpPr>
              <p:cNvPr id="84" name="Explosion 1 83"/>
              <p:cNvSpPr/>
              <p:nvPr/>
            </p:nvSpPr>
            <p:spPr bwMode="auto">
              <a:xfrm>
                <a:off x="4114800" y="1371600"/>
                <a:ext cx="914400" cy="790202"/>
              </a:xfrm>
              <a:prstGeom prst="irregularSeal1">
                <a:avLst/>
              </a:prstGeom>
              <a:solidFill>
                <a:schemeClr val="accent1">
                  <a:alpha val="22000"/>
                </a:schemeClr>
              </a:solidFill>
              <a:ln w="9525" cap="flat" cmpd="sng" algn="ctr">
                <a:solidFill>
                  <a:srgbClr val="000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5-Point Star 4"/>
              <p:cNvSpPr/>
              <p:nvPr/>
            </p:nvSpPr>
            <p:spPr bwMode="auto">
              <a:xfrm>
                <a:off x="6781800" y="2021660"/>
                <a:ext cx="228600" cy="22860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553200" y="2977869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232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  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(1.4 10</a:t>
                </a:r>
                <a:r>
                  <a:rPr lang="en-US" sz="12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y) parent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6896100" y="2190244"/>
                <a:ext cx="0" cy="7815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5927416" y="3316423"/>
                <a:ext cx="778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229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</a:p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(7880y)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6270316" y="2196988"/>
                <a:ext cx="0" cy="11194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13" name="Oval 12"/>
              <p:cNvSpPr/>
              <p:nvPr/>
            </p:nvSpPr>
            <p:spPr bwMode="auto">
              <a:xfrm>
                <a:off x="6850380" y="2115798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6229168" y="2107948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5394016" y="2698685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13492" y="3896279"/>
                <a:ext cx="757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225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(14.9d)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5440208" y="2793027"/>
                <a:ext cx="0" cy="11194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5105400" y="1447800"/>
                <a:ext cx="1295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225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(8.8m)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5432116" y="1697342"/>
                <a:ext cx="8092" cy="41060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22" name="Oval 21"/>
              <p:cNvSpPr/>
              <p:nvPr/>
            </p:nvSpPr>
            <p:spPr bwMode="auto">
              <a:xfrm>
                <a:off x="5394016" y="2123134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83384" y="4176802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221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</a:t>
                </a:r>
              </a:p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.9m)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4602008" y="3057367"/>
                <a:ext cx="0" cy="11194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35" name="Oval 34"/>
              <p:cNvSpPr/>
              <p:nvPr/>
            </p:nvSpPr>
            <p:spPr bwMode="auto">
              <a:xfrm>
                <a:off x="4560860" y="2968327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17960" y="1606362"/>
                <a:ext cx="68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solidFill>
                      <a:srgbClr val="000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225</a:t>
                </a:r>
                <a:r>
                  <a:rPr lang="en-US" sz="1600" b="1" dirty="0" smtClean="0">
                    <a:solidFill>
                      <a:srgbClr val="000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</a:t>
                </a:r>
              </a:p>
              <a:p>
                <a:endParaRPr lang="en-US" sz="1600" b="1" dirty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200" b="1" dirty="0" smtClean="0">
                    <a:solidFill>
                      <a:srgbClr val="000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(9.9d)</a:t>
                </a:r>
                <a:endParaRPr lang="en-US" sz="1200" b="1" baseline="30000" dirty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4800600" y="1969192"/>
                <a:ext cx="607240" cy="46239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C0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38" name="Oval 37"/>
              <p:cNvSpPr/>
              <p:nvPr/>
            </p:nvSpPr>
            <p:spPr bwMode="auto">
              <a:xfrm>
                <a:off x="5399060" y="2407279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352800" y="4596276"/>
                <a:ext cx="11349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217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At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(1.5s)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 bwMode="auto">
              <a:xfrm flipV="1">
                <a:off x="3771900" y="3639320"/>
                <a:ext cx="0" cy="10088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47" name="Oval 46"/>
              <p:cNvSpPr/>
              <p:nvPr/>
            </p:nvSpPr>
            <p:spPr bwMode="auto">
              <a:xfrm>
                <a:off x="3730752" y="3550279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488638" y="4876800"/>
                <a:ext cx="1397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213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(46m)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 bwMode="auto">
              <a:xfrm flipV="1">
                <a:off x="2936060" y="4200370"/>
                <a:ext cx="5733" cy="67643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2900644" y="4111327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15076" y="2590800"/>
                <a:ext cx="149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213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(164</a:t>
                </a:r>
                <a:r>
                  <a:rPr lang="en-US" sz="1200" b="1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2941792" y="2840342"/>
                <a:ext cx="4046" cy="9912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54" name="Oval 53"/>
              <p:cNvSpPr/>
              <p:nvPr/>
            </p:nvSpPr>
            <p:spPr bwMode="auto">
              <a:xfrm>
                <a:off x="2903692" y="3831552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341592" y="3130279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209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Pb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(3.2h)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1644032" y="3640667"/>
                <a:ext cx="438656" cy="7728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58" name="Oval 57"/>
              <p:cNvSpPr/>
              <p:nvPr/>
            </p:nvSpPr>
            <p:spPr bwMode="auto">
              <a:xfrm>
                <a:off x="2068864" y="4405412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80248" y="2286000"/>
                <a:ext cx="743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209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</a:t>
                </a:r>
              </a:p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(stable)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 bwMode="auto">
              <a:xfrm>
                <a:off x="2114732" y="2805257"/>
                <a:ext cx="0" cy="13007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63" name="Oval 62"/>
              <p:cNvSpPr/>
              <p:nvPr/>
            </p:nvSpPr>
            <p:spPr bwMode="auto">
              <a:xfrm>
                <a:off x="2073584" y="4108704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68" name="Straight Arrow Connector 67"/>
              <p:cNvCxnSpPr/>
              <p:nvPr/>
            </p:nvCxnSpPr>
            <p:spPr bwMode="auto">
              <a:xfrm flipH="1">
                <a:off x="5481356" y="2187344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0" name="Straight Arrow Connector 69"/>
              <p:cNvCxnSpPr/>
              <p:nvPr/>
            </p:nvCxnSpPr>
            <p:spPr bwMode="auto">
              <a:xfrm flipH="1">
                <a:off x="4648200" y="2470768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1" name="Straight Arrow Connector 70"/>
              <p:cNvCxnSpPr/>
              <p:nvPr/>
            </p:nvCxnSpPr>
            <p:spPr bwMode="auto">
              <a:xfrm flipH="1">
                <a:off x="3816096" y="3050153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 flipH="1">
                <a:off x="2971800" y="3613768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3" name="Straight Arrow Connector 72"/>
              <p:cNvCxnSpPr/>
              <p:nvPr/>
            </p:nvCxnSpPr>
            <p:spPr bwMode="auto">
              <a:xfrm flipH="1">
                <a:off x="2149784" y="3902384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4" name="Straight Arrow Connector 73"/>
              <p:cNvCxnSpPr/>
              <p:nvPr/>
            </p:nvCxnSpPr>
            <p:spPr bwMode="auto">
              <a:xfrm rot="-120000" flipV="1">
                <a:off x="5433444" y="2495064"/>
                <a:ext cx="10088" cy="2011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 rot="-120000" flipV="1">
                <a:off x="2939568" y="3913517"/>
                <a:ext cx="10088" cy="2011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80" name="Straight Arrow Connector 79"/>
              <p:cNvCxnSpPr/>
              <p:nvPr/>
            </p:nvCxnSpPr>
            <p:spPr bwMode="auto">
              <a:xfrm rot="-120000" flipV="1">
                <a:off x="2112832" y="4202133"/>
                <a:ext cx="10088" cy="2011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5442568" y="2201708"/>
                <a:ext cx="1" cy="21945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sp>
            <p:nvSpPr>
              <p:cNvPr id="86" name="TextBox 85"/>
              <p:cNvSpPr txBox="1"/>
              <p:nvPr/>
            </p:nvSpPr>
            <p:spPr>
              <a:xfrm>
                <a:off x="8229600" y="12954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mCi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7622866" y="901741"/>
              <a:ext cx="1181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 1 hour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5-Point Star 63"/>
            <p:cNvSpPr/>
            <p:nvPr/>
          </p:nvSpPr>
          <p:spPr bwMode="auto">
            <a:xfrm>
              <a:off x="6356968" y="2028404"/>
              <a:ext cx="228600" cy="228600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6433168" y="2114450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 flipH="1" flipV="1">
              <a:off x="6477000" y="2209800"/>
              <a:ext cx="228600" cy="19922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6477000" y="2209800"/>
              <a:ext cx="228600" cy="19922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6147924" y="4163352"/>
              <a:ext cx="1143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baseline="30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230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     </a:t>
              </a:r>
              <a:r>
                <a:rPr lang="en-US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(7.5 10</a:t>
              </a:r>
              <a:r>
                <a:rPr lang="en-US" sz="1200" b="1" baseline="30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y)</a:t>
              </a:r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ptional parent</a:t>
              </a:r>
            </a:p>
            <a:p>
              <a:pPr algn="ctr"/>
              <a:r>
                <a:rPr lang="en-US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available</a:t>
              </a:r>
              <a:endParaRPr lang="en-US" sz="12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9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5" b="6440"/>
          <a:stretch/>
        </p:blipFill>
        <p:spPr>
          <a:xfrm rot="5400000">
            <a:off x="1774843" y="-1135991"/>
            <a:ext cx="5852160" cy="84124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</a:t>
            </a:r>
            <a:r>
              <a:rPr lang="en-US" dirty="0" smtClean="0"/>
              <a:t> </a:t>
            </a:r>
            <a:r>
              <a:rPr lang="en-US" dirty="0"/>
              <a:t>Energy, thick Thorium </a:t>
            </a:r>
            <a:r>
              <a:rPr lang="en-US" dirty="0" smtClean="0"/>
              <a:t>target run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341592" y="1371600"/>
            <a:ext cx="7573808" cy="3843754"/>
            <a:chOff x="1341592" y="1371600"/>
            <a:chExt cx="7573808" cy="3843754"/>
          </a:xfrm>
        </p:grpSpPr>
        <p:grpSp>
          <p:nvGrpSpPr>
            <p:cNvPr id="87" name="Group 86"/>
            <p:cNvGrpSpPr/>
            <p:nvPr/>
          </p:nvGrpSpPr>
          <p:grpSpPr>
            <a:xfrm>
              <a:off x="1341592" y="1371600"/>
              <a:ext cx="7573808" cy="3843754"/>
              <a:chOff x="1341592" y="1371600"/>
              <a:chExt cx="7573808" cy="3843754"/>
            </a:xfrm>
          </p:grpSpPr>
          <p:sp>
            <p:nvSpPr>
              <p:cNvPr id="84" name="Explosion 1 83"/>
              <p:cNvSpPr/>
              <p:nvPr/>
            </p:nvSpPr>
            <p:spPr bwMode="auto">
              <a:xfrm>
                <a:off x="4114800" y="1371600"/>
                <a:ext cx="914400" cy="790202"/>
              </a:xfrm>
              <a:prstGeom prst="irregularSeal1">
                <a:avLst/>
              </a:prstGeom>
              <a:solidFill>
                <a:schemeClr val="accent1">
                  <a:alpha val="22000"/>
                </a:schemeClr>
              </a:solidFill>
              <a:ln w="9525" cap="flat" cmpd="sng" algn="ctr">
                <a:solidFill>
                  <a:srgbClr val="000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5-Point Star 4"/>
              <p:cNvSpPr/>
              <p:nvPr/>
            </p:nvSpPr>
            <p:spPr bwMode="auto">
              <a:xfrm>
                <a:off x="6781800" y="2021660"/>
                <a:ext cx="228600" cy="22860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553200" y="2977869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232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  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(1.4 10</a:t>
                </a:r>
                <a:r>
                  <a:rPr lang="en-US" sz="12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y) parent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6896100" y="2190244"/>
                <a:ext cx="0" cy="7815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5927416" y="3316423"/>
                <a:ext cx="778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229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</a:p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(7880y)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6270316" y="2196988"/>
                <a:ext cx="0" cy="11194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13" name="Oval 12"/>
              <p:cNvSpPr/>
              <p:nvPr/>
            </p:nvSpPr>
            <p:spPr bwMode="auto">
              <a:xfrm>
                <a:off x="6850380" y="2115798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6229168" y="2107948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5394016" y="2698685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13492" y="3896279"/>
                <a:ext cx="757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225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(14.9d)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5440208" y="2793027"/>
                <a:ext cx="0" cy="11194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22" name="Oval 21"/>
              <p:cNvSpPr/>
              <p:nvPr/>
            </p:nvSpPr>
            <p:spPr bwMode="auto">
              <a:xfrm>
                <a:off x="7064028" y="1828800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83384" y="4176802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221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</a:t>
                </a:r>
              </a:p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.9m)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4602008" y="3057367"/>
                <a:ext cx="0" cy="11194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35" name="Oval 34"/>
              <p:cNvSpPr/>
              <p:nvPr/>
            </p:nvSpPr>
            <p:spPr bwMode="auto">
              <a:xfrm>
                <a:off x="4560860" y="2968327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17960" y="1606362"/>
                <a:ext cx="68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solidFill>
                      <a:srgbClr val="000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225</a:t>
                </a:r>
                <a:r>
                  <a:rPr lang="en-US" sz="1600" b="1" dirty="0" smtClean="0">
                    <a:solidFill>
                      <a:srgbClr val="000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</a:t>
                </a:r>
              </a:p>
              <a:p>
                <a:endParaRPr lang="en-US" sz="1600" b="1" dirty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200" b="1" dirty="0" smtClean="0">
                    <a:solidFill>
                      <a:srgbClr val="000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(9.9d)</a:t>
                </a:r>
                <a:endParaRPr lang="en-US" sz="1200" b="1" baseline="30000" dirty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4800600" y="1969192"/>
                <a:ext cx="607240" cy="46239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C0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38" name="Oval 37"/>
              <p:cNvSpPr/>
              <p:nvPr/>
            </p:nvSpPr>
            <p:spPr bwMode="auto">
              <a:xfrm>
                <a:off x="5399060" y="2407279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352800" y="4596276"/>
                <a:ext cx="11349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217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At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(1.5s)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 bwMode="auto">
              <a:xfrm flipV="1">
                <a:off x="3771900" y="3639320"/>
                <a:ext cx="0" cy="10088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47" name="Oval 46"/>
              <p:cNvSpPr/>
              <p:nvPr/>
            </p:nvSpPr>
            <p:spPr bwMode="auto">
              <a:xfrm>
                <a:off x="3730752" y="3550279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488638" y="4876800"/>
                <a:ext cx="1397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213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(46m)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 bwMode="auto">
              <a:xfrm flipV="1">
                <a:off x="2936060" y="4200370"/>
                <a:ext cx="5733" cy="67643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2900644" y="4111327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15076" y="2590800"/>
                <a:ext cx="149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213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(164</a:t>
                </a:r>
                <a:r>
                  <a:rPr lang="en-US" sz="1200" b="1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2941792" y="2840342"/>
                <a:ext cx="4046" cy="9912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54" name="Oval 53"/>
              <p:cNvSpPr/>
              <p:nvPr/>
            </p:nvSpPr>
            <p:spPr bwMode="auto">
              <a:xfrm>
                <a:off x="2903692" y="3831552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341592" y="3130279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209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Pb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(3.2h)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1644032" y="3640667"/>
                <a:ext cx="438656" cy="7728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58" name="Oval 57"/>
              <p:cNvSpPr/>
              <p:nvPr/>
            </p:nvSpPr>
            <p:spPr bwMode="auto">
              <a:xfrm>
                <a:off x="2068864" y="4405412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80248" y="2286000"/>
                <a:ext cx="743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209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</a:t>
                </a:r>
              </a:p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(stable)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 bwMode="auto">
              <a:xfrm>
                <a:off x="2114586" y="2805257"/>
                <a:ext cx="0" cy="13007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63" name="Oval 62"/>
              <p:cNvSpPr/>
              <p:nvPr/>
            </p:nvSpPr>
            <p:spPr bwMode="auto">
              <a:xfrm>
                <a:off x="2073438" y="4108704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68" name="Straight Arrow Connector 67"/>
              <p:cNvCxnSpPr/>
              <p:nvPr/>
            </p:nvCxnSpPr>
            <p:spPr bwMode="auto">
              <a:xfrm flipH="1">
                <a:off x="5481356" y="2187344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0" name="Straight Arrow Connector 69"/>
              <p:cNvCxnSpPr/>
              <p:nvPr/>
            </p:nvCxnSpPr>
            <p:spPr bwMode="auto">
              <a:xfrm flipH="1">
                <a:off x="4648200" y="2470768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1" name="Straight Arrow Connector 70"/>
              <p:cNvCxnSpPr/>
              <p:nvPr/>
            </p:nvCxnSpPr>
            <p:spPr bwMode="auto">
              <a:xfrm flipH="1">
                <a:off x="3816096" y="3050153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 flipH="1">
                <a:off x="2971800" y="3613768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3" name="Straight Arrow Connector 72"/>
              <p:cNvCxnSpPr/>
              <p:nvPr/>
            </p:nvCxnSpPr>
            <p:spPr bwMode="auto">
              <a:xfrm flipH="1">
                <a:off x="2149784" y="3902384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4" name="Straight Arrow Connector 73"/>
              <p:cNvCxnSpPr/>
              <p:nvPr/>
            </p:nvCxnSpPr>
            <p:spPr bwMode="auto">
              <a:xfrm rot="-120000" flipV="1">
                <a:off x="5433444" y="2495064"/>
                <a:ext cx="10088" cy="2011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 rot="-120000" flipV="1">
                <a:off x="2939568" y="3913517"/>
                <a:ext cx="10088" cy="2011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80" name="Straight Arrow Connector 79"/>
              <p:cNvCxnSpPr/>
              <p:nvPr/>
            </p:nvCxnSpPr>
            <p:spPr bwMode="auto">
              <a:xfrm rot="-120000" flipV="1">
                <a:off x="2112832" y="4202133"/>
                <a:ext cx="10088" cy="2011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sp>
            <p:nvSpPr>
              <p:cNvPr id="86" name="TextBox 85"/>
              <p:cNvSpPr txBox="1"/>
              <p:nvPr/>
            </p:nvSpPr>
            <p:spPr>
              <a:xfrm>
                <a:off x="8229600" y="1405954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mCi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5" name="Straight Arrow Connector 64"/>
            <p:cNvCxnSpPr>
              <a:endCxn id="22" idx="2"/>
            </p:cNvCxnSpPr>
            <p:nvPr/>
          </p:nvCxnSpPr>
          <p:spPr bwMode="auto">
            <a:xfrm>
              <a:off x="6096000" y="1633954"/>
              <a:ext cx="968028" cy="2359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5638800" y="1387876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baseline="30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233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 </a:t>
              </a:r>
              <a:r>
                <a:rPr lang="en-US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27d</a:t>
              </a:r>
              <a:r>
                <a:rPr lang="en-US" sz="12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5-Point Star 76"/>
          <p:cNvSpPr/>
          <p:nvPr/>
        </p:nvSpPr>
        <p:spPr bwMode="auto">
          <a:xfrm>
            <a:off x="6356968" y="2028404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6433168" y="2114450"/>
            <a:ext cx="82296" cy="8229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H="1" flipV="1">
            <a:off x="6477000" y="2209800"/>
            <a:ext cx="228600" cy="1992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6147924" y="4163352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    </a:t>
            </a:r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(7.5 10</a:t>
            </a:r>
            <a:r>
              <a:rPr lang="en-US" sz="1200" b="1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y)</a:t>
            </a: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ptional parent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available</a:t>
            </a:r>
            <a:endParaRPr lang="en-US" sz="1200" b="1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Energy, thick Gallium target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17154" r="-566" b="14273"/>
          <a:stretch/>
        </p:blipFill>
        <p:spPr>
          <a:xfrm>
            <a:off x="327660" y="937491"/>
            <a:ext cx="8511540" cy="5158509"/>
          </a:xfrm>
        </p:spPr>
      </p:pic>
    </p:spTree>
    <p:extLst>
      <p:ext uri="{BB962C8B-B14F-4D97-AF65-F5344CB8AC3E}">
        <p14:creationId xmlns:p14="http://schemas.microsoft.com/office/powerpoint/2010/main" val="10568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6347" r="3745" b="15347"/>
          <a:stretch/>
        </p:blipFill>
        <p:spPr>
          <a:xfrm>
            <a:off x="457200" y="838200"/>
            <a:ext cx="8268298" cy="518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914400"/>
          </a:xfrm>
        </p:spPr>
        <p:txBody>
          <a:bodyPr/>
          <a:lstStyle/>
          <a:p>
            <a:r>
              <a:rPr lang="en-US" dirty="0" smtClean="0"/>
              <a:t>Medium </a:t>
            </a:r>
            <a:r>
              <a:rPr lang="en-US" dirty="0"/>
              <a:t>Energy, thick </a:t>
            </a:r>
            <a:r>
              <a:rPr lang="en-US" dirty="0" smtClean="0"/>
              <a:t>Gallium target run</a:t>
            </a:r>
            <a:endParaRPr lang="en-US" dirty="0"/>
          </a:p>
        </p:txBody>
      </p:sp>
      <p:sp>
        <p:nvSpPr>
          <p:cNvPr id="84" name="Explosion 1 83"/>
          <p:cNvSpPr/>
          <p:nvPr/>
        </p:nvSpPr>
        <p:spPr bwMode="auto">
          <a:xfrm>
            <a:off x="3461368" y="4114800"/>
            <a:ext cx="914400" cy="790202"/>
          </a:xfrm>
          <a:prstGeom prst="irregularSeal1">
            <a:avLst/>
          </a:prstGeom>
          <a:solidFill>
            <a:schemeClr val="accent1">
              <a:alpha val="22000"/>
            </a:schemeClr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562600" y="2831705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4362" y="3787914"/>
            <a:ext cx="88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 (40%)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6" idx="0"/>
            <a:endCxn id="5" idx="3"/>
          </p:cNvCxnSpPr>
          <p:nvPr/>
        </p:nvCxnSpPr>
        <p:spPr bwMode="auto">
          <a:xfrm flipH="1" flipV="1">
            <a:off x="5747541" y="3060304"/>
            <a:ext cx="971040" cy="727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5631180" y="2917751"/>
            <a:ext cx="82296" cy="8229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70016" y="3716294"/>
            <a:ext cx="82296" cy="8229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1400" y="433595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en-US" sz="16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</a:p>
          <a:p>
            <a:endParaRPr lang="en-US" sz="1600" b="1" dirty="0">
              <a:solidFill>
                <a:srgbClr val="00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(61.8h)</a:t>
            </a:r>
            <a:endParaRPr lang="en-US" sz="1200" b="1" baseline="30000" dirty="0">
              <a:solidFill>
                <a:srgbClr val="00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>
            <a:stCxn id="36" idx="0"/>
            <a:endCxn id="22" idx="4"/>
          </p:cNvCxnSpPr>
          <p:nvPr/>
        </p:nvCxnSpPr>
        <p:spPr bwMode="auto">
          <a:xfrm flipH="1" flipV="1">
            <a:off x="3911164" y="3798590"/>
            <a:ext cx="13136" cy="5373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8229600" y="1432964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mCi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82406" y="966477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1 hour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5-Point Star 68"/>
          <p:cNvSpPr/>
          <p:nvPr/>
        </p:nvSpPr>
        <p:spPr bwMode="auto">
          <a:xfrm>
            <a:off x="4688660" y="2822265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59962" y="3778474"/>
            <a:ext cx="88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 (60%)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Arrow Connector 75"/>
          <p:cNvCxnSpPr>
            <a:stCxn id="75" idx="0"/>
            <a:endCxn id="69" idx="3"/>
          </p:cNvCxnSpPr>
          <p:nvPr/>
        </p:nvCxnSpPr>
        <p:spPr bwMode="auto">
          <a:xfrm flipH="1" flipV="1">
            <a:off x="4873601" y="3050864"/>
            <a:ext cx="930580" cy="727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7" name="Oval 76"/>
          <p:cNvSpPr/>
          <p:nvPr/>
        </p:nvSpPr>
        <p:spPr bwMode="auto">
          <a:xfrm>
            <a:off x="4757240" y="2916403"/>
            <a:ext cx="82296" cy="8229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2546968" y="3711520"/>
            <a:ext cx="82296" cy="8229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 flipV="1">
            <a:off x="2590800" y="3792466"/>
            <a:ext cx="0" cy="543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2133600" y="4343400"/>
            <a:ext cx="88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(12.7h)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447800" y="14478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baseline="30000" dirty="0" smtClean="0"/>
              <a:t>71</a:t>
            </a:r>
            <a:r>
              <a:rPr lang="en-US" sz="2000" kern="0" dirty="0" smtClean="0"/>
              <a:t>Ga</a:t>
            </a:r>
            <a:r>
              <a:rPr lang="en-US" sz="2000" kern="0" dirty="0" smtClean="0">
                <a:solidFill>
                  <a:srgbClr val="00B050"/>
                </a:solidFill>
              </a:rPr>
              <a:t>(2.2 $/g)</a:t>
            </a:r>
            <a:r>
              <a:rPr lang="en-US" sz="2000" kern="0" dirty="0" smtClean="0">
                <a:solidFill>
                  <a:srgbClr val="FF0000"/>
                </a:solidFill>
              </a:rPr>
              <a:t>(40% </a:t>
            </a:r>
            <a:r>
              <a:rPr lang="en-US" sz="2000" kern="0" dirty="0" err="1" smtClean="0">
                <a:solidFill>
                  <a:srgbClr val="FF0000"/>
                </a:solidFill>
              </a:rPr>
              <a:t>nat</a:t>
            </a:r>
            <a:r>
              <a:rPr lang="en-US" sz="2000" kern="0" dirty="0" smtClean="0">
                <a:solidFill>
                  <a:srgbClr val="FF0000"/>
                </a:solidFill>
              </a:rPr>
              <a:t>)  </a:t>
            </a:r>
            <a:r>
              <a:rPr lang="en-US" sz="2000" kern="0" dirty="0" smtClean="0"/>
              <a:t>(</a:t>
            </a:r>
            <a:r>
              <a:rPr lang="en-US" sz="2000" kern="0" dirty="0" err="1" smtClean="0">
                <a:latin typeface="Symbol" panose="05050102010706020507" pitchFamily="18" charset="2"/>
              </a:rPr>
              <a:t>g</a:t>
            </a:r>
            <a:r>
              <a:rPr lang="en-US" sz="2000" kern="0" dirty="0" err="1" smtClean="0"/>
              <a:t>,</a:t>
            </a:r>
            <a:r>
              <a:rPr lang="en-US" sz="2000" kern="0" dirty="0" err="1" smtClean="0">
                <a:latin typeface="Symbol" panose="05050102010706020507" pitchFamily="18" charset="2"/>
              </a:rPr>
              <a:t>a</a:t>
            </a:r>
            <a:r>
              <a:rPr lang="en-US" sz="2000" kern="0" dirty="0" smtClean="0"/>
              <a:t>)  </a:t>
            </a:r>
            <a:r>
              <a:rPr lang="en-US" sz="2000" kern="0" baseline="30000" dirty="0" smtClean="0"/>
              <a:t>67</a:t>
            </a:r>
            <a:r>
              <a:rPr lang="en-US" sz="2000" kern="0" dirty="0" smtClean="0"/>
              <a:t>Cu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7746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520" y="-1079244"/>
            <a:ext cx="6141721" cy="87738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914400"/>
          </a:xfrm>
        </p:spPr>
        <p:txBody>
          <a:bodyPr/>
          <a:lstStyle/>
          <a:p>
            <a:r>
              <a:rPr lang="en-US" dirty="0" smtClean="0"/>
              <a:t>Medium </a:t>
            </a:r>
            <a:r>
              <a:rPr lang="en-US" dirty="0"/>
              <a:t>Energy, thick </a:t>
            </a:r>
            <a:r>
              <a:rPr lang="en-US" dirty="0" smtClean="0"/>
              <a:t>Tantal</a:t>
            </a:r>
            <a:r>
              <a:rPr lang="en-US" dirty="0" smtClean="0"/>
              <a:t>um target</a:t>
            </a:r>
            <a:endParaRPr lang="en-US" dirty="0"/>
          </a:p>
        </p:txBody>
      </p:sp>
      <p:sp>
        <p:nvSpPr>
          <p:cNvPr id="84" name="Explosion 1 83"/>
          <p:cNvSpPr/>
          <p:nvPr/>
        </p:nvSpPr>
        <p:spPr bwMode="auto">
          <a:xfrm>
            <a:off x="4226010" y="4081848"/>
            <a:ext cx="914400" cy="790202"/>
          </a:xfrm>
          <a:prstGeom prst="irregularSeal1">
            <a:avLst/>
          </a:prstGeom>
          <a:solidFill>
            <a:schemeClr val="accent1">
              <a:alpha val="22000"/>
            </a:schemeClr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443152" y="30480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2476" y="2219980"/>
            <a:ext cx="117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181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parent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(100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5" idx="4"/>
          </p:cNvCxnSpPr>
          <p:nvPr/>
        </p:nvCxnSpPr>
        <p:spPr bwMode="auto">
          <a:xfrm flipH="1">
            <a:off x="5671752" y="2743200"/>
            <a:ext cx="1029105" cy="3921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5511732" y="3134046"/>
            <a:ext cx="82296" cy="8229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634658" y="3675250"/>
            <a:ext cx="82296" cy="8229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91000" y="433595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</a:t>
            </a:r>
            <a:r>
              <a:rPr lang="en-US" sz="16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</a:t>
            </a:r>
            <a:endParaRPr lang="en-US" sz="1600" b="1" dirty="0" smtClean="0">
              <a:solidFill>
                <a:srgbClr val="00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solidFill>
                <a:srgbClr val="00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6.6d)</a:t>
            </a:r>
            <a:endParaRPr lang="en-US" sz="1200" b="1" baseline="30000" dirty="0">
              <a:solidFill>
                <a:srgbClr val="000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>
            <a:stCxn id="36" idx="0"/>
            <a:endCxn id="22" idx="4"/>
          </p:cNvCxnSpPr>
          <p:nvPr/>
        </p:nvCxnSpPr>
        <p:spPr bwMode="auto">
          <a:xfrm flipH="1" flipV="1">
            <a:off x="4675806" y="3757546"/>
            <a:ext cx="10494" cy="578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C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7924800" y="12616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mCi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82406" y="966477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1 hour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505" y="5872893"/>
            <a:ext cx="830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yield, but well isolated isotope </a:t>
            </a:r>
            <a:r>
              <a:rPr lang="en-US" b="1" baseline="30000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</a:t>
            </a:r>
            <a:r>
              <a:rPr lang="en-US" b="1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 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990600" y="1430249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sz="2000" baseline="30000" dirty="0" smtClean="0"/>
              <a:t>181</a:t>
            </a:r>
            <a:r>
              <a:rPr lang="en-US" sz="2000" dirty="0" smtClean="0"/>
              <a:t>Ta</a:t>
            </a:r>
            <a:r>
              <a:rPr lang="en-US" sz="2000" dirty="0" smtClean="0">
                <a:solidFill>
                  <a:srgbClr val="00B050"/>
                </a:solidFill>
              </a:rPr>
              <a:t>(4.5 </a:t>
            </a:r>
            <a:r>
              <a:rPr lang="en-US" sz="2000" dirty="0">
                <a:solidFill>
                  <a:srgbClr val="00B050"/>
                </a:solidFill>
              </a:rPr>
              <a:t>$/g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100% </a:t>
            </a:r>
            <a:r>
              <a:rPr lang="en-US" sz="2000" dirty="0" err="1">
                <a:solidFill>
                  <a:srgbClr val="FF0000"/>
                </a:solidFill>
              </a:rPr>
              <a:t>nat</a:t>
            </a:r>
            <a:r>
              <a:rPr lang="en-US" sz="2000" dirty="0">
                <a:solidFill>
                  <a:srgbClr val="FF0000"/>
                </a:solidFill>
              </a:rPr>
              <a:t>)  </a:t>
            </a:r>
            <a:r>
              <a:rPr lang="en-US" sz="2000" dirty="0"/>
              <a:t>(</a:t>
            </a:r>
            <a:r>
              <a:rPr lang="en-US" sz="2000" dirty="0" err="1">
                <a:latin typeface="Symbol" panose="05050102010706020507" pitchFamily="18" charset="2"/>
              </a:rPr>
              <a:t>g</a:t>
            </a:r>
            <a:r>
              <a:rPr lang="en-US" sz="2000" dirty="0" err="1"/>
              <a:t>,</a:t>
            </a:r>
            <a:r>
              <a:rPr lang="en-US" sz="2000" dirty="0" err="1">
                <a:latin typeface="Symbol" panose="05050102010706020507" pitchFamily="18" charset="2"/>
              </a:rPr>
              <a:t>a</a:t>
            </a:r>
            <a:r>
              <a:rPr lang="en-US" sz="2000" dirty="0"/>
              <a:t>) </a:t>
            </a:r>
            <a:r>
              <a:rPr lang="en-US" sz="2000" baseline="30000" dirty="0" smtClean="0"/>
              <a:t>177</a:t>
            </a:r>
            <a:r>
              <a:rPr lang="en-US" sz="2000" dirty="0" smtClean="0"/>
              <a:t>Lu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9080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Subsystems’ Critical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LERF accelerator beam </a:t>
            </a:r>
            <a:r>
              <a:rPr lang="en-US" dirty="0"/>
              <a:t>current limit</a:t>
            </a:r>
          </a:p>
          <a:p>
            <a:pPr lvl="1"/>
            <a:r>
              <a:rPr lang="en-US" dirty="0"/>
              <a:t>Machine </a:t>
            </a:r>
            <a:r>
              <a:rPr lang="en-US" dirty="0" smtClean="0"/>
              <a:t>limits, function of </a:t>
            </a:r>
            <a:r>
              <a:rPr lang="en-US" dirty="0" smtClean="0"/>
              <a:t>energy &lt;?&gt;</a:t>
            </a:r>
            <a:endParaRPr lang="en-US" dirty="0" smtClean="0"/>
          </a:p>
          <a:p>
            <a:r>
              <a:rPr lang="en-US" dirty="0" smtClean="0"/>
              <a:t>Vacuum Window: Beam current limit</a:t>
            </a:r>
          </a:p>
          <a:p>
            <a:pPr lvl="1"/>
            <a:r>
              <a:rPr lang="en-US" dirty="0" smtClean="0"/>
              <a:t>Design </a:t>
            </a:r>
            <a:r>
              <a:rPr lang="en-US" dirty="0" smtClean="0"/>
              <a:t>limits &lt;?&gt;</a:t>
            </a:r>
            <a:endParaRPr lang="en-US" dirty="0" smtClean="0"/>
          </a:p>
          <a:p>
            <a:r>
              <a:rPr lang="en-US" dirty="0" smtClean="0"/>
              <a:t>Radiator: Power density and Power deposition limit</a:t>
            </a:r>
          </a:p>
          <a:p>
            <a:pPr lvl="1"/>
            <a:r>
              <a:rPr lang="en-US" dirty="0"/>
              <a:t>Design </a:t>
            </a:r>
            <a:r>
              <a:rPr lang="en-US" dirty="0" smtClean="0"/>
              <a:t>limits &lt;?&gt;</a:t>
            </a:r>
            <a:endParaRPr lang="en-US" dirty="0" smtClean="0"/>
          </a:p>
          <a:p>
            <a:r>
              <a:rPr lang="en-US" dirty="0" smtClean="0"/>
              <a:t>Target: Absorbed power limit</a:t>
            </a:r>
          </a:p>
          <a:p>
            <a:pPr lvl="1"/>
            <a:r>
              <a:rPr lang="en-US" dirty="0" smtClean="0"/>
              <a:t>Design </a:t>
            </a:r>
            <a:r>
              <a:rPr lang="en-US" dirty="0" smtClean="0"/>
              <a:t>limits &lt;?&gt;</a:t>
            </a:r>
            <a:endParaRPr lang="en-US" dirty="0" smtClean="0"/>
          </a:p>
          <a:p>
            <a:pPr lvl="1"/>
            <a:r>
              <a:rPr lang="en-US" dirty="0" smtClean="0"/>
              <a:t>Isotope production </a:t>
            </a:r>
            <a:r>
              <a:rPr lang="en-US" dirty="0" smtClean="0"/>
              <a:t>limits &lt;?&gt;</a:t>
            </a:r>
            <a:endParaRPr lang="en-US" dirty="0" smtClean="0"/>
          </a:p>
          <a:p>
            <a:r>
              <a:rPr lang="en-US" dirty="0" smtClean="0"/>
              <a:t>Dump: Total beam power limit</a:t>
            </a:r>
          </a:p>
          <a:p>
            <a:pPr lvl="1"/>
            <a:r>
              <a:rPr lang="en-US" dirty="0" smtClean="0"/>
              <a:t>Should be no big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6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kern="0" dirty="0" smtClean="0"/>
              <a:t>List of Processes</a:t>
            </a:r>
            <a:endParaRPr lang="en-US" kern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382000" cy="5410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Natural Thorium-232 </a:t>
            </a:r>
            <a:r>
              <a:rPr lang="en-US" sz="2000" dirty="0" smtClean="0">
                <a:solidFill>
                  <a:srgbClr val="FF0000"/>
                </a:solidFill>
              </a:rPr>
              <a:t>(100% </a:t>
            </a:r>
            <a:r>
              <a:rPr lang="en-US" sz="2000" dirty="0" err="1" smtClean="0">
                <a:solidFill>
                  <a:srgbClr val="FF0000"/>
                </a:solidFill>
              </a:rPr>
              <a:t>nat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 smtClean="0"/>
              <a:t>is readily available at </a:t>
            </a:r>
            <a:r>
              <a:rPr lang="en-US" sz="2000" dirty="0" smtClean="0">
                <a:solidFill>
                  <a:srgbClr val="00B050"/>
                </a:solidFill>
              </a:rPr>
              <a:t>(~5 $/g)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Processes leading to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Ac production: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Immediate </a:t>
            </a:r>
            <a:r>
              <a:rPr lang="en-US" sz="2000" dirty="0" smtClean="0">
                <a:solidFill>
                  <a:srgbClr val="FF0000"/>
                </a:solidFill>
              </a:rPr>
              <a:t>(hours of irradiation to ~mCi production of</a:t>
            </a:r>
            <a:r>
              <a:rPr lang="en-US" sz="2000" baseline="30000" dirty="0" smtClean="0">
                <a:solidFill>
                  <a:srgbClr val="FF0000"/>
                </a:solidFill>
              </a:rPr>
              <a:t> 225</a:t>
            </a:r>
            <a:r>
              <a:rPr lang="en-US" sz="2000" dirty="0" smtClean="0">
                <a:solidFill>
                  <a:srgbClr val="FF0000"/>
                </a:solidFill>
              </a:rPr>
              <a:t>Ac 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232</a:t>
            </a:r>
            <a:r>
              <a:rPr lang="en-US" sz="2000" dirty="0" smtClean="0"/>
              <a:t>Th  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B050"/>
                </a:solidFill>
              </a:rPr>
              <a:t>,6n+p)</a:t>
            </a:r>
            <a:r>
              <a:rPr lang="en-US" sz="2000" baseline="30000" dirty="0" smtClean="0">
                <a:solidFill>
                  <a:srgbClr val="00B050"/>
                </a:solidFill>
              </a:rPr>
              <a:t> 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Ac (9.9d) - direct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232</a:t>
            </a:r>
            <a:r>
              <a:rPr lang="en-US" sz="2000" dirty="0" smtClean="0"/>
              <a:t>Th  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B050"/>
                </a:solidFill>
              </a:rPr>
              <a:t>,7n)</a:t>
            </a:r>
            <a:r>
              <a:rPr lang="en-US" sz="2000" baseline="30000" dirty="0" smtClean="0">
                <a:solidFill>
                  <a:srgbClr val="00B050"/>
                </a:solidFill>
              </a:rPr>
              <a:t> 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Th (8.7m)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Ac (9.9d)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232</a:t>
            </a:r>
            <a:r>
              <a:rPr lang="en-US" sz="2000" dirty="0" smtClean="0"/>
              <a:t>Th  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B050"/>
                </a:solidFill>
              </a:rPr>
              <a:t>,5n+2p)</a:t>
            </a:r>
            <a:r>
              <a:rPr lang="en-US" sz="2000" baseline="30000" dirty="0" smtClean="0">
                <a:solidFill>
                  <a:srgbClr val="00B050"/>
                </a:solidFill>
              </a:rPr>
              <a:t> 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Ra (14.9d)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Ac (9.9d)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Delayed </a:t>
            </a:r>
            <a:r>
              <a:rPr lang="en-US" sz="2000" dirty="0" smtClean="0">
                <a:solidFill>
                  <a:srgbClr val="FF0000"/>
                </a:solidFill>
              </a:rPr>
              <a:t>(~1000 hours of irradiation to ~mCi production of </a:t>
            </a:r>
            <a:r>
              <a:rPr lang="en-US" sz="2000" baseline="30000" dirty="0" smtClean="0">
                <a:solidFill>
                  <a:srgbClr val="FF0000"/>
                </a:solidFill>
              </a:rPr>
              <a:t> 229</a:t>
            </a:r>
            <a:r>
              <a:rPr lang="en-US" sz="2000" dirty="0" smtClean="0">
                <a:solidFill>
                  <a:srgbClr val="FF0000"/>
                </a:solidFill>
              </a:rPr>
              <a:t>Th, to be used to produce ~mCi of</a:t>
            </a:r>
            <a:r>
              <a:rPr lang="en-US" sz="2000" baseline="30000" dirty="0" smtClean="0">
                <a:solidFill>
                  <a:srgbClr val="FF0000"/>
                </a:solidFill>
              </a:rPr>
              <a:t> 225</a:t>
            </a:r>
            <a:r>
              <a:rPr lang="en-US" sz="2000" dirty="0" smtClean="0">
                <a:solidFill>
                  <a:srgbClr val="FF0000"/>
                </a:solidFill>
              </a:rPr>
              <a:t>Ac every ~20 days “forever”)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232</a:t>
            </a:r>
            <a:r>
              <a:rPr lang="en-US" sz="2000" dirty="0" smtClean="0"/>
              <a:t>Th  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B050"/>
                </a:solidFill>
              </a:rPr>
              <a:t>,3n)</a:t>
            </a:r>
            <a:r>
              <a:rPr lang="en-US" sz="2000" baseline="30000" dirty="0" smtClean="0">
                <a:solidFill>
                  <a:srgbClr val="00B050"/>
                </a:solidFill>
              </a:rPr>
              <a:t>  </a:t>
            </a:r>
            <a:r>
              <a:rPr lang="en-US" sz="2000" baseline="30000" dirty="0" smtClean="0"/>
              <a:t>229</a:t>
            </a:r>
            <a:r>
              <a:rPr lang="en-US" sz="2000" dirty="0" smtClean="0"/>
              <a:t>Th (7880Y)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baseline="30000" dirty="0" smtClean="0">
                <a:solidFill>
                  <a:srgbClr val="00B050"/>
                </a:solidFill>
              </a:rPr>
              <a:t>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Ra (14.9d)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Ac (9.9d)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List of processes considered earlier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  68</a:t>
            </a:r>
            <a:r>
              <a:rPr lang="en-US" sz="2000" dirty="0" smtClean="0"/>
              <a:t>Zn</a:t>
            </a:r>
            <a:r>
              <a:rPr lang="en-US" sz="2000" dirty="0" smtClean="0">
                <a:solidFill>
                  <a:srgbClr val="00B050"/>
                </a:solidFill>
              </a:rPr>
              <a:t>  (0.05 $/g)  </a:t>
            </a:r>
            <a:r>
              <a:rPr lang="en-US" sz="2000" dirty="0" smtClean="0">
                <a:solidFill>
                  <a:srgbClr val="FF0000"/>
                </a:solidFill>
              </a:rPr>
              <a:t>(18% </a:t>
            </a:r>
            <a:r>
              <a:rPr lang="en-US" sz="2000" dirty="0" err="1" smtClean="0">
                <a:solidFill>
                  <a:srgbClr val="FF0000"/>
                </a:solidFill>
              </a:rPr>
              <a:t>nat</a:t>
            </a:r>
            <a:r>
              <a:rPr lang="en-US" sz="2000" dirty="0" smtClean="0">
                <a:solidFill>
                  <a:srgbClr val="FF0000"/>
                </a:solidFill>
              </a:rPr>
              <a:t>)  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dirty="0" err="1" smtClean="0"/>
              <a:t>,p</a:t>
            </a:r>
            <a:r>
              <a:rPr lang="en-US" sz="2000" dirty="0" smtClean="0"/>
              <a:t>)  </a:t>
            </a:r>
            <a:r>
              <a:rPr lang="en-US" sz="2000" baseline="30000" dirty="0" smtClean="0"/>
              <a:t>67</a:t>
            </a:r>
            <a:r>
              <a:rPr lang="en-US" sz="2000" dirty="0" smtClean="0"/>
              <a:t>Cu (2.6d)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  71</a:t>
            </a:r>
            <a:r>
              <a:rPr lang="en-US" sz="2000" dirty="0" smtClean="0"/>
              <a:t>Ga  </a:t>
            </a:r>
            <a:r>
              <a:rPr lang="en-US" sz="2000" dirty="0" smtClean="0">
                <a:solidFill>
                  <a:srgbClr val="00B050"/>
                </a:solidFill>
              </a:rPr>
              <a:t>(2.2 $/g)    </a:t>
            </a:r>
            <a:r>
              <a:rPr lang="en-US" sz="2000" dirty="0" smtClean="0">
                <a:solidFill>
                  <a:srgbClr val="FF0000"/>
                </a:solidFill>
              </a:rPr>
              <a:t>(40% </a:t>
            </a:r>
            <a:r>
              <a:rPr lang="en-US" sz="2000" dirty="0" err="1" smtClean="0">
                <a:solidFill>
                  <a:srgbClr val="FF0000"/>
                </a:solidFill>
              </a:rPr>
              <a:t>nat</a:t>
            </a:r>
            <a:r>
              <a:rPr lang="en-US" sz="2000" dirty="0" smtClean="0">
                <a:solidFill>
                  <a:srgbClr val="FF0000"/>
                </a:solidFill>
              </a:rPr>
              <a:t>)  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latin typeface="Symbol" panose="05050102010706020507" pitchFamily="18" charset="2"/>
              </a:rPr>
              <a:t>a</a:t>
            </a:r>
            <a:r>
              <a:rPr lang="en-US" sz="2000" dirty="0" smtClean="0"/>
              <a:t>)  </a:t>
            </a:r>
            <a:r>
              <a:rPr lang="en-US" sz="2000" baseline="30000" dirty="0" smtClean="0"/>
              <a:t>67</a:t>
            </a:r>
            <a:r>
              <a:rPr lang="en-US" sz="2000" dirty="0" smtClean="0"/>
              <a:t>Cu (2.6d)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 178</a:t>
            </a:r>
            <a:r>
              <a:rPr lang="en-US" sz="2000" dirty="0" smtClean="0"/>
              <a:t>Hf</a:t>
            </a:r>
            <a:r>
              <a:rPr lang="en-US" sz="2000" dirty="0" smtClean="0">
                <a:solidFill>
                  <a:srgbClr val="00B050"/>
                </a:solidFill>
              </a:rPr>
              <a:t>   (1.2 $/g)    </a:t>
            </a:r>
            <a:r>
              <a:rPr lang="en-US" sz="2000" dirty="0" smtClean="0">
                <a:solidFill>
                  <a:srgbClr val="FF0000"/>
                </a:solidFill>
              </a:rPr>
              <a:t>(27% </a:t>
            </a:r>
            <a:r>
              <a:rPr lang="en-US" sz="2000" dirty="0" err="1" smtClean="0">
                <a:solidFill>
                  <a:srgbClr val="FF0000"/>
                </a:solidFill>
              </a:rPr>
              <a:t>nat</a:t>
            </a:r>
            <a:r>
              <a:rPr lang="en-US" sz="2000" dirty="0" smtClean="0">
                <a:solidFill>
                  <a:srgbClr val="FF0000"/>
                </a:solidFill>
              </a:rPr>
              <a:t>)  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dirty="0" err="1" smtClean="0"/>
              <a:t>,p</a:t>
            </a:r>
            <a:r>
              <a:rPr lang="en-US" sz="2000" dirty="0" smtClean="0"/>
              <a:t>) </a:t>
            </a:r>
            <a:r>
              <a:rPr lang="en-US" sz="2000" baseline="30000" dirty="0" smtClean="0"/>
              <a:t>177</a:t>
            </a:r>
            <a:r>
              <a:rPr lang="en-US" sz="2000" dirty="0" smtClean="0"/>
              <a:t>Lu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(6.6d)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181</a:t>
            </a:r>
            <a:r>
              <a:rPr lang="en-US" sz="2000" dirty="0" smtClean="0"/>
              <a:t>Ta</a:t>
            </a:r>
            <a:r>
              <a:rPr lang="en-US" sz="2000" dirty="0" smtClean="0">
                <a:solidFill>
                  <a:srgbClr val="00B050"/>
                </a:solidFill>
              </a:rPr>
              <a:t>   (4.5 $/g)  </a:t>
            </a:r>
            <a:r>
              <a:rPr lang="en-US" sz="2000" dirty="0" smtClean="0">
                <a:solidFill>
                  <a:srgbClr val="FF0000"/>
                </a:solidFill>
              </a:rPr>
              <a:t>(100% </a:t>
            </a:r>
            <a:r>
              <a:rPr lang="en-US" sz="2000" dirty="0" err="1" smtClean="0">
                <a:solidFill>
                  <a:srgbClr val="FF0000"/>
                </a:solidFill>
              </a:rPr>
              <a:t>nat</a:t>
            </a:r>
            <a:r>
              <a:rPr lang="en-US" sz="2000" dirty="0" smtClean="0">
                <a:solidFill>
                  <a:srgbClr val="FF0000"/>
                </a:solidFill>
              </a:rPr>
              <a:t>)  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latin typeface="Symbol" panose="05050102010706020507" pitchFamily="18" charset="2"/>
              </a:rPr>
              <a:t>a</a:t>
            </a:r>
            <a:r>
              <a:rPr lang="en-US" sz="2000" dirty="0" smtClean="0"/>
              <a:t>) </a:t>
            </a:r>
            <a:r>
              <a:rPr lang="en-US" sz="2000" baseline="30000" dirty="0" smtClean="0"/>
              <a:t>177</a:t>
            </a:r>
            <a:r>
              <a:rPr lang="en-US" sz="2000" dirty="0" smtClean="0"/>
              <a:t>Lu (6.6d)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226</a:t>
            </a:r>
            <a:r>
              <a:rPr lang="en-US" sz="2000" dirty="0" smtClean="0"/>
              <a:t>Ra</a:t>
            </a:r>
            <a:r>
              <a:rPr lang="en-US" sz="2000" dirty="0" smtClean="0">
                <a:solidFill>
                  <a:srgbClr val="00B050"/>
                </a:solidFill>
              </a:rPr>
              <a:t> (100 k$/g) </a:t>
            </a:r>
            <a:r>
              <a:rPr lang="en-US" sz="2000" dirty="0" smtClean="0">
                <a:solidFill>
                  <a:srgbClr val="FF0000"/>
                </a:solidFill>
              </a:rPr>
              <a:t>(100% </a:t>
            </a:r>
            <a:r>
              <a:rPr lang="en-US" sz="2000" dirty="0" err="1" smtClean="0">
                <a:solidFill>
                  <a:srgbClr val="FF0000"/>
                </a:solidFill>
              </a:rPr>
              <a:t>nat</a:t>
            </a:r>
            <a:r>
              <a:rPr lang="en-US" sz="2000" dirty="0" smtClean="0">
                <a:solidFill>
                  <a:srgbClr val="FF0000"/>
                </a:solidFill>
              </a:rPr>
              <a:t>)  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dirty="0" err="1" smtClean="0"/>
              <a:t>,n</a:t>
            </a:r>
            <a:r>
              <a:rPr lang="en-US" sz="2000" dirty="0" smtClean="0"/>
              <a:t>)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Ra (14.9d)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Ac (9.9d)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54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Colors represent dose rates in arbitrary units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5600" y="228600"/>
            <a:ext cx="7946400" cy="59598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energy, medium radiator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8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FLUKA toy model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1000" cy="5334000"/>
          </a:xfrm>
        </p:spPr>
        <p:txBody>
          <a:bodyPr/>
          <a:lstStyle/>
          <a:p>
            <a:r>
              <a:rPr lang="en-US" dirty="0" smtClean="0"/>
              <a:t>Air volume, Tungsten radiator and dump, </a:t>
            </a:r>
            <a:r>
              <a:rPr lang="en-US" baseline="30000" dirty="0" smtClean="0"/>
              <a:t>226</a:t>
            </a:r>
            <a:r>
              <a:rPr lang="en-US" dirty="0" smtClean="0"/>
              <a:t>Ra target</a:t>
            </a:r>
          </a:p>
          <a:p>
            <a:r>
              <a:rPr lang="en-US" dirty="0" smtClean="0"/>
              <a:t>Magnetic field volume 5x5x5 cm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772400" cy="419100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0" y="37000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8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Radiator</a:t>
            </a:r>
            <a:endParaRPr lang="en-US" sz="1600" dirty="0">
              <a:solidFill>
                <a:srgbClr val="C8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0904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8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en-US" sz="1600" dirty="0">
              <a:solidFill>
                <a:srgbClr val="C89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7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Colors </a:t>
            </a:r>
            <a:r>
              <a:rPr lang="en-US" dirty="0"/>
              <a:t>represent activities in mCi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772400" cy="58074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energy, medium radiator run</a:t>
            </a:r>
          </a:p>
        </p:txBody>
      </p:sp>
    </p:spTree>
    <p:extLst>
      <p:ext uri="{BB962C8B-B14F-4D97-AF65-F5344CB8AC3E}">
        <p14:creationId xmlns:p14="http://schemas.microsoft.com/office/powerpoint/2010/main" val="141628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</a:t>
            </a:r>
            <a:r>
              <a:rPr lang="en-US" dirty="0" smtClean="0"/>
              <a:t>Results on </a:t>
            </a:r>
            <a:r>
              <a:rPr lang="en-US" baseline="30000" dirty="0" smtClean="0"/>
              <a:t>226</a:t>
            </a:r>
            <a:r>
              <a:rPr lang="en-US" dirty="0" smtClean="0"/>
              <a:t>Ra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>
                <a:solidFill>
                  <a:srgbClr val="FF0000"/>
                </a:solidFill>
              </a:rPr>
              <a:t>150 kW</a:t>
            </a:r>
            <a:r>
              <a:rPr lang="en-US" dirty="0" smtClean="0"/>
              <a:t>, </a:t>
            </a:r>
            <a:r>
              <a:rPr lang="en-US" baseline="30000" dirty="0" smtClean="0">
                <a:solidFill>
                  <a:srgbClr val="FF0000"/>
                </a:solidFill>
              </a:rPr>
              <a:t>226</a:t>
            </a:r>
            <a:r>
              <a:rPr lang="en-US" dirty="0" smtClean="0">
                <a:solidFill>
                  <a:srgbClr val="FF0000"/>
                </a:solidFill>
              </a:rPr>
              <a:t>Ra</a:t>
            </a:r>
            <a:r>
              <a:rPr lang="en-US" dirty="0" smtClean="0"/>
              <a:t> target -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</a:rPr>
              <a:t>Ci </a:t>
            </a:r>
            <a:r>
              <a:rPr lang="en-US" dirty="0"/>
              <a:t>(=</a:t>
            </a:r>
            <a:r>
              <a:rPr lang="en-US" dirty="0">
                <a:solidFill>
                  <a:srgbClr val="FF0000"/>
                </a:solidFill>
              </a:rPr>
              <a:t>1 g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Production of </a:t>
            </a:r>
            <a:r>
              <a:rPr lang="en-US" baseline="30000" dirty="0" smtClean="0">
                <a:solidFill>
                  <a:srgbClr val="FF0000"/>
                </a:solidFill>
              </a:rPr>
              <a:t>225</a:t>
            </a:r>
            <a:r>
              <a:rPr lang="en-US" dirty="0" smtClean="0">
                <a:solidFill>
                  <a:srgbClr val="FF0000"/>
                </a:solidFill>
              </a:rPr>
              <a:t>Ac</a:t>
            </a:r>
            <a:r>
              <a:rPr lang="en-US" dirty="0" smtClean="0"/>
              <a:t> after </a:t>
            </a:r>
            <a:r>
              <a:rPr lang="en-US" dirty="0" smtClean="0">
                <a:solidFill>
                  <a:srgbClr val="FF0000"/>
                </a:solidFill>
              </a:rPr>
              <a:t>1h</a:t>
            </a:r>
            <a:r>
              <a:rPr lang="en-US" dirty="0" smtClean="0"/>
              <a:t> irradiation &amp; </a:t>
            </a:r>
            <a:r>
              <a:rPr lang="en-US" dirty="0" smtClean="0">
                <a:solidFill>
                  <a:srgbClr val="FF0000"/>
                </a:solidFill>
              </a:rPr>
              <a:t>18d</a:t>
            </a:r>
            <a:r>
              <a:rPr lang="en-US" dirty="0" smtClean="0"/>
              <a:t> decay</a:t>
            </a:r>
          </a:p>
          <a:p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150 MeV </a:t>
            </a:r>
            <a:r>
              <a:rPr lang="en-US" dirty="0" smtClean="0"/>
              <a:t>beam, </a:t>
            </a:r>
            <a:r>
              <a:rPr lang="en-US" dirty="0" smtClean="0">
                <a:solidFill>
                  <a:srgbClr val="FF0000"/>
                </a:solidFill>
              </a:rPr>
              <a:t>1 mm </a:t>
            </a:r>
            <a:r>
              <a:rPr lang="en-US" dirty="0" smtClean="0"/>
              <a:t>W radiator, </a:t>
            </a:r>
            <a:r>
              <a:rPr lang="en-US" dirty="0" smtClean="0">
                <a:solidFill>
                  <a:srgbClr val="FF0000"/>
                </a:solidFill>
              </a:rPr>
              <a:t>5 T</a:t>
            </a:r>
            <a:r>
              <a:rPr lang="en-US" dirty="0" smtClean="0"/>
              <a:t> x </a:t>
            </a:r>
            <a:r>
              <a:rPr lang="en-US" dirty="0" smtClean="0">
                <a:solidFill>
                  <a:srgbClr val="FF0000"/>
                </a:solidFill>
              </a:rPr>
              <a:t>5 cm </a:t>
            </a:r>
            <a:r>
              <a:rPr lang="en-US" dirty="0" smtClean="0"/>
              <a:t>magnetic field, </a:t>
            </a:r>
            <a:r>
              <a:rPr lang="en-US" dirty="0" smtClean="0">
                <a:solidFill>
                  <a:srgbClr val="FF0000"/>
                </a:solidFill>
              </a:rPr>
              <a:t>10 cm </a:t>
            </a:r>
            <a:r>
              <a:rPr lang="en-US" dirty="0" smtClean="0"/>
              <a:t>between radiator and target, </a:t>
            </a:r>
            <a:r>
              <a:rPr lang="en-US" dirty="0" smtClean="0">
                <a:solidFill>
                  <a:srgbClr val="FF0000"/>
                </a:solidFill>
              </a:rPr>
              <a:t>4 mm </a:t>
            </a:r>
            <a:r>
              <a:rPr lang="en-US" dirty="0" smtClean="0"/>
              <a:t>diameter target.                             </a:t>
            </a:r>
            <a:r>
              <a:rPr lang="en-US" i="1" dirty="0" smtClean="0"/>
              <a:t>Results: </a:t>
            </a:r>
            <a:r>
              <a:rPr lang="en-US" dirty="0" smtClean="0">
                <a:solidFill>
                  <a:srgbClr val="00B050"/>
                </a:solidFill>
              </a:rPr>
              <a:t>13 mCi </a:t>
            </a:r>
            <a:r>
              <a:rPr lang="en-US" baseline="30000" dirty="0" smtClean="0">
                <a:solidFill>
                  <a:srgbClr val="00B050"/>
                </a:solidFill>
              </a:rPr>
              <a:t>225</a:t>
            </a:r>
            <a:r>
              <a:rPr lang="en-US" dirty="0" smtClean="0">
                <a:solidFill>
                  <a:srgbClr val="00B050"/>
                </a:solidFill>
              </a:rPr>
              <a:t>Ac </a:t>
            </a:r>
            <a:r>
              <a:rPr lang="en-US" dirty="0" smtClean="0"/>
              <a:t>produced, </a:t>
            </a:r>
            <a:r>
              <a:rPr lang="en-US" dirty="0" smtClean="0">
                <a:solidFill>
                  <a:srgbClr val="00B050"/>
                </a:solidFill>
              </a:rPr>
              <a:t>3.7 kW </a:t>
            </a:r>
            <a:r>
              <a:rPr lang="en-US" dirty="0" smtClean="0"/>
              <a:t>in radiator, </a:t>
            </a:r>
            <a:r>
              <a:rPr lang="en-US" dirty="0" smtClean="0">
                <a:solidFill>
                  <a:srgbClr val="00B050"/>
                </a:solidFill>
              </a:rPr>
              <a:t>620 W</a:t>
            </a:r>
            <a:r>
              <a:rPr lang="en-US" dirty="0" smtClean="0"/>
              <a:t> in the target</a:t>
            </a:r>
          </a:p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50 </a:t>
            </a:r>
            <a:r>
              <a:rPr lang="en-US" dirty="0">
                <a:solidFill>
                  <a:srgbClr val="FF0000"/>
                </a:solidFill>
              </a:rPr>
              <a:t>MeV </a:t>
            </a:r>
            <a:r>
              <a:rPr lang="en-US" dirty="0" smtClean="0"/>
              <a:t>beam</a:t>
            </a:r>
            <a:r>
              <a:rPr lang="en-US" dirty="0"/>
              <a:t> ,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>
                <a:solidFill>
                  <a:srgbClr val="FF0000"/>
                </a:solidFill>
              </a:rPr>
              <a:t>mm </a:t>
            </a:r>
            <a:r>
              <a:rPr lang="en-US" dirty="0"/>
              <a:t>W </a:t>
            </a:r>
            <a:r>
              <a:rPr lang="en-US" dirty="0" smtClean="0"/>
              <a:t>radiator, 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magnetic field, </a:t>
            </a:r>
            <a:r>
              <a:rPr lang="en-US" dirty="0" smtClean="0">
                <a:solidFill>
                  <a:srgbClr val="FF0000"/>
                </a:solidFill>
              </a:rPr>
              <a:t>2.5 </a:t>
            </a:r>
            <a:r>
              <a:rPr lang="en-US" dirty="0">
                <a:solidFill>
                  <a:srgbClr val="FF0000"/>
                </a:solidFill>
              </a:rPr>
              <a:t>cm </a:t>
            </a:r>
            <a:r>
              <a:rPr lang="en-US" dirty="0"/>
              <a:t>between radiator and target, </a:t>
            </a:r>
            <a:r>
              <a:rPr lang="en-US" dirty="0" smtClean="0">
                <a:solidFill>
                  <a:srgbClr val="FF0000"/>
                </a:solidFill>
              </a:rPr>
              <a:t>6 </a:t>
            </a:r>
            <a:r>
              <a:rPr lang="en-US" dirty="0">
                <a:solidFill>
                  <a:srgbClr val="FF0000"/>
                </a:solidFill>
              </a:rPr>
              <a:t>mm </a:t>
            </a:r>
            <a:r>
              <a:rPr lang="en-US" dirty="0" smtClean="0"/>
              <a:t>diameter target. </a:t>
            </a:r>
            <a:r>
              <a:rPr lang="en-US" i="1" dirty="0" smtClean="0"/>
              <a:t>Results: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35 </a:t>
            </a:r>
            <a:r>
              <a:rPr lang="en-US" dirty="0">
                <a:solidFill>
                  <a:srgbClr val="00B050"/>
                </a:solidFill>
              </a:rPr>
              <a:t>mCi </a:t>
            </a:r>
            <a:r>
              <a:rPr lang="en-US" baseline="30000" dirty="0">
                <a:solidFill>
                  <a:srgbClr val="00B050"/>
                </a:solidFill>
              </a:rPr>
              <a:t>225</a:t>
            </a:r>
            <a:r>
              <a:rPr lang="en-US" dirty="0">
                <a:solidFill>
                  <a:srgbClr val="00B050"/>
                </a:solidFill>
              </a:rPr>
              <a:t>Ac </a:t>
            </a:r>
            <a:r>
              <a:rPr lang="en-US" dirty="0"/>
              <a:t>produced, </a:t>
            </a:r>
            <a:r>
              <a:rPr lang="en-US" dirty="0">
                <a:solidFill>
                  <a:srgbClr val="00B050"/>
                </a:solidFill>
              </a:rPr>
              <a:t>6</a:t>
            </a:r>
            <a:r>
              <a:rPr lang="en-US" dirty="0" smtClean="0">
                <a:solidFill>
                  <a:srgbClr val="00B050"/>
                </a:solidFill>
              </a:rPr>
              <a:t>7 </a:t>
            </a:r>
            <a:r>
              <a:rPr lang="en-US" dirty="0">
                <a:solidFill>
                  <a:srgbClr val="00B050"/>
                </a:solidFill>
              </a:rPr>
              <a:t>kW </a:t>
            </a:r>
            <a:r>
              <a:rPr lang="en-US" dirty="0"/>
              <a:t>in radiator, </a:t>
            </a:r>
            <a:r>
              <a:rPr lang="en-US" dirty="0" smtClean="0">
                <a:solidFill>
                  <a:srgbClr val="00B050"/>
                </a:solidFill>
              </a:rPr>
              <a:t>1.1 kW </a:t>
            </a:r>
            <a:r>
              <a:rPr lang="en-US" dirty="0"/>
              <a:t>in the target</a:t>
            </a:r>
          </a:p>
          <a:p>
            <a:pPr lv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0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Colors </a:t>
            </a:r>
            <a:r>
              <a:rPr lang="en-US" dirty="0"/>
              <a:t>represent dose rates in arbitrary units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7620000" cy="54864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energy, thin radiator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4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		Colors represent activities in mCi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717800" cy="52740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energy, thin radiator run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82032" y="1640228"/>
            <a:ext cx="6416864" cy="3346525"/>
            <a:chOff x="1508634" y="1893628"/>
            <a:chExt cx="5447507" cy="3054976"/>
          </a:xfrm>
        </p:grpSpPr>
        <p:sp>
          <p:nvSpPr>
            <p:cNvPr id="8" name="Explosion 1 7"/>
            <p:cNvSpPr/>
            <p:nvPr/>
          </p:nvSpPr>
          <p:spPr bwMode="auto">
            <a:xfrm>
              <a:off x="4096350" y="1893628"/>
              <a:ext cx="914400" cy="790202"/>
            </a:xfrm>
            <a:prstGeom prst="irregularSeal1">
              <a:avLst/>
            </a:prstGeom>
            <a:solidFill>
              <a:schemeClr val="accent1">
                <a:alpha val="22000"/>
              </a:schemeClr>
            </a:solidFill>
            <a:ln w="9525" cap="flat" cmpd="sng" algn="ctr">
              <a:solidFill>
                <a:srgbClr val="000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9" name="5-Point Star 8"/>
            <p:cNvSpPr/>
            <p:nvPr/>
          </p:nvSpPr>
          <p:spPr bwMode="auto">
            <a:xfrm>
              <a:off x="5539409" y="2602417"/>
              <a:ext cx="228600" cy="22860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65541" y="2500089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226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  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1600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parent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>
              <a:endCxn id="12" idx="5"/>
            </p:cNvCxnSpPr>
            <p:nvPr/>
          </p:nvCxnSpPr>
          <p:spPr bwMode="auto">
            <a:xfrm flipH="1">
              <a:off x="5678236" y="2758707"/>
              <a:ext cx="78260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5607992" y="2688463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94016" y="2698685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13491" y="3896279"/>
              <a:ext cx="1080223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225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(14.9d)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5440208" y="2793027"/>
              <a:ext cx="0" cy="11194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283383" y="4176802"/>
              <a:ext cx="1069375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221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(4.9m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602008" y="3057367"/>
              <a:ext cx="0" cy="11194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4560860" y="2968327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51348" y="2131068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225</a:t>
              </a:r>
              <a:r>
                <a:rPr lang="en-US" sz="1600" b="1" dirty="0" smtClean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</a:t>
              </a:r>
            </a:p>
            <a:p>
              <a:endParaRPr lang="en-US" sz="1600" b="1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dirty="0" smtClean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(9.9d)</a:t>
              </a:r>
              <a:endParaRPr lang="en-US" sz="1200" b="1" baseline="30000" dirty="0">
                <a:solidFill>
                  <a:srgbClr val="000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8" idx="3"/>
            </p:cNvCxnSpPr>
            <p:nvPr/>
          </p:nvCxnSpPr>
          <p:spPr bwMode="auto">
            <a:xfrm>
              <a:off x="5010750" y="2379822"/>
              <a:ext cx="397091" cy="51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C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5399060" y="2407279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4385327"/>
              <a:ext cx="1134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217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(1.5s)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3771900" y="3639320"/>
              <a:ext cx="0" cy="8072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3730752" y="3550279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88638" y="4639545"/>
              <a:ext cx="988142" cy="309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213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Bi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(46m)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 flipV="1">
              <a:off x="2941795" y="4200371"/>
              <a:ext cx="11123" cy="5651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27" name="Oval 26"/>
            <p:cNvSpPr/>
            <p:nvPr/>
          </p:nvSpPr>
          <p:spPr bwMode="auto">
            <a:xfrm>
              <a:off x="2900644" y="4111327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15076" y="3118447"/>
              <a:ext cx="14997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213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Po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(164</a:t>
              </a:r>
              <a:r>
                <a:rPr lang="en-US" sz="12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>
              <a:off x="2945838" y="3335947"/>
              <a:ext cx="7080" cy="4956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30" name="Oval 29"/>
            <p:cNvSpPr/>
            <p:nvPr/>
          </p:nvSpPr>
          <p:spPr bwMode="auto">
            <a:xfrm>
              <a:off x="2903692" y="3831552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08634" y="3838079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209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Pb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(3.2h)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068864" y="4405412"/>
              <a:ext cx="82296" cy="8229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6" name="Straight Arrow Connector 35"/>
            <p:cNvCxnSpPr>
              <a:stCxn id="21" idx="3"/>
            </p:cNvCxnSpPr>
            <p:nvPr/>
          </p:nvCxnSpPr>
          <p:spPr bwMode="auto">
            <a:xfrm flipH="1">
              <a:off x="4648201" y="2477523"/>
              <a:ext cx="762912" cy="5244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37" name="Straight Arrow Connector 36"/>
            <p:cNvCxnSpPr>
              <a:stCxn id="18" idx="3"/>
            </p:cNvCxnSpPr>
            <p:nvPr/>
          </p:nvCxnSpPr>
          <p:spPr bwMode="auto">
            <a:xfrm flipH="1">
              <a:off x="3816096" y="3038571"/>
              <a:ext cx="756816" cy="5428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39" name="Straight Arrow Connector 38"/>
            <p:cNvCxnSpPr>
              <a:stCxn id="30" idx="3"/>
            </p:cNvCxnSpPr>
            <p:nvPr/>
          </p:nvCxnSpPr>
          <p:spPr bwMode="auto">
            <a:xfrm flipH="1">
              <a:off x="2149784" y="3901796"/>
              <a:ext cx="765960" cy="5318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38" name="Straight Arrow Connector 37"/>
            <p:cNvCxnSpPr>
              <a:stCxn id="24" idx="3"/>
            </p:cNvCxnSpPr>
            <p:nvPr/>
          </p:nvCxnSpPr>
          <p:spPr bwMode="auto">
            <a:xfrm flipH="1">
              <a:off x="2971801" y="3620523"/>
              <a:ext cx="771004" cy="5244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 rot="-120000" flipV="1">
              <a:off x="5433444" y="2495064"/>
              <a:ext cx="10088" cy="2011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rot="-120000" flipV="1">
              <a:off x="2939568" y="3913517"/>
              <a:ext cx="10088" cy="2011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glow rad="50800">
                <a:schemeClr val="accent1">
                  <a:satMod val="175000"/>
                  <a:alpha val="58000"/>
                </a:schemeClr>
              </a:glow>
              <a:innerShdw blurRad="114300" dist="12700" dir="600000">
                <a:srgbClr val="FFFF00">
                  <a:alpha val="0"/>
                </a:srgbClr>
              </a:innerShdw>
              <a:softEdge rad="0"/>
            </a:effec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1924246" y="4099688"/>
              <a:ext cx="144619" cy="3468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2051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Colors </a:t>
            </a:r>
            <a:r>
              <a:rPr lang="en-US" dirty="0"/>
              <a:t>represent dose rates in arbitrary units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7924800" cy="56388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energy, medium radiator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0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348616"/>
            <a:ext cx="8251200" cy="5731200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Colors </a:t>
            </a:r>
            <a:r>
              <a:rPr lang="en-US" dirty="0"/>
              <a:t>represent </a:t>
            </a:r>
            <a:r>
              <a:rPr lang="en-US" dirty="0" smtClean="0"/>
              <a:t>activities </a:t>
            </a:r>
            <a:r>
              <a:rPr lang="en-US" dirty="0"/>
              <a:t>in </a:t>
            </a:r>
            <a:r>
              <a:rPr lang="en-US" dirty="0" smtClean="0"/>
              <a:t>mCi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energy, medium radiator run</a:t>
            </a:r>
          </a:p>
        </p:txBody>
      </p:sp>
      <p:cxnSp>
        <p:nvCxnSpPr>
          <p:cNvPr id="63" name="Straight Arrow Connector 62"/>
          <p:cNvCxnSpPr>
            <a:stCxn id="19" idx="2"/>
            <a:endCxn id="21" idx="6"/>
          </p:cNvCxnSpPr>
          <p:nvPr/>
        </p:nvCxnSpPr>
        <p:spPr bwMode="auto">
          <a:xfrm flipH="1">
            <a:off x="5804757" y="2240022"/>
            <a:ext cx="141185" cy="100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>
            <a:glow rad="50800">
              <a:schemeClr val="accent1">
                <a:satMod val="175000"/>
                <a:alpha val="58000"/>
              </a:schemeClr>
            </a:glow>
            <a:innerShdw blurRad="114300" dist="12700" dir="600000">
              <a:srgbClr val="FFFF00">
                <a:alpha val="0"/>
              </a:srgbClr>
            </a:innerShdw>
            <a:softEdge rad="0"/>
          </a:effectLst>
        </p:spPr>
      </p:cxnSp>
      <p:grpSp>
        <p:nvGrpSpPr>
          <p:cNvPr id="5" name="Group 4"/>
          <p:cNvGrpSpPr/>
          <p:nvPr/>
        </p:nvGrpSpPr>
        <p:grpSpPr>
          <a:xfrm>
            <a:off x="1550700" y="1038959"/>
            <a:ext cx="6450300" cy="3647557"/>
            <a:chOff x="1508634" y="1509280"/>
            <a:chExt cx="6016070" cy="3706074"/>
          </a:xfrm>
        </p:grpSpPr>
        <p:grpSp>
          <p:nvGrpSpPr>
            <p:cNvPr id="6" name="Group 5"/>
            <p:cNvGrpSpPr/>
            <p:nvPr/>
          </p:nvGrpSpPr>
          <p:grpSpPr>
            <a:xfrm>
              <a:off x="1508634" y="1893628"/>
              <a:ext cx="5447507" cy="3321726"/>
              <a:chOff x="1508634" y="1893628"/>
              <a:chExt cx="5447507" cy="3321726"/>
            </a:xfrm>
          </p:grpSpPr>
          <p:sp>
            <p:nvSpPr>
              <p:cNvPr id="13" name="Explosion 1 12"/>
              <p:cNvSpPr/>
              <p:nvPr/>
            </p:nvSpPr>
            <p:spPr bwMode="auto">
              <a:xfrm>
                <a:off x="4096350" y="1893628"/>
                <a:ext cx="914400" cy="790202"/>
              </a:xfrm>
              <a:prstGeom prst="irregularSeal1">
                <a:avLst/>
              </a:prstGeom>
              <a:solidFill>
                <a:schemeClr val="accent1">
                  <a:alpha val="22000"/>
                </a:schemeClr>
              </a:solidFill>
              <a:ln w="9525" cap="flat" cmpd="sng" algn="ctr">
                <a:solidFill>
                  <a:srgbClr val="000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4" name="5-Point Star 13"/>
              <p:cNvSpPr/>
              <p:nvPr/>
            </p:nvSpPr>
            <p:spPr bwMode="auto">
              <a:xfrm>
                <a:off x="5539409" y="2602417"/>
                <a:ext cx="228600" cy="22860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65541" y="2500089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226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  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1600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parent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Arrow Connector 15"/>
              <p:cNvCxnSpPr>
                <a:endCxn id="19" idx="5"/>
              </p:cNvCxnSpPr>
              <p:nvPr/>
            </p:nvCxnSpPr>
            <p:spPr bwMode="auto">
              <a:xfrm flipH="1">
                <a:off x="5678236" y="2758707"/>
                <a:ext cx="78260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19" name="Oval 18"/>
              <p:cNvSpPr/>
              <p:nvPr/>
            </p:nvSpPr>
            <p:spPr bwMode="auto">
              <a:xfrm>
                <a:off x="5607992" y="2688463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5394016" y="2698685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13492" y="3896279"/>
                <a:ext cx="757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225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(14.9d)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5440208" y="2793027"/>
                <a:ext cx="0" cy="11194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4283384" y="4176802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221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</a:t>
                </a:r>
              </a:p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.9m)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4602008" y="3057367"/>
                <a:ext cx="0" cy="11194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29" name="Oval 28"/>
              <p:cNvSpPr/>
              <p:nvPr/>
            </p:nvSpPr>
            <p:spPr bwMode="auto">
              <a:xfrm>
                <a:off x="4560860" y="2968327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223396" y="2069234"/>
                <a:ext cx="68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solidFill>
                      <a:srgbClr val="000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225</a:t>
                </a:r>
                <a:r>
                  <a:rPr lang="en-US" sz="1600" b="1" dirty="0" smtClean="0">
                    <a:solidFill>
                      <a:srgbClr val="000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</a:t>
                </a:r>
              </a:p>
              <a:p>
                <a:endParaRPr lang="en-US" sz="1600" b="1" dirty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200" b="1" dirty="0" smtClean="0">
                    <a:solidFill>
                      <a:srgbClr val="000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(9.9d)</a:t>
                </a:r>
                <a:endParaRPr lang="en-US" sz="1200" b="1" baseline="30000" dirty="0">
                  <a:solidFill>
                    <a:srgbClr val="000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Straight Arrow Connector 30"/>
              <p:cNvCxnSpPr>
                <a:stCxn id="13" idx="3"/>
              </p:cNvCxnSpPr>
              <p:nvPr/>
            </p:nvCxnSpPr>
            <p:spPr bwMode="auto">
              <a:xfrm>
                <a:off x="5010750" y="2379822"/>
                <a:ext cx="397091" cy="5176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C0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5399060" y="2407279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52800" y="4596276"/>
                <a:ext cx="11349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217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At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(1.5s)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3771900" y="3639320"/>
                <a:ext cx="0" cy="10088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35" name="Oval 34"/>
              <p:cNvSpPr/>
              <p:nvPr/>
            </p:nvSpPr>
            <p:spPr bwMode="auto">
              <a:xfrm>
                <a:off x="3730752" y="3550279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488638" y="4876800"/>
                <a:ext cx="1397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213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(46m)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 bwMode="auto">
              <a:xfrm flipV="1">
                <a:off x="2936060" y="4200370"/>
                <a:ext cx="5733" cy="67643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38" name="Oval 37"/>
              <p:cNvSpPr/>
              <p:nvPr/>
            </p:nvSpPr>
            <p:spPr bwMode="auto">
              <a:xfrm>
                <a:off x="2900644" y="4111327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615076" y="2590800"/>
                <a:ext cx="14997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213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(164</a:t>
                </a:r>
                <a:r>
                  <a:rPr lang="en-US" sz="1200" b="1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2941792" y="2840342"/>
                <a:ext cx="4046" cy="9912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41" name="Oval 40"/>
              <p:cNvSpPr/>
              <p:nvPr/>
            </p:nvSpPr>
            <p:spPr bwMode="auto">
              <a:xfrm>
                <a:off x="2903692" y="3831552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508634" y="3130279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209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Pb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(3.2h)</a:t>
                </a:r>
                <a:endParaRPr lang="en-US" sz="12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2068864" y="4405412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780248" y="2286000"/>
                <a:ext cx="743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209</a:t>
                </a: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</a:t>
                </a:r>
              </a:p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(stable)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2114732" y="2805257"/>
                <a:ext cx="0" cy="13007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sp>
            <p:nvSpPr>
              <p:cNvPr id="47" name="Oval 46"/>
              <p:cNvSpPr/>
              <p:nvPr/>
            </p:nvSpPr>
            <p:spPr bwMode="auto">
              <a:xfrm>
                <a:off x="2073584" y="4108704"/>
                <a:ext cx="82296" cy="8229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 bwMode="auto">
              <a:xfrm flipH="1">
                <a:off x="4648200" y="2470768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816096" y="3050153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 flipH="1">
                <a:off x="2971800" y="3613768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 flipH="1">
                <a:off x="2149784" y="3902384"/>
                <a:ext cx="747812" cy="53124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rot="-120000" flipV="1">
                <a:off x="5433444" y="2495064"/>
                <a:ext cx="10088" cy="2011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54" name="Straight Arrow Connector 53"/>
              <p:cNvCxnSpPr/>
              <p:nvPr/>
            </p:nvCxnSpPr>
            <p:spPr bwMode="auto">
              <a:xfrm rot="-120000" flipV="1">
                <a:off x="2939568" y="3913517"/>
                <a:ext cx="10088" cy="2011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55" name="Straight Arrow Connector 54"/>
              <p:cNvCxnSpPr/>
              <p:nvPr/>
            </p:nvCxnSpPr>
            <p:spPr bwMode="auto">
              <a:xfrm rot="-120000" flipV="1">
                <a:off x="2112832" y="4202133"/>
                <a:ext cx="10088" cy="20116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glow rad="50800">
                  <a:schemeClr val="accent1">
                    <a:satMod val="175000"/>
                    <a:alpha val="58000"/>
                  </a:schemeClr>
                </a:glow>
                <a:innerShdw blurRad="114300" dist="12700" dir="600000">
                  <a:srgbClr val="FFFF00">
                    <a:alpha val="0"/>
                  </a:srgbClr>
                </a:innerShdw>
                <a:softEdge rad="0"/>
              </a:effectLst>
            </p:spPr>
          </p:cxnSp>
          <p:cxnSp>
            <p:nvCxnSpPr>
              <p:cNvPr id="43" name="Straight Arrow Connector 42"/>
              <p:cNvCxnSpPr>
                <a:stCxn id="42" idx="2"/>
              </p:cNvCxnSpPr>
              <p:nvPr/>
            </p:nvCxnSpPr>
            <p:spPr bwMode="auto">
              <a:xfrm>
                <a:off x="1851534" y="3653499"/>
                <a:ext cx="231154" cy="76000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6671862" y="1509280"/>
              <a:ext cx="852842" cy="281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for 1 hour</a:t>
              </a:r>
              <a:endPara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70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baseline="30000" dirty="0" smtClean="0"/>
              <a:t>225</a:t>
            </a:r>
            <a:r>
              <a:rPr lang="en-US" dirty="0" smtClean="0"/>
              <a:t>Ac from </a:t>
            </a:r>
            <a:r>
              <a:rPr lang="en-US" baseline="30000" dirty="0" smtClean="0"/>
              <a:t>232</a:t>
            </a:r>
            <a:r>
              <a:rPr lang="en-US" dirty="0" smtClean="0"/>
              <a:t>Th target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382000" cy="5410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Natural Thorium-232 </a:t>
            </a:r>
            <a:r>
              <a:rPr lang="en-US" sz="2000" dirty="0">
                <a:solidFill>
                  <a:srgbClr val="FF0000"/>
                </a:solidFill>
              </a:rPr>
              <a:t>(100% </a:t>
            </a:r>
            <a:r>
              <a:rPr lang="en-US" sz="2000" dirty="0" err="1">
                <a:solidFill>
                  <a:srgbClr val="FF0000"/>
                </a:solidFill>
              </a:rPr>
              <a:t>nat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 smtClean="0"/>
              <a:t>is readily available at </a:t>
            </a:r>
            <a:r>
              <a:rPr lang="en-US" sz="2000" dirty="0" smtClean="0">
                <a:solidFill>
                  <a:srgbClr val="00B050"/>
                </a:solidFill>
              </a:rPr>
              <a:t>(~5 $/g)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Processes leading to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Ac production: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Immediate </a:t>
            </a:r>
            <a:r>
              <a:rPr lang="en-US" sz="2000" dirty="0" smtClean="0">
                <a:solidFill>
                  <a:srgbClr val="FF0000"/>
                </a:solidFill>
              </a:rPr>
              <a:t>(hours of irradiation to ~mCi production of</a:t>
            </a:r>
            <a:r>
              <a:rPr lang="en-US" sz="2000" baseline="30000" dirty="0" smtClean="0">
                <a:solidFill>
                  <a:srgbClr val="FF0000"/>
                </a:solidFill>
              </a:rPr>
              <a:t> </a:t>
            </a:r>
            <a:r>
              <a:rPr lang="en-US" sz="2000" baseline="30000" dirty="0">
                <a:solidFill>
                  <a:srgbClr val="FF0000"/>
                </a:solidFill>
              </a:rPr>
              <a:t>225</a:t>
            </a:r>
            <a:r>
              <a:rPr lang="en-US" sz="2000" dirty="0">
                <a:solidFill>
                  <a:srgbClr val="FF0000"/>
                </a:solidFill>
              </a:rPr>
              <a:t>Ac 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232</a:t>
            </a:r>
            <a:r>
              <a:rPr lang="en-US" sz="2000" dirty="0" smtClean="0"/>
              <a:t>Th  </a:t>
            </a:r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B050"/>
                </a:solidFill>
              </a:rPr>
              <a:t>,6n+p)</a:t>
            </a:r>
            <a:r>
              <a:rPr lang="en-US" sz="2000" baseline="30000" dirty="0">
                <a:solidFill>
                  <a:srgbClr val="00B050"/>
                </a:solidFill>
              </a:rPr>
              <a:t> </a:t>
            </a:r>
            <a:r>
              <a:rPr lang="en-US" sz="2000" baseline="30000" dirty="0" smtClean="0">
                <a:solidFill>
                  <a:srgbClr val="00B050"/>
                </a:solidFill>
              </a:rPr>
              <a:t>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Ac (</a:t>
            </a:r>
            <a:r>
              <a:rPr lang="en-US" sz="2000" dirty="0"/>
              <a:t>9.9d</a:t>
            </a:r>
            <a:r>
              <a:rPr lang="en-US" sz="2000" dirty="0" smtClean="0"/>
              <a:t>)</a:t>
            </a:r>
            <a:r>
              <a:rPr lang="en-US" sz="2000" dirty="0"/>
              <a:t> </a:t>
            </a:r>
            <a:r>
              <a:rPr lang="en-US" sz="2000" dirty="0" smtClean="0"/>
              <a:t>- direct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232</a:t>
            </a:r>
            <a:r>
              <a:rPr lang="en-US" sz="2000" dirty="0" smtClean="0"/>
              <a:t>Th  </a:t>
            </a:r>
            <a:r>
              <a:rPr lang="en-US" sz="2000" dirty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B050"/>
                </a:solidFill>
              </a:rPr>
              <a:t>,7n)</a:t>
            </a:r>
            <a:r>
              <a:rPr lang="en-US" sz="2000" baseline="30000" dirty="0" smtClean="0">
                <a:solidFill>
                  <a:srgbClr val="00B050"/>
                </a:solidFill>
              </a:rPr>
              <a:t>  </a:t>
            </a:r>
            <a:r>
              <a:rPr lang="en-US" sz="2000" baseline="30000" dirty="0" smtClean="0"/>
              <a:t>225</a:t>
            </a:r>
            <a:r>
              <a:rPr lang="en-US" sz="2000" dirty="0" smtClean="0"/>
              <a:t>Th (8.7m) </a:t>
            </a:r>
            <a:r>
              <a:rPr lang="en-US" sz="2000" dirty="0">
                <a:latin typeface="Arial"/>
                <a:cs typeface="Arial"/>
              </a:rPr>
              <a:t>→ </a:t>
            </a:r>
            <a:r>
              <a:rPr lang="en-US" sz="2000" baseline="30000" dirty="0"/>
              <a:t>225</a:t>
            </a:r>
            <a:r>
              <a:rPr lang="en-US" sz="2000" dirty="0"/>
              <a:t>Ac (9.9d</a:t>
            </a:r>
            <a:r>
              <a:rPr lang="en-US" sz="2000" dirty="0" smtClean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232</a:t>
            </a:r>
            <a:r>
              <a:rPr lang="en-US" sz="2000" dirty="0" smtClean="0"/>
              <a:t>Th  </a:t>
            </a:r>
            <a:r>
              <a:rPr lang="en-US" sz="2000" dirty="0">
                <a:solidFill>
                  <a:srgbClr val="00B050"/>
                </a:solidFill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>
                <a:solidFill>
                  <a:srgbClr val="00B050"/>
                </a:solidFill>
              </a:rPr>
              <a:t>,5n+2p)</a:t>
            </a:r>
            <a:r>
              <a:rPr lang="en-US" sz="2000" baseline="30000" dirty="0">
                <a:solidFill>
                  <a:srgbClr val="00B050"/>
                </a:solidFill>
              </a:rPr>
              <a:t>  </a:t>
            </a:r>
            <a:r>
              <a:rPr lang="en-US" sz="2000" baseline="30000" dirty="0"/>
              <a:t>225</a:t>
            </a:r>
            <a:r>
              <a:rPr lang="en-US" sz="2000" dirty="0"/>
              <a:t>Ra (14.9d) </a:t>
            </a:r>
            <a:r>
              <a:rPr lang="en-US" sz="2000" dirty="0">
                <a:latin typeface="Arial"/>
                <a:cs typeface="Arial"/>
              </a:rPr>
              <a:t>→ </a:t>
            </a:r>
            <a:r>
              <a:rPr lang="en-US" sz="2000" baseline="30000" dirty="0"/>
              <a:t>225</a:t>
            </a:r>
            <a:r>
              <a:rPr lang="en-US" sz="2000" dirty="0"/>
              <a:t>Ac (9.9d</a:t>
            </a:r>
            <a:r>
              <a:rPr lang="en-US" sz="2000" dirty="0" smtClean="0"/>
              <a:t>)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Delayed </a:t>
            </a:r>
            <a:r>
              <a:rPr lang="en-US" sz="2000" dirty="0" smtClean="0">
                <a:solidFill>
                  <a:srgbClr val="FF0000"/>
                </a:solidFill>
              </a:rPr>
              <a:t>(~1000 </a:t>
            </a:r>
            <a:r>
              <a:rPr lang="en-US" sz="2000" dirty="0" smtClean="0">
                <a:solidFill>
                  <a:srgbClr val="FF0000"/>
                </a:solidFill>
              </a:rPr>
              <a:t>hours </a:t>
            </a:r>
            <a:r>
              <a:rPr lang="en-US" sz="2000" dirty="0">
                <a:solidFill>
                  <a:srgbClr val="FF0000"/>
                </a:solidFill>
              </a:rPr>
              <a:t>of </a:t>
            </a:r>
            <a:r>
              <a:rPr lang="en-US" sz="2000" dirty="0" smtClean="0">
                <a:solidFill>
                  <a:srgbClr val="FF0000"/>
                </a:solidFill>
              </a:rPr>
              <a:t>irradiation </a:t>
            </a:r>
            <a:r>
              <a:rPr lang="en-US" sz="2000" dirty="0">
                <a:solidFill>
                  <a:srgbClr val="FF0000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~mCi production of </a:t>
            </a:r>
            <a:r>
              <a:rPr lang="en-US" sz="2000" baseline="30000" dirty="0">
                <a:solidFill>
                  <a:srgbClr val="FF0000"/>
                </a:solidFill>
              </a:rPr>
              <a:t> </a:t>
            </a:r>
            <a:r>
              <a:rPr lang="en-US" sz="2000" baseline="30000" dirty="0" smtClean="0">
                <a:solidFill>
                  <a:srgbClr val="FF0000"/>
                </a:solidFill>
              </a:rPr>
              <a:t>229</a:t>
            </a:r>
            <a:r>
              <a:rPr lang="en-US" sz="2000" dirty="0" smtClean="0">
                <a:solidFill>
                  <a:srgbClr val="FF0000"/>
                </a:solidFill>
              </a:rPr>
              <a:t>Th, to be used to produce ~mCi of</a:t>
            </a:r>
            <a:r>
              <a:rPr lang="en-US" sz="2000" baseline="30000" dirty="0" smtClean="0">
                <a:solidFill>
                  <a:srgbClr val="FF0000"/>
                </a:solidFill>
              </a:rPr>
              <a:t> </a:t>
            </a:r>
            <a:r>
              <a:rPr lang="en-US" sz="2000" baseline="30000" dirty="0">
                <a:solidFill>
                  <a:srgbClr val="FF0000"/>
                </a:solidFill>
              </a:rPr>
              <a:t>225</a:t>
            </a:r>
            <a:r>
              <a:rPr lang="en-US" sz="2000" dirty="0">
                <a:solidFill>
                  <a:srgbClr val="FF0000"/>
                </a:solidFill>
              </a:rPr>
              <a:t>Ac </a:t>
            </a:r>
            <a:r>
              <a:rPr lang="en-US" sz="2000" dirty="0" smtClean="0">
                <a:solidFill>
                  <a:srgbClr val="FF0000"/>
                </a:solidFill>
              </a:rPr>
              <a:t>every ~20 days “forever”)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aseline="30000" dirty="0" smtClean="0"/>
              <a:t>232</a:t>
            </a:r>
            <a:r>
              <a:rPr lang="en-US" sz="2000" dirty="0" smtClean="0"/>
              <a:t>Th  </a:t>
            </a:r>
            <a:r>
              <a:rPr lang="en-US" sz="2000" dirty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00B050"/>
                </a:solidFill>
              </a:rPr>
              <a:t>,3n)</a:t>
            </a:r>
            <a:r>
              <a:rPr lang="en-US" sz="2000" baseline="30000" dirty="0" smtClean="0">
                <a:solidFill>
                  <a:srgbClr val="00B050"/>
                </a:solidFill>
              </a:rPr>
              <a:t>  </a:t>
            </a:r>
            <a:r>
              <a:rPr lang="en-US" sz="2000" baseline="30000" dirty="0" smtClean="0"/>
              <a:t>229</a:t>
            </a:r>
            <a:r>
              <a:rPr lang="en-US" sz="2000" dirty="0" smtClean="0"/>
              <a:t>Th (7880Y)</a:t>
            </a:r>
            <a:r>
              <a:rPr lang="en-US" sz="2000" dirty="0"/>
              <a:t> </a:t>
            </a:r>
            <a:r>
              <a:rPr lang="en-US" sz="2000" dirty="0">
                <a:latin typeface="Arial"/>
                <a:cs typeface="Arial"/>
              </a:rPr>
              <a:t>→ </a:t>
            </a:r>
            <a:r>
              <a:rPr lang="en-US" sz="2000" baseline="30000" dirty="0" smtClean="0">
                <a:solidFill>
                  <a:srgbClr val="00B050"/>
                </a:solidFill>
              </a:rPr>
              <a:t> </a:t>
            </a:r>
            <a:r>
              <a:rPr lang="en-US" sz="2000" baseline="30000" dirty="0"/>
              <a:t>225</a:t>
            </a:r>
            <a:r>
              <a:rPr lang="en-US" sz="2000" dirty="0"/>
              <a:t>Ra (14.9d)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baseline="30000" dirty="0"/>
              <a:t>225</a:t>
            </a:r>
            <a:r>
              <a:rPr lang="en-US" sz="2000" dirty="0"/>
              <a:t>Ac (9.9d)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16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Energy, thick Thorium target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17140" r="-560" b="14289"/>
          <a:stretch/>
        </p:blipFill>
        <p:spPr>
          <a:xfrm>
            <a:off x="352425" y="838200"/>
            <a:ext cx="8551545" cy="5105400"/>
          </a:xfrm>
        </p:spPr>
      </p:pic>
    </p:spTree>
    <p:extLst>
      <p:ext uri="{BB962C8B-B14F-4D97-AF65-F5344CB8AC3E}">
        <p14:creationId xmlns:p14="http://schemas.microsoft.com/office/powerpoint/2010/main" val="25736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7150</TotalTime>
  <Words>618</Words>
  <Application>Microsoft Office PowerPoint</Application>
  <PresentationFormat>On-screen Show (4:3)</PresentationFormat>
  <Paragraphs>227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3_JLab_PowerPoint1</vt:lpstr>
      <vt:lpstr>Isotope Production at LERF</vt:lpstr>
      <vt:lpstr>FLUKA toy model geometry</vt:lpstr>
      <vt:lpstr>Selected Results on 226Ra target</vt:lpstr>
      <vt:lpstr>High energy, thin radiator run</vt:lpstr>
      <vt:lpstr>High energy, thin radiator run</vt:lpstr>
      <vt:lpstr>Medium energy, medium radiator run</vt:lpstr>
      <vt:lpstr>Medium energy, medium radiator run</vt:lpstr>
      <vt:lpstr>225Ac from 232Th target</vt:lpstr>
      <vt:lpstr>High Energy, thick Thorium target</vt:lpstr>
      <vt:lpstr>High Energy, thick Thorium target run</vt:lpstr>
      <vt:lpstr>High Energy, thick Thorium target run</vt:lpstr>
      <vt:lpstr>Low Energy, thick Thorium target run</vt:lpstr>
      <vt:lpstr>Medium Energy, thick Gallium target</vt:lpstr>
      <vt:lpstr>Medium Energy, thick Gallium target run</vt:lpstr>
      <vt:lpstr>Medium Energy, thick Tantalum target</vt:lpstr>
      <vt:lpstr>Subsystems’ Critical Parameters</vt:lpstr>
      <vt:lpstr>Extras</vt:lpstr>
      <vt:lpstr>PowerPoint Presentation</vt:lpstr>
      <vt:lpstr>Low energy, medium radiator run</vt:lpstr>
      <vt:lpstr>Low energy, medium radiator run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stewartm</dc:creator>
  <cp:lastModifiedBy>Pavel Degtiarenko</cp:lastModifiedBy>
  <cp:revision>523</cp:revision>
  <cp:lastPrinted>2015-10-01T18:38:58Z</cp:lastPrinted>
  <dcterms:created xsi:type="dcterms:W3CDTF">2010-06-08T15:26:47Z</dcterms:created>
  <dcterms:modified xsi:type="dcterms:W3CDTF">2015-10-01T19:11:14Z</dcterms:modified>
</cp:coreProperties>
</file>