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65" r:id="rId4"/>
    <p:sldId id="263" r:id="rId5"/>
    <p:sldId id="264" r:id="rId6"/>
    <p:sldId id="266" r:id="rId7"/>
    <p:sldId id="267" r:id="rId8"/>
    <p:sldId id="278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99" d="100"/>
          <a:sy n="99" d="100"/>
        </p:scale>
        <p:origin x="-192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ARD_DISC:Users:georgek:Documents:Bubble_chamber:gallium:cross_sections:ga_c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l-GR" sz="2000" b="1" i="0" baseline="30000">
                <a:effectLst/>
              </a:rPr>
              <a:t>232</a:t>
            </a:r>
            <a:r>
              <a:rPr lang="el-GR" sz="2000" b="1" i="0" baseline="0">
                <a:effectLst/>
              </a:rPr>
              <a:t>Th(γ, x)</a:t>
            </a:r>
            <a:r>
              <a:rPr lang="el-GR" sz="2000" b="1" i="0" baseline="30000">
                <a:effectLst/>
              </a:rPr>
              <a:t>22</a:t>
            </a:r>
            <a:r>
              <a:rPr lang="en-US" sz="2000" b="1" i="0" baseline="30000">
                <a:effectLst/>
              </a:rPr>
              <a:t>5</a:t>
            </a:r>
            <a:r>
              <a:rPr lang="en-US" sz="2000" b="1" i="0" baseline="0">
                <a:effectLst/>
              </a:rPr>
              <a:t>Ac</a:t>
            </a:r>
            <a:r>
              <a:rPr lang="el-GR" sz="2000" b="1" i="0" baseline="0">
                <a:effectLst/>
              </a:rPr>
              <a:t> </a:t>
            </a:r>
            <a:endParaRPr lang="el-GR" sz="2000">
              <a:effectLst/>
            </a:endParaRPr>
          </a:p>
        </c:rich>
      </c:tx>
      <c:layout>
        <c:manualLayout>
          <c:xMode val="edge"/>
          <c:yMode val="edge"/>
          <c:x val="0.510940140023337"/>
          <c:y val="0.117632933104631"/>
        </c:manualLayout>
      </c:layout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Sheet2!$V$6:$V$50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Sheet2!$W$6:$W$50</c:f>
              <c:numCache>
                <c:formatCode>0.00E+00</c:formatCode>
                <c:ptCount val="4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2.23338E-9</c:v>
                </c:pt>
                <c:pt idx="27">
                  <c:v>0.00022949</c:v>
                </c:pt>
                <c:pt idx="28">
                  <c:v>0.0193489</c:v>
                </c:pt>
                <c:pt idx="29">
                  <c:v>0.121638</c:v>
                </c:pt>
                <c:pt idx="30">
                  <c:v>0.311959</c:v>
                </c:pt>
                <c:pt idx="31">
                  <c:v>0.573629</c:v>
                </c:pt>
                <c:pt idx="32">
                  <c:v>0.825718</c:v>
                </c:pt>
                <c:pt idx="33">
                  <c:v>0.935579</c:v>
                </c:pt>
                <c:pt idx="34">
                  <c:v>0.893773</c:v>
                </c:pt>
                <c:pt idx="35">
                  <c:v>0.682263</c:v>
                </c:pt>
                <c:pt idx="36">
                  <c:v>0.557742</c:v>
                </c:pt>
                <c:pt idx="37">
                  <c:v>0.498717</c:v>
                </c:pt>
                <c:pt idx="38">
                  <c:v>0.460397</c:v>
                </c:pt>
                <c:pt idx="39">
                  <c:v>0.428365</c:v>
                </c:pt>
                <c:pt idx="40">
                  <c:v>0.401441</c:v>
                </c:pt>
                <c:pt idx="41">
                  <c:v>0.372056</c:v>
                </c:pt>
                <c:pt idx="42">
                  <c:v>0.343073</c:v>
                </c:pt>
                <c:pt idx="43">
                  <c:v>0.297382</c:v>
                </c:pt>
                <c:pt idx="44">
                  <c:v>0.259933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373624"/>
        <c:axId val="523379128"/>
      </c:scatterChart>
      <c:valAx>
        <c:axId val="523373624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523379128"/>
        <c:crosses val="autoZero"/>
        <c:crossBetween val="midCat"/>
      </c:valAx>
      <c:valAx>
        <c:axId val="523379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5233736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30000" dirty="0">
                <a:effectLst/>
              </a:rPr>
              <a:t>232</a:t>
            </a:r>
            <a:r>
              <a:rPr lang="el-GR" sz="2000" b="1" i="0" baseline="0" dirty="0">
                <a:effectLst/>
              </a:rPr>
              <a:t>T</a:t>
            </a:r>
            <a:r>
              <a:rPr lang="en-US" sz="2000" b="1" i="0" baseline="0" dirty="0">
                <a:effectLst/>
              </a:rPr>
              <a:t>h</a:t>
            </a:r>
            <a:r>
              <a:rPr lang="el-GR" sz="2000" b="1" i="0" baseline="0" dirty="0">
                <a:effectLst/>
              </a:rPr>
              <a:t>(γ, x)</a:t>
            </a:r>
            <a:r>
              <a:rPr lang="en-US" sz="2000" b="1" i="0" baseline="30000" dirty="0">
                <a:effectLst/>
              </a:rPr>
              <a:t>229</a:t>
            </a:r>
            <a:r>
              <a:rPr lang="en-US" sz="2000" b="1" i="0" baseline="0" dirty="0">
                <a:effectLst/>
              </a:rPr>
              <a:t>Th</a:t>
            </a:r>
            <a:endParaRPr lang="el-GR" sz="2000" dirty="0">
              <a:effectLst/>
            </a:endParaRPr>
          </a:p>
        </c:rich>
      </c:tx>
      <c:layout>
        <c:manualLayout>
          <c:xMode val="edge"/>
          <c:yMode val="edge"/>
          <c:x val="0.146871388242146"/>
          <c:y val="0.11892221132065"/>
        </c:manualLayout>
      </c:layout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Sheet2!$M$6:$M$50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Sheet2!$N$6:$N$50</c:f>
              <c:numCache>
                <c:formatCode>0.00E+00</c:formatCode>
                <c:ptCount val="4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1.72501</c:v>
                </c:pt>
                <c:pt idx="19">
                  <c:v>13.2886</c:v>
                </c:pt>
                <c:pt idx="20">
                  <c:v>35.2312</c:v>
                </c:pt>
                <c:pt idx="21">
                  <c:v>35.634</c:v>
                </c:pt>
                <c:pt idx="22">
                  <c:v>29.6608</c:v>
                </c:pt>
                <c:pt idx="23">
                  <c:v>20.3732</c:v>
                </c:pt>
                <c:pt idx="24">
                  <c:v>12.807</c:v>
                </c:pt>
                <c:pt idx="25">
                  <c:v>5.13165</c:v>
                </c:pt>
                <c:pt idx="26">
                  <c:v>3.14568</c:v>
                </c:pt>
                <c:pt idx="27">
                  <c:v>2.40604</c:v>
                </c:pt>
                <c:pt idx="28">
                  <c:v>2.02381</c:v>
                </c:pt>
                <c:pt idx="29">
                  <c:v>1.76692</c:v>
                </c:pt>
                <c:pt idx="30">
                  <c:v>1.56537</c:v>
                </c:pt>
                <c:pt idx="31">
                  <c:v>1.41353</c:v>
                </c:pt>
                <c:pt idx="32">
                  <c:v>1.29789</c:v>
                </c:pt>
                <c:pt idx="33">
                  <c:v>1.20222</c:v>
                </c:pt>
                <c:pt idx="34">
                  <c:v>1.12221</c:v>
                </c:pt>
                <c:pt idx="35">
                  <c:v>0.985134</c:v>
                </c:pt>
                <c:pt idx="36">
                  <c:v>0.86384</c:v>
                </c:pt>
                <c:pt idx="37">
                  <c:v>0.75573</c:v>
                </c:pt>
                <c:pt idx="38">
                  <c:v>0.661197</c:v>
                </c:pt>
                <c:pt idx="39">
                  <c:v>0.582152</c:v>
                </c:pt>
                <c:pt idx="40">
                  <c:v>0.517128</c:v>
                </c:pt>
                <c:pt idx="41">
                  <c:v>0.45023</c:v>
                </c:pt>
                <c:pt idx="42">
                  <c:v>0.395217</c:v>
                </c:pt>
                <c:pt idx="43">
                  <c:v>0.309799</c:v>
                </c:pt>
                <c:pt idx="44">
                  <c:v>0.247848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6148104"/>
        <c:axId val="1026153592"/>
      </c:scatterChart>
      <c:valAx>
        <c:axId val="1026148104"/>
        <c:scaling>
          <c:orientation val="minMax"/>
          <c:max val="50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026153592"/>
        <c:crosses val="autoZero"/>
        <c:crossBetween val="midCat"/>
      </c:valAx>
      <c:valAx>
        <c:axId val="10261535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0261481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baseline="30000">
                <a:effectLst/>
              </a:rPr>
              <a:t>230</a:t>
            </a:r>
            <a:r>
              <a:rPr lang="en-US" sz="2000" b="1" i="0" baseline="0">
                <a:effectLst/>
              </a:rPr>
              <a:t>Th</a:t>
            </a:r>
            <a:r>
              <a:rPr lang="el-GR" sz="2000" b="1" i="0" baseline="0">
                <a:effectLst/>
              </a:rPr>
              <a:t>(γ, </a:t>
            </a:r>
            <a:r>
              <a:rPr lang="en-US" sz="2000" b="1" i="0" baseline="0">
                <a:effectLst/>
              </a:rPr>
              <a:t>n</a:t>
            </a:r>
            <a:r>
              <a:rPr lang="el-GR" sz="2000" b="1" i="0" baseline="0">
                <a:effectLst/>
              </a:rPr>
              <a:t>)</a:t>
            </a:r>
            <a:r>
              <a:rPr lang="en-US" sz="2000" b="1" i="0" baseline="30000">
                <a:effectLst/>
              </a:rPr>
              <a:t>229</a:t>
            </a:r>
            <a:r>
              <a:rPr lang="en-US" sz="2000" b="1" i="0" baseline="0">
                <a:effectLst/>
              </a:rPr>
              <a:t>Th</a:t>
            </a:r>
            <a:endParaRPr lang="el-GR" sz="2000">
              <a:effectLst/>
            </a:endParaRPr>
          </a:p>
        </c:rich>
      </c:tx>
      <c:layout>
        <c:manualLayout>
          <c:xMode val="edge"/>
          <c:yMode val="edge"/>
          <c:x val="0.142402515521767"/>
          <c:y val="0.1083828801719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671409969174"/>
          <c:y val="0.0217838765008576"/>
          <c:w val="0.81353397396142"/>
          <c:h val="0.791199201318231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Sheet2!$AX$6:$AX$50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Sheet2!$AY$6:$AY$50</c:f>
              <c:numCache>
                <c:formatCode>0.00E+00</c:formatCode>
                <c:ptCount val="4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17.2845</c:v>
                </c:pt>
                <c:pt idx="7">
                  <c:v>41.2314</c:v>
                </c:pt>
                <c:pt idx="8">
                  <c:v>68.6045</c:v>
                </c:pt>
                <c:pt idx="9">
                  <c:v>118.952</c:v>
                </c:pt>
                <c:pt idx="10">
                  <c:v>218.035</c:v>
                </c:pt>
                <c:pt idx="11">
                  <c:v>408.71</c:v>
                </c:pt>
                <c:pt idx="12">
                  <c:v>416.498</c:v>
                </c:pt>
                <c:pt idx="13">
                  <c:v>229.317</c:v>
                </c:pt>
                <c:pt idx="14">
                  <c:v>95.252</c:v>
                </c:pt>
                <c:pt idx="15">
                  <c:v>41.3245</c:v>
                </c:pt>
                <c:pt idx="16">
                  <c:v>20.2403</c:v>
                </c:pt>
                <c:pt idx="17">
                  <c:v>11.2939</c:v>
                </c:pt>
                <c:pt idx="18">
                  <c:v>7.10443</c:v>
                </c:pt>
                <c:pt idx="19">
                  <c:v>4.95249</c:v>
                </c:pt>
                <c:pt idx="20">
                  <c:v>2.88347</c:v>
                </c:pt>
                <c:pt idx="21">
                  <c:v>1.93256</c:v>
                </c:pt>
                <c:pt idx="22">
                  <c:v>1.39754</c:v>
                </c:pt>
                <c:pt idx="23">
                  <c:v>1.06869</c:v>
                </c:pt>
                <c:pt idx="24">
                  <c:v>0.858477</c:v>
                </c:pt>
                <c:pt idx="25">
                  <c:v>0.565227</c:v>
                </c:pt>
                <c:pt idx="26">
                  <c:v>0.420378</c:v>
                </c:pt>
                <c:pt idx="27">
                  <c:v>0.327664</c:v>
                </c:pt>
                <c:pt idx="28">
                  <c:v>0.262258</c:v>
                </c:pt>
                <c:pt idx="29">
                  <c:v>0.223887</c:v>
                </c:pt>
                <c:pt idx="30">
                  <c:v>0.18708</c:v>
                </c:pt>
                <c:pt idx="31">
                  <c:v>0.166103</c:v>
                </c:pt>
                <c:pt idx="32">
                  <c:v>0.142897</c:v>
                </c:pt>
                <c:pt idx="33">
                  <c:v>0.129829</c:v>
                </c:pt>
                <c:pt idx="34">
                  <c:v>0.113573</c:v>
                </c:pt>
                <c:pt idx="35">
                  <c:v>0.0909443</c:v>
                </c:pt>
                <c:pt idx="36">
                  <c:v>0.0729841</c:v>
                </c:pt>
                <c:pt idx="37">
                  <c:v>0.0590043</c:v>
                </c:pt>
                <c:pt idx="38">
                  <c:v>0.0483045</c:v>
                </c:pt>
                <c:pt idx="39">
                  <c:v>0.04002</c:v>
                </c:pt>
                <c:pt idx="40">
                  <c:v>0.0337812</c:v>
                </c:pt>
                <c:pt idx="41">
                  <c:v>0.0281716</c:v>
                </c:pt>
                <c:pt idx="42">
                  <c:v>0.0238312</c:v>
                </c:pt>
                <c:pt idx="43">
                  <c:v>0.0175968</c:v>
                </c:pt>
                <c:pt idx="44">
                  <c:v>0.0134013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8447192"/>
        <c:axId val="571668936"/>
      </c:scatterChart>
      <c:valAx>
        <c:axId val="618447192"/>
        <c:scaling>
          <c:orientation val="minMax"/>
          <c:max val="25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571668936"/>
        <c:crosses val="autoZero"/>
        <c:crossBetween val="midCat"/>
      </c:valAx>
      <c:valAx>
        <c:axId val="5716689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Cross section (</a:t>
                </a:r>
                <a:r>
                  <a:rPr lang="en-US" sz="1600" dirty="0" err="1"/>
                  <a:t>mb</a:t>
                </a:r>
                <a:r>
                  <a:rPr lang="en-US" sz="1600" dirty="0"/>
                  <a:t>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184471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000" b="1" i="0" baseline="30000" dirty="0">
                <a:effectLst/>
              </a:rPr>
              <a:t>226</a:t>
            </a:r>
            <a:r>
              <a:rPr lang="en-US" sz="2000" b="1" i="0" baseline="0" dirty="0">
                <a:effectLst/>
              </a:rPr>
              <a:t>Ra</a:t>
            </a:r>
            <a:r>
              <a:rPr lang="el-GR" sz="2000" b="1" i="0" baseline="0" dirty="0">
                <a:effectLst/>
              </a:rPr>
              <a:t>(γ, </a:t>
            </a:r>
            <a:r>
              <a:rPr lang="en-US" sz="2000" b="1" i="0" baseline="0" dirty="0">
                <a:effectLst/>
              </a:rPr>
              <a:t>n</a:t>
            </a:r>
            <a:r>
              <a:rPr lang="el-GR" sz="2000" b="1" i="0" baseline="0" dirty="0">
                <a:effectLst/>
              </a:rPr>
              <a:t>)</a:t>
            </a:r>
            <a:r>
              <a:rPr lang="en-US" sz="2000" b="1" i="0" baseline="30000" dirty="0">
                <a:effectLst/>
              </a:rPr>
              <a:t>225</a:t>
            </a:r>
            <a:r>
              <a:rPr lang="en-US" sz="2000" b="1" i="0" baseline="0" dirty="0">
                <a:effectLst/>
              </a:rPr>
              <a:t>Ra</a:t>
            </a:r>
            <a:endParaRPr lang="el-GR" sz="2000" dirty="0">
              <a:effectLst/>
            </a:endParaRPr>
          </a:p>
        </c:rich>
      </c:tx>
      <c:layout>
        <c:manualLayout>
          <c:xMode val="edge"/>
          <c:yMode val="edge"/>
          <c:x val="0.150735303945531"/>
          <c:y val="0.045488001634391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4376689118446"/>
          <c:y val="0.0217838765008576"/>
          <c:w val="0.82025930780561"/>
          <c:h val="0.850678902229846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Sheet2!$AO$6:$AO$50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Sheet2!$AP$6:$AP$50</c:f>
              <c:numCache>
                <c:formatCode>0.00E+00</c:formatCode>
                <c:ptCount val="4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27.3736</c:v>
                </c:pt>
                <c:pt idx="7">
                  <c:v>41.9538</c:v>
                </c:pt>
                <c:pt idx="8">
                  <c:v>67.6163</c:v>
                </c:pt>
                <c:pt idx="9">
                  <c:v>115.802</c:v>
                </c:pt>
                <c:pt idx="10">
                  <c:v>210.088</c:v>
                </c:pt>
                <c:pt idx="11">
                  <c:v>273.631</c:v>
                </c:pt>
                <c:pt idx="12">
                  <c:v>205.13</c:v>
                </c:pt>
                <c:pt idx="13">
                  <c:v>107.559</c:v>
                </c:pt>
                <c:pt idx="14">
                  <c:v>49.047</c:v>
                </c:pt>
                <c:pt idx="15">
                  <c:v>23.0933</c:v>
                </c:pt>
                <c:pt idx="16">
                  <c:v>12.2311</c:v>
                </c:pt>
                <c:pt idx="17">
                  <c:v>7.3663</c:v>
                </c:pt>
                <c:pt idx="18">
                  <c:v>4.9575</c:v>
                </c:pt>
                <c:pt idx="19">
                  <c:v>3.56136</c:v>
                </c:pt>
                <c:pt idx="20">
                  <c:v>2.11921</c:v>
                </c:pt>
                <c:pt idx="21">
                  <c:v>1.41534</c:v>
                </c:pt>
                <c:pt idx="22">
                  <c:v>1.01193</c:v>
                </c:pt>
                <c:pt idx="23">
                  <c:v>0.757815</c:v>
                </c:pt>
                <c:pt idx="24">
                  <c:v>0.604983</c:v>
                </c:pt>
                <c:pt idx="25">
                  <c:v>0.397545</c:v>
                </c:pt>
                <c:pt idx="26">
                  <c:v>0.295189</c:v>
                </c:pt>
                <c:pt idx="27">
                  <c:v>0.228095</c:v>
                </c:pt>
                <c:pt idx="28">
                  <c:v>0.179673</c:v>
                </c:pt>
                <c:pt idx="29">
                  <c:v>0.159861</c:v>
                </c:pt>
                <c:pt idx="30">
                  <c:v>0.12891</c:v>
                </c:pt>
                <c:pt idx="31">
                  <c:v>0.119468</c:v>
                </c:pt>
                <c:pt idx="32">
                  <c:v>0.0994946</c:v>
                </c:pt>
                <c:pt idx="33">
                  <c:v>0.0939809</c:v>
                </c:pt>
                <c:pt idx="34">
                  <c:v>0.0794954</c:v>
                </c:pt>
                <c:pt idx="35">
                  <c:v>0.0642437</c:v>
                </c:pt>
                <c:pt idx="36">
                  <c:v>0.0518818</c:v>
                </c:pt>
                <c:pt idx="37">
                  <c:v>0.0420022</c:v>
                </c:pt>
                <c:pt idx="38">
                  <c:v>0.0344842</c:v>
                </c:pt>
                <c:pt idx="39">
                  <c:v>0.0286825</c:v>
                </c:pt>
                <c:pt idx="40">
                  <c:v>0.024253</c:v>
                </c:pt>
                <c:pt idx="41">
                  <c:v>0.0202649</c:v>
                </c:pt>
                <c:pt idx="42">
                  <c:v>0.0171305</c:v>
                </c:pt>
                <c:pt idx="43">
                  <c:v>0.0127073</c:v>
                </c:pt>
                <c:pt idx="44">
                  <c:v>0.00977419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7316008"/>
        <c:axId val="617317784"/>
      </c:scatterChart>
      <c:valAx>
        <c:axId val="617316008"/>
        <c:scaling>
          <c:orientation val="minMax"/>
          <c:max val="25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17317784"/>
        <c:crosses val="autoZero"/>
        <c:crossBetween val="midCat"/>
      </c:valAx>
      <c:valAx>
        <c:axId val="6173177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173160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400" b="1" i="0" baseline="30000">
                <a:effectLst/>
              </a:rPr>
              <a:t>181</a:t>
            </a:r>
            <a:r>
              <a:rPr lang="en-US" sz="2400" b="1" i="0" baseline="0">
                <a:effectLst/>
              </a:rPr>
              <a:t>Ta</a:t>
            </a:r>
            <a:r>
              <a:rPr lang="el-GR" sz="2400" b="1" i="0" baseline="0">
                <a:effectLst/>
              </a:rPr>
              <a:t>(γ, x)</a:t>
            </a:r>
            <a:r>
              <a:rPr lang="en-US" sz="2400" b="1" i="0" baseline="30000">
                <a:effectLst/>
              </a:rPr>
              <a:t>17</a:t>
            </a:r>
            <a:r>
              <a:rPr lang="el-GR" sz="2400" b="1" i="0" baseline="30000">
                <a:effectLst/>
              </a:rPr>
              <a:t>7</a:t>
            </a:r>
            <a:r>
              <a:rPr lang="en-US" sz="2400" b="1" i="0" baseline="0">
                <a:effectLst/>
              </a:rPr>
              <a:t>L</a:t>
            </a:r>
            <a:r>
              <a:rPr lang="el-GR" sz="2400" b="1" i="0" baseline="0">
                <a:effectLst/>
              </a:rPr>
              <a:t>u</a:t>
            </a:r>
            <a:endParaRPr lang="el-GR" sz="2400">
              <a:effectLst/>
            </a:endParaRPr>
          </a:p>
        </c:rich>
      </c:tx>
      <c:layout>
        <c:manualLayout>
          <c:xMode val="edge"/>
          <c:yMode val="edge"/>
          <c:x val="0.47599642295927"/>
          <c:y val="0.525140397422982"/>
        </c:manualLayout>
      </c:layout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Sheet2!$B$6:$B$50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Sheet2!$C$6:$C$50</c:f>
              <c:numCache>
                <c:formatCode>0.00E+00</c:formatCode>
                <c:ptCount val="45"/>
                <c:pt idx="0">
                  <c:v>1.0E-20</c:v>
                </c:pt>
                <c:pt idx="1">
                  <c:v>1.0E-20</c:v>
                </c:pt>
                <c:pt idx="2">
                  <c:v>1.0E-20</c:v>
                </c:pt>
                <c:pt idx="3">
                  <c:v>6.91438E-12</c:v>
                </c:pt>
                <c:pt idx="4">
                  <c:v>2.02648E-9</c:v>
                </c:pt>
                <c:pt idx="5">
                  <c:v>1.07548E-7</c:v>
                </c:pt>
                <c:pt idx="6">
                  <c:v>1.91002E-6</c:v>
                </c:pt>
                <c:pt idx="7">
                  <c:v>6.96301E-6</c:v>
                </c:pt>
                <c:pt idx="8">
                  <c:v>1.19E-5</c:v>
                </c:pt>
                <c:pt idx="9">
                  <c:v>3.38032E-5</c:v>
                </c:pt>
                <c:pt idx="10">
                  <c:v>8.85396E-5</c:v>
                </c:pt>
                <c:pt idx="11">
                  <c:v>0.000200592</c:v>
                </c:pt>
                <c:pt idx="12">
                  <c:v>0.000243758</c:v>
                </c:pt>
                <c:pt idx="13">
                  <c:v>0.000288154</c:v>
                </c:pt>
                <c:pt idx="14">
                  <c:v>0.000390559</c:v>
                </c:pt>
                <c:pt idx="15">
                  <c:v>0.000425004</c:v>
                </c:pt>
                <c:pt idx="16">
                  <c:v>0.000377561</c:v>
                </c:pt>
                <c:pt idx="17">
                  <c:v>0.00031687</c:v>
                </c:pt>
                <c:pt idx="18">
                  <c:v>0.000265859</c:v>
                </c:pt>
                <c:pt idx="19">
                  <c:v>0.000223032</c:v>
                </c:pt>
                <c:pt idx="20">
                  <c:v>0.000143442</c:v>
                </c:pt>
                <c:pt idx="21">
                  <c:v>6.88674E-5</c:v>
                </c:pt>
                <c:pt idx="22">
                  <c:v>2.44914E-5</c:v>
                </c:pt>
                <c:pt idx="23">
                  <c:v>9.52237E-6</c:v>
                </c:pt>
                <c:pt idx="24">
                  <c:v>4.73637E-6</c:v>
                </c:pt>
                <c:pt idx="25">
                  <c:v>1.54712E-6</c:v>
                </c:pt>
                <c:pt idx="26">
                  <c:v>4.58788E-6</c:v>
                </c:pt>
                <c:pt idx="27">
                  <c:v>3.92065E-5</c:v>
                </c:pt>
                <c:pt idx="28">
                  <c:v>0.000503093</c:v>
                </c:pt>
                <c:pt idx="29">
                  <c:v>0.00262285</c:v>
                </c:pt>
                <c:pt idx="30">
                  <c:v>0.00644484</c:v>
                </c:pt>
                <c:pt idx="31">
                  <c:v>0.0105022</c:v>
                </c:pt>
                <c:pt idx="32">
                  <c:v>0.0137078</c:v>
                </c:pt>
                <c:pt idx="33">
                  <c:v>0.0158999</c:v>
                </c:pt>
                <c:pt idx="34">
                  <c:v>0.0172665</c:v>
                </c:pt>
                <c:pt idx="35">
                  <c:v>0.0181724</c:v>
                </c:pt>
                <c:pt idx="36">
                  <c:v>0.0177446</c:v>
                </c:pt>
                <c:pt idx="37">
                  <c:v>0.0166723</c:v>
                </c:pt>
                <c:pt idx="38">
                  <c:v>0.0154167</c:v>
                </c:pt>
                <c:pt idx="39">
                  <c:v>0.0141531</c:v>
                </c:pt>
                <c:pt idx="40">
                  <c:v>0.0131396</c:v>
                </c:pt>
                <c:pt idx="41">
                  <c:v>0.0119462</c:v>
                </c:pt>
                <c:pt idx="42">
                  <c:v>0.0108688</c:v>
                </c:pt>
                <c:pt idx="43">
                  <c:v>0.00917817</c:v>
                </c:pt>
                <c:pt idx="44">
                  <c:v>0.00786349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7100296"/>
        <c:axId val="707105800"/>
      </c:scatterChart>
      <c:valAx>
        <c:axId val="707100296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707105800"/>
        <c:crosses val="autoZero"/>
        <c:crossBetween val="midCat"/>
      </c:valAx>
      <c:valAx>
        <c:axId val="7071058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7071002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aseline="30000" dirty="0"/>
              <a:t>71</a:t>
            </a:r>
            <a:r>
              <a:rPr lang="en-US" sz="2400" baseline="0" dirty="0"/>
              <a:t>Ga(</a:t>
            </a:r>
            <a:r>
              <a:rPr lang="en-US" sz="2400" baseline="0" dirty="0" err="1"/>
              <a:t>γ</a:t>
            </a:r>
            <a:r>
              <a:rPr lang="en-US" sz="2400" baseline="0" dirty="0"/>
              <a:t>, x)</a:t>
            </a:r>
            <a:r>
              <a:rPr lang="en-US" sz="2400" baseline="30000" dirty="0" smtClean="0"/>
              <a:t>67</a:t>
            </a:r>
            <a:r>
              <a:rPr lang="en-US" sz="2400" baseline="0" dirty="0" smtClean="0"/>
              <a:t>Cu</a:t>
            </a:r>
            <a:endParaRPr lang="en-US" sz="2400" baseline="30000" dirty="0"/>
          </a:p>
        </c:rich>
      </c:tx>
      <c:layout>
        <c:manualLayout>
          <c:xMode val="edge"/>
          <c:yMode val="edge"/>
          <c:x val="0.560128619161218"/>
          <c:y val="0.200658031946023"/>
        </c:manualLayout>
      </c:layout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TENDL-2014</c:v>
          </c:tx>
          <c:xVal>
            <c:numRef>
              <c:f>Sheet1!$H$14:$H$33</c:f>
              <c:numCache>
                <c:formatCode>0.00E+00</c:formatCode>
                <c:ptCount val="20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  <c:pt idx="11">
                  <c:v>19.0</c:v>
                </c:pt>
                <c:pt idx="12">
                  <c:v>20.0</c:v>
                </c:pt>
                <c:pt idx="13">
                  <c:v>22.0</c:v>
                </c:pt>
                <c:pt idx="14">
                  <c:v>24.0</c:v>
                </c:pt>
                <c:pt idx="15">
                  <c:v>26.0</c:v>
                </c:pt>
                <c:pt idx="16">
                  <c:v>28.0</c:v>
                </c:pt>
                <c:pt idx="17">
                  <c:v>30.0</c:v>
                </c:pt>
                <c:pt idx="18">
                  <c:v>35.0</c:v>
                </c:pt>
                <c:pt idx="19">
                  <c:v>40.0</c:v>
                </c:pt>
              </c:numCache>
            </c:numRef>
          </c:xVal>
          <c:yVal>
            <c:numRef>
              <c:f>Sheet1!$I$14:$I$33</c:f>
              <c:numCache>
                <c:formatCode>0.00E+00</c:formatCode>
                <c:ptCount val="20"/>
                <c:pt idx="0">
                  <c:v>4.23312E-8</c:v>
                </c:pt>
                <c:pt idx="1">
                  <c:v>8.18258E-5</c:v>
                </c:pt>
                <c:pt idx="2">
                  <c:v>0.000458364</c:v>
                </c:pt>
                <c:pt idx="3">
                  <c:v>0.00121217</c:v>
                </c:pt>
                <c:pt idx="4">
                  <c:v>0.00508184</c:v>
                </c:pt>
                <c:pt idx="5">
                  <c:v>0.0191011</c:v>
                </c:pt>
                <c:pt idx="6">
                  <c:v>0.0517367</c:v>
                </c:pt>
                <c:pt idx="7">
                  <c:v>0.108692</c:v>
                </c:pt>
                <c:pt idx="8">
                  <c:v>0.222171</c:v>
                </c:pt>
                <c:pt idx="9">
                  <c:v>0.42186</c:v>
                </c:pt>
                <c:pt idx="10">
                  <c:v>0.616304</c:v>
                </c:pt>
                <c:pt idx="11">
                  <c:v>0.695768</c:v>
                </c:pt>
                <c:pt idx="12">
                  <c:v>0.685627</c:v>
                </c:pt>
                <c:pt idx="13">
                  <c:v>0.557793</c:v>
                </c:pt>
                <c:pt idx="14">
                  <c:v>0.280443</c:v>
                </c:pt>
                <c:pt idx="15">
                  <c:v>0.0826759</c:v>
                </c:pt>
                <c:pt idx="16">
                  <c:v>0.0217305</c:v>
                </c:pt>
                <c:pt idx="17">
                  <c:v>0.0060448</c:v>
                </c:pt>
                <c:pt idx="18">
                  <c:v>0.000522556</c:v>
                </c:pt>
                <c:pt idx="19">
                  <c:v>0.000691481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1734152"/>
        <c:axId val="434205896"/>
      </c:scatterChart>
      <c:valAx>
        <c:axId val="671734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434205896"/>
        <c:crosses val="autoZero"/>
        <c:crossBetween val="midCat"/>
      </c:valAx>
      <c:valAx>
        <c:axId val="4342058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717341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="1" i="0" baseline="30000">
                <a:effectLst/>
              </a:rPr>
              <a:t>178</a:t>
            </a:r>
            <a:r>
              <a:rPr lang="en-US" sz="2400" b="1" i="0" baseline="0">
                <a:effectLst/>
              </a:rPr>
              <a:t>Hf</a:t>
            </a:r>
            <a:r>
              <a:rPr lang="el-GR" sz="2400" b="1" i="0" baseline="0">
                <a:effectLst/>
              </a:rPr>
              <a:t>(γ, x)</a:t>
            </a:r>
            <a:r>
              <a:rPr lang="el-GR" sz="2400" b="1" i="0" baseline="30000">
                <a:effectLst/>
              </a:rPr>
              <a:t>177</a:t>
            </a:r>
            <a:r>
              <a:rPr lang="el-GR" sz="2400" b="1" i="0" baseline="0">
                <a:effectLst/>
              </a:rPr>
              <a:t>Lu</a:t>
            </a:r>
            <a:endParaRPr lang="el-GR" sz="2400">
              <a:effectLst/>
            </a:endParaRPr>
          </a:p>
        </c:rich>
      </c:tx>
      <c:layout>
        <c:manualLayout>
          <c:xMode val="edge"/>
          <c:yMode val="edge"/>
          <c:x val="0.405667762410575"/>
          <c:y val="0.23335237755162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1891665082552"/>
          <c:y val="0.0554266103275209"/>
          <c:w val="0.788287625821228"/>
          <c:h val="0.699515562697137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Sheet2!$AE$6:$AE$50</c:f>
              <c:numCache>
                <c:formatCode>0.00E+00</c:formatCode>
                <c:ptCount val="4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22.0</c:v>
                </c:pt>
                <c:pt idx="21">
                  <c:v>24.0</c:v>
                </c:pt>
                <c:pt idx="22">
                  <c:v>26.0</c:v>
                </c:pt>
                <c:pt idx="23">
                  <c:v>28.0</c:v>
                </c:pt>
                <c:pt idx="24">
                  <c:v>30.0</c:v>
                </c:pt>
                <c:pt idx="25">
                  <c:v>35.0</c:v>
                </c:pt>
                <c:pt idx="26">
                  <c:v>40.0</c:v>
                </c:pt>
                <c:pt idx="27">
                  <c:v>45.0</c:v>
                </c:pt>
                <c:pt idx="28">
                  <c:v>50.0</c:v>
                </c:pt>
                <c:pt idx="29">
                  <c:v>55.0</c:v>
                </c:pt>
                <c:pt idx="30">
                  <c:v>60.0</c:v>
                </c:pt>
                <c:pt idx="31">
                  <c:v>65.0</c:v>
                </c:pt>
                <c:pt idx="32">
                  <c:v>70.0</c:v>
                </c:pt>
                <c:pt idx="33">
                  <c:v>75.0</c:v>
                </c:pt>
                <c:pt idx="34">
                  <c:v>80.0</c:v>
                </c:pt>
                <c:pt idx="35">
                  <c:v>90.0</c:v>
                </c:pt>
                <c:pt idx="36">
                  <c:v>100.0</c:v>
                </c:pt>
                <c:pt idx="37">
                  <c:v>110.0</c:v>
                </c:pt>
                <c:pt idx="38">
                  <c:v>120.0</c:v>
                </c:pt>
                <c:pt idx="39">
                  <c:v>130.0</c:v>
                </c:pt>
                <c:pt idx="40">
                  <c:v>140.0</c:v>
                </c:pt>
                <c:pt idx="41">
                  <c:v>150.0</c:v>
                </c:pt>
                <c:pt idx="42">
                  <c:v>160.0</c:v>
                </c:pt>
                <c:pt idx="43">
                  <c:v>180.0</c:v>
                </c:pt>
                <c:pt idx="44">
                  <c:v>200.0</c:v>
                </c:pt>
              </c:numCache>
            </c:numRef>
          </c:xVal>
          <c:yVal>
            <c:numRef>
              <c:f>Sheet2!$AF$6:$AF$50</c:f>
              <c:numCache>
                <c:formatCode>0.00E+00</c:formatCode>
                <c:ptCount val="4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1.28365E-8</c:v>
                </c:pt>
                <c:pt idx="10">
                  <c:v>6.74594E-7</c:v>
                </c:pt>
                <c:pt idx="11">
                  <c:v>1.43131E-5</c:v>
                </c:pt>
                <c:pt idx="12">
                  <c:v>0.00015203</c:v>
                </c:pt>
                <c:pt idx="13">
                  <c:v>0.000900934</c:v>
                </c:pt>
                <c:pt idx="14">
                  <c:v>0.00375675</c:v>
                </c:pt>
                <c:pt idx="15">
                  <c:v>0.0109401</c:v>
                </c:pt>
                <c:pt idx="16">
                  <c:v>0.0239848</c:v>
                </c:pt>
                <c:pt idx="17">
                  <c:v>0.0428165</c:v>
                </c:pt>
                <c:pt idx="18">
                  <c:v>0.066252</c:v>
                </c:pt>
                <c:pt idx="19">
                  <c:v>0.0927934</c:v>
                </c:pt>
                <c:pt idx="20">
                  <c:v>0.14678</c:v>
                </c:pt>
                <c:pt idx="21">
                  <c:v>0.183294</c:v>
                </c:pt>
                <c:pt idx="22">
                  <c:v>0.192761</c:v>
                </c:pt>
                <c:pt idx="23">
                  <c:v>0.187048</c:v>
                </c:pt>
                <c:pt idx="24">
                  <c:v>0.173122</c:v>
                </c:pt>
                <c:pt idx="25">
                  <c:v>0.134078</c:v>
                </c:pt>
                <c:pt idx="26">
                  <c:v>0.106582</c:v>
                </c:pt>
                <c:pt idx="27">
                  <c:v>0.0879562</c:v>
                </c:pt>
                <c:pt idx="28">
                  <c:v>0.0753572</c:v>
                </c:pt>
                <c:pt idx="29">
                  <c:v>0.0631733</c:v>
                </c:pt>
                <c:pt idx="30">
                  <c:v>0.0551917</c:v>
                </c:pt>
                <c:pt idx="31">
                  <c:v>0.0468909</c:v>
                </c:pt>
                <c:pt idx="32">
                  <c:v>0.0419837</c:v>
                </c:pt>
                <c:pt idx="33">
                  <c:v>0.0362118</c:v>
                </c:pt>
                <c:pt idx="34">
                  <c:v>0.0329695</c:v>
                </c:pt>
                <c:pt idx="35">
                  <c:v>0.026033</c:v>
                </c:pt>
                <c:pt idx="36">
                  <c:v>0.0209567</c:v>
                </c:pt>
                <c:pt idx="37">
                  <c:v>0.0169572</c:v>
                </c:pt>
                <c:pt idx="38">
                  <c:v>0.0138382</c:v>
                </c:pt>
                <c:pt idx="39">
                  <c:v>0.0115478</c:v>
                </c:pt>
                <c:pt idx="40">
                  <c:v>0.00977814</c:v>
                </c:pt>
                <c:pt idx="41">
                  <c:v>0.00809733</c:v>
                </c:pt>
                <c:pt idx="42">
                  <c:v>0.00690184</c:v>
                </c:pt>
                <c:pt idx="43">
                  <c:v>0.00508514</c:v>
                </c:pt>
                <c:pt idx="44">
                  <c:v>0.00385531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7895672"/>
        <c:axId val="617901128"/>
      </c:scatterChart>
      <c:valAx>
        <c:axId val="617895672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/>
                  <a:t>Photon Energy (MeV)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17901128"/>
        <c:crosses val="autoZero"/>
        <c:crossBetween val="midCat"/>
      </c:valAx>
      <c:valAx>
        <c:axId val="6179011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Cross section (mb)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178956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A4068-2A8C-4149-B009-1CD2EDF927D8}" type="datetimeFigureOut">
              <a:rPr lang="en-US" smtClean="0"/>
              <a:t>10/1/15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13066-5DD1-C94C-8E99-410C524AE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2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9128-FC17-E64C-9F67-80D1D04A69DE}" type="datetime1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DCB-9ACD-634F-A4DB-9BB718663634}" type="datetime1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7CD2-293E-9948-8D9C-6E0D7D7E8D7F}" type="datetime1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31D2-C8B0-1F4E-A8EB-165B3F0C7284}" type="datetime1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F771-920C-1346-AA3B-4AF99BA4DAF6}" type="datetime1">
              <a:rPr lang="en-US" smtClean="0"/>
              <a:t>10/1/15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C05BB-EC55-B249-850F-979813D2EF74}" type="datetime1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E191-BE23-0547-9DCF-B87FCCFACE0D}" type="datetime1">
              <a:rPr lang="en-US" smtClean="0"/>
              <a:t>10/1/15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F021-4A11-3E44-9BF6-190A9F713B4C}" type="datetime1">
              <a:rPr lang="en-US" smtClean="0"/>
              <a:t>10/1/15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9E97-9C09-CB40-B6F1-88E97FFDBEEF}" type="datetime1">
              <a:rPr lang="en-US" smtClean="0"/>
              <a:t>10/1/15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373F-56B5-2C4C-A289-14D8BE6A659B}" type="datetime1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D128-9830-9741-BFAF-3FDF4FC13AD5}" type="datetime1">
              <a:rPr lang="en-US" smtClean="0"/>
              <a:t>10/1/15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Isotope Production Project 10/2/15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2EB21AA1-AC36-F140-A6CF-A7BAA748E248}" type="datetime1">
              <a:rPr lang="en-US" smtClean="0"/>
              <a:t>10/1/15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chart" Target="../charts/chart3.xml"/><Relationship Id="rId7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chart" Target="../charts/chart5.xml"/><Relationship Id="rId5" Type="http://schemas.openxmlformats.org/officeDocument/2006/relationships/chart" Target="../charts/chart6.xml"/><Relationship Id="rId6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193"/>
            <a:ext cx="7772400" cy="1695258"/>
          </a:xfrm>
        </p:spPr>
        <p:txBody>
          <a:bodyPr/>
          <a:lstStyle/>
          <a:p>
            <a:r>
              <a:rPr lang="en-US" sz="3200" b="1" dirty="0" smtClean="0">
                <a:latin typeface="Tahoma"/>
                <a:cs typeface="Tahoma"/>
              </a:rPr>
              <a:t>Projections of </a:t>
            </a:r>
            <a:r>
              <a:rPr lang="en-US" sz="3200" b="1" baseline="30000" dirty="0" smtClean="0">
                <a:latin typeface="Tahoma"/>
                <a:cs typeface="Tahoma"/>
              </a:rPr>
              <a:t>67</a:t>
            </a:r>
            <a:r>
              <a:rPr lang="en-US" sz="3200" b="1" dirty="0" smtClean="0">
                <a:latin typeface="Tahoma"/>
                <a:cs typeface="Tahoma"/>
              </a:rPr>
              <a:t>Cu, </a:t>
            </a:r>
            <a:r>
              <a:rPr lang="en-US" sz="3200" b="1" baseline="30000" dirty="0" smtClean="0">
                <a:latin typeface="Tahoma"/>
                <a:cs typeface="Tahoma"/>
              </a:rPr>
              <a:t>177</a:t>
            </a:r>
            <a:r>
              <a:rPr lang="en-US" sz="3200" b="1" dirty="0" smtClean="0">
                <a:latin typeface="Tahoma"/>
                <a:cs typeface="Tahoma"/>
              </a:rPr>
              <a:t>Lu, and </a:t>
            </a:r>
            <a:r>
              <a:rPr lang="en-US" sz="3200" b="1" baseline="30000" dirty="0" smtClean="0">
                <a:latin typeface="Tahoma"/>
                <a:cs typeface="Tahoma"/>
              </a:rPr>
              <a:t>225</a:t>
            </a:r>
            <a:r>
              <a:rPr lang="en-US" sz="3200" b="1" dirty="0">
                <a:latin typeface="Tahoma"/>
                <a:cs typeface="Tahoma"/>
              </a:rPr>
              <a:t>Ac </a:t>
            </a:r>
            <a:r>
              <a:rPr lang="en-US" sz="3200" b="1" dirty="0" err="1">
                <a:latin typeface="Tahoma"/>
                <a:cs typeface="Tahoma"/>
              </a:rPr>
              <a:t>Photoproduction</a:t>
            </a:r>
            <a:r>
              <a:rPr lang="en-US" sz="3200" b="1" dirty="0">
                <a:latin typeface="Tahoma"/>
                <a:cs typeface="Tahoma"/>
              </a:rPr>
              <a:t> </a:t>
            </a:r>
            <a:r>
              <a:rPr lang="en-US" sz="3200" b="1" dirty="0" smtClean="0">
                <a:latin typeface="Tahoma"/>
                <a:cs typeface="Tahoma"/>
              </a:rPr>
              <a:t>at LERF</a:t>
            </a:r>
            <a:endParaRPr lang="en-US" sz="3200" b="1" dirty="0">
              <a:latin typeface="Tahoma"/>
              <a:cs typeface="Tahom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843" y="3886200"/>
            <a:ext cx="7472946" cy="1752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ahoma"/>
                <a:cs typeface="Tahoma"/>
              </a:rPr>
              <a:t>George </a:t>
            </a:r>
            <a:r>
              <a:rPr lang="en-US" dirty="0" smtClean="0">
                <a:solidFill>
                  <a:srgbClr val="000000"/>
                </a:solidFill>
                <a:latin typeface="Tahoma"/>
                <a:cs typeface="Tahoma"/>
              </a:rPr>
              <a:t>Kharashvili, JLab </a:t>
            </a:r>
            <a:r>
              <a:rPr lang="en-US" dirty="0" err="1" smtClean="0">
                <a:solidFill>
                  <a:srgbClr val="000000"/>
                </a:solidFill>
                <a:latin typeface="Tahoma"/>
                <a:cs typeface="Tahoma"/>
              </a:rPr>
              <a:t>RadCon</a:t>
            </a:r>
            <a:r>
              <a:rPr lang="en-US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endParaRPr lang="en-US" dirty="0" smtClean="0">
              <a:solidFill>
                <a:srgbClr val="000000"/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ahoma"/>
                <a:cs typeface="Tahoma"/>
              </a:rPr>
              <a:t>10/2</a:t>
            </a:r>
            <a:r>
              <a:rPr lang="en-US" dirty="0" smtClean="0">
                <a:solidFill>
                  <a:srgbClr val="000000"/>
                </a:solidFill>
                <a:latin typeface="Tahoma"/>
                <a:cs typeface="Tahoma"/>
              </a:rPr>
              <a:t>/</a:t>
            </a:r>
            <a:r>
              <a:rPr lang="en-US" dirty="0" smtClean="0">
                <a:solidFill>
                  <a:srgbClr val="000000"/>
                </a:solidFill>
                <a:latin typeface="Tahoma"/>
                <a:cs typeface="Tahoma"/>
              </a:rPr>
              <a:t>15</a:t>
            </a:r>
            <a:endParaRPr lang="en-US" dirty="0">
              <a:solidFill>
                <a:srgbClr val="00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Cross Sections – TENDL 2014</a:t>
            </a:r>
            <a:endParaRPr lang="en-US" sz="4000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2</a:t>
            </a:fld>
            <a:endParaRPr lang="en-US" sz="1600" b="1" dirty="0"/>
          </a:p>
        </p:txBody>
      </p:sp>
      <p:graphicFrame>
        <p:nvGraphicFramePr>
          <p:cNvPr id="8" name="Char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5011088"/>
              </p:ext>
            </p:extLst>
          </p:nvPr>
        </p:nvGraphicFramePr>
        <p:xfrm>
          <a:off x="0" y="790221"/>
          <a:ext cx="4656670" cy="2822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038735"/>
              </p:ext>
            </p:extLst>
          </p:nvPr>
        </p:nvGraphicFramePr>
        <p:xfrm>
          <a:off x="4487334" y="790221"/>
          <a:ext cx="4656666" cy="2822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50518195"/>
              </p:ext>
            </p:extLst>
          </p:nvPr>
        </p:nvGraphicFramePr>
        <p:xfrm>
          <a:off x="287000" y="3781778"/>
          <a:ext cx="4369670" cy="2562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32177400"/>
              </p:ext>
            </p:extLst>
          </p:nvPr>
        </p:nvGraphicFramePr>
        <p:xfrm>
          <a:off x="4654972" y="3485444"/>
          <a:ext cx="4489028" cy="2858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2402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Cross Sections – TENDL 2014</a:t>
            </a:r>
            <a:endParaRPr lang="en-US" sz="4000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3</a:t>
            </a:fld>
            <a:endParaRPr lang="en-US" sz="1600" b="1" dirty="0"/>
          </a:p>
        </p:txBody>
      </p:sp>
      <p:graphicFrame>
        <p:nvGraphicFramePr>
          <p:cNvPr id="10" name="Char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22498899"/>
              </p:ext>
            </p:extLst>
          </p:nvPr>
        </p:nvGraphicFramePr>
        <p:xfrm>
          <a:off x="4492110" y="800631"/>
          <a:ext cx="4651890" cy="316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76418922"/>
              </p:ext>
            </p:extLst>
          </p:nvPr>
        </p:nvGraphicFramePr>
        <p:xfrm>
          <a:off x="0" y="761998"/>
          <a:ext cx="4650007" cy="316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16662"/>
              </p:ext>
            </p:extLst>
          </p:nvPr>
        </p:nvGraphicFramePr>
        <p:xfrm>
          <a:off x="1796072" y="3926586"/>
          <a:ext cx="5392075" cy="252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57822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FLUKA Modeling</a:t>
            </a:r>
            <a:endParaRPr lang="en-US" sz="4000" dirty="0">
              <a:latin typeface="Mini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40 to 150 MeV e</a:t>
            </a:r>
            <a:r>
              <a:rPr lang="en-US" baseline="30000" dirty="0" smtClean="0"/>
              <a:t>-</a:t>
            </a:r>
            <a:r>
              <a:rPr lang="en-US" dirty="0" smtClean="0"/>
              <a:t> beam</a:t>
            </a:r>
          </a:p>
          <a:p>
            <a:pPr lvl="1"/>
            <a:r>
              <a:rPr lang="el-GR" dirty="0" smtClean="0"/>
              <a:t>σ</a:t>
            </a:r>
            <a:r>
              <a:rPr lang="en-US" dirty="0" smtClean="0"/>
              <a:t> = 0.5mm</a:t>
            </a:r>
          </a:p>
          <a:p>
            <a:r>
              <a:rPr lang="en-US" dirty="0" smtClean="0"/>
              <a:t>Targets (natural composition)</a:t>
            </a:r>
            <a:endParaRPr lang="en-US" dirty="0"/>
          </a:p>
          <a:p>
            <a:pPr lvl="1"/>
            <a:r>
              <a:rPr lang="en-US" dirty="0" smtClean="0">
                <a:latin typeface="Minion Pro"/>
              </a:rPr>
              <a:t>Gallium</a:t>
            </a:r>
          </a:p>
          <a:p>
            <a:pPr lvl="1"/>
            <a:r>
              <a:rPr lang="en-US" dirty="0" smtClean="0"/>
              <a:t>Thorium</a:t>
            </a:r>
          </a:p>
          <a:p>
            <a:pPr lvl="1"/>
            <a:r>
              <a:rPr lang="en-US" dirty="0" smtClean="0">
                <a:latin typeface="Minion Pro"/>
              </a:rPr>
              <a:t>Hafnium</a:t>
            </a:r>
          </a:p>
          <a:p>
            <a:r>
              <a:rPr lang="en-US" dirty="0" smtClean="0">
                <a:latin typeface="Minion Pro"/>
              </a:rPr>
              <a:t>Setups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Tungsten radiator + magnetic field to sweep e</a:t>
            </a:r>
            <a:r>
              <a:rPr lang="en-US" baseline="30000" dirty="0" smtClean="0"/>
              <a:t>-</a:t>
            </a:r>
          </a:p>
          <a:p>
            <a:pPr lvl="2"/>
            <a:r>
              <a:rPr lang="en-US" dirty="0" smtClean="0"/>
              <a:t>Targets 10-15 cm downstream from radiator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Beam dumped in target</a:t>
            </a:r>
            <a:endParaRPr lang="en-US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8231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/>
              <a:t>Radiator + Magnet Setup</a:t>
            </a:r>
            <a:endParaRPr lang="en-US" sz="4000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5</a:t>
            </a:fld>
            <a:endParaRPr lang="en-US" sz="1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754" y="1071398"/>
            <a:ext cx="7755467" cy="49863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5332" y="1746056"/>
            <a:ext cx="1467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1.5mm W</a:t>
            </a:r>
          </a:p>
          <a:p>
            <a:r>
              <a:rPr lang="en-US" sz="2000" b="1" dirty="0" smtClean="0"/>
              <a:t>radiator</a:t>
            </a:r>
            <a:endParaRPr lang="en-US" sz="20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35667" y="2453942"/>
            <a:ext cx="310444" cy="31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47556" y="1891259"/>
            <a:ext cx="2139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Target (</a:t>
            </a:r>
            <a:r>
              <a:rPr lang="en-US" sz="2000" b="1" dirty="0" err="1" smtClean="0"/>
              <a:t>Hf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Th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Ga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380111" y="2278961"/>
            <a:ext cx="239888" cy="31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61734" y="3751103"/>
            <a:ext cx="2458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Electron Beam</a:t>
            </a:r>
          </a:p>
          <a:p>
            <a:r>
              <a:rPr lang="en-US" sz="2000" b="1" dirty="0" smtClean="0"/>
              <a:t>swept by 10kG field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3318933" y="3231445"/>
            <a:ext cx="307623" cy="519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48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endParaRPr lang="en-US" sz="4000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6</a:t>
            </a:fld>
            <a:endParaRPr lang="en-US" sz="1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59634"/>
              </p:ext>
            </p:extLst>
          </p:nvPr>
        </p:nvGraphicFramePr>
        <p:xfrm>
          <a:off x="14109" y="0"/>
          <a:ext cx="9129890" cy="64965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78002"/>
                <a:gridCol w="1368778"/>
                <a:gridCol w="1128889"/>
                <a:gridCol w="1157111"/>
                <a:gridCol w="1185333"/>
                <a:gridCol w="1016000"/>
                <a:gridCol w="1495777"/>
              </a:tblGrid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Target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Setup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Electron</a:t>
                      </a:r>
                      <a:r>
                        <a:rPr lang="en-US" sz="2000" baseline="0" dirty="0" smtClean="0"/>
                        <a:t> Energy (MeV)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Power to Radiator (kW)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Power to Target (kW)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Product Isotope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Production</a:t>
                      </a:r>
                    </a:p>
                    <a:p>
                      <a:pPr algn="ctr"/>
                      <a:r>
                        <a:rPr lang="en-US" sz="2000" dirty="0" smtClean="0"/>
                        <a:t>Rate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(µ</a:t>
                      </a:r>
                      <a:r>
                        <a:rPr lang="en-US" sz="2000" baseline="0" dirty="0" err="1" smtClean="0"/>
                        <a:t>Ci</a:t>
                      </a:r>
                      <a:r>
                        <a:rPr lang="en-US" sz="2000" baseline="0" dirty="0" smtClean="0"/>
                        <a:t>/kW/h)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Ga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0.5”x0.5”x0.5”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1.5mm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W 6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kG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field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0.21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0.0015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Cu</a:t>
                      </a:r>
                      <a:endParaRPr lang="en-US" sz="24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Ga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D=3cm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L=5cm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Target = dump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Cu</a:t>
                      </a:r>
                      <a:endParaRPr lang="en-US" sz="2400" b="1" baseline="30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180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D=2cm L=10cm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1.5mm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W 11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kG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0.06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0.27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225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</a:p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229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US" sz="24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0.005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D=2cm L=11cm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Target = dump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0.93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225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</a:p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229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US" sz="2400" b="1" baseline="30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0.01</a:t>
                      </a: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Hf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D=3cm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L=5cm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1.5mm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W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kG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0.09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0.19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177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Lu</a:t>
                      </a:r>
                      <a:endParaRPr lang="en-US" sz="24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91512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Hf</a:t>
                      </a:r>
                      <a:endParaRPr lang="en-US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D=2cm L=10cm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Target = dump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0.93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</a:rPr>
                        <a:t>177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Lu</a:t>
                      </a:r>
                      <a:endParaRPr lang="en-US" sz="2400" b="1" baseline="30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42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3600" dirty="0" smtClean="0"/>
              <a:t>Model validation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3"/>
            <a:ext cx="8229600" cy="5027575"/>
          </a:xfrm>
        </p:spPr>
        <p:txBody>
          <a:bodyPr>
            <a:normAutofit/>
          </a:bodyPr>
          <a:lstStyle/>
          <a:p>
            <a:r>
              <a:rPr lang="en-US" dirty="0" err="1" smtClean="0"/>
              <a:t>Ga</a:t>
            </a:r>
            <a:r>
              <a:rPr lang="en-US" dirty="0" smtClean="0"/>
              <a:t> and Ta activation checked at low energies (&lt;10MeV) in the injector</a:t>
            </a:r>
          </a:p>
          <a:p>
            <a:pPr lvl="1"/>
            <a:r>
              <a:rPr lang="en-US" dirty="0" smtClean="0">
                <a:latin typeface="Minion Pro"/>
              </a:rPr>
              <a:t>No signs of </a:t>
            </a:r>
            <a:r>
              <a:rPr lang="en-US" baseline="30000" dirty="0" smtClean="0">
                <a:latin typeface="Minion Pro"/>
              </a:rPr>
              <a:t>177</a:t>
            </a:r>
            <a:r>
              <a:rPr lang="en-US" dirty="0" smtClean="0">
                <a:latin typeface="Minion Pro"/>
              </a:rPr>
              <a:t>Lu in Ta</a:t>
            </a:r>
          </a:p>
          <a:p>
            <a:pPr lvl="1"/>
            <a:r>
              <a:rPr lang="en-US" dirty="0" smtClean="0"/>
              <a:t>Trace levels of </a:t>
            </a:r>
            <a:r>
              <a:rPr lang="en-US" baseline="30000" dirty="0" smtClean="0"/>
              <a:t>67</a:t>
            </a:r>
            <a:r>
              <a:rPr lang="en-US" dirty="0" smtClean="0"/>
              <a:t>Cu detected in </a:t>
            </a:r>
            <a:r>
              <a:rPr lang="en-US" dirty="0" err="1" smtClean="0"/>
              <a:t>Ga</a:t>
            </a:r>
            <a:endParaRPr lang="en-US" dirty="0"/>
          </a:p>
          <a:p>
            <a:r>
              <a:rPr lang="en-US" dirty="0" smtClean="0">
                <a:latin typeface="Minion Pro"/>
              </a:rPr>
              <a:t>Need more validatio</a:t>
            </a:r>
            <a:r>
              <a:rPr lang="en-US" dirty="0" smtClean="0"/>
              <a:t>n experiments at higher energies</a:t>
            </a:r>
            <a:endParaRPr lang="en-US" dirty="0"/>
          </a:p>
          <a:p>
            <a:pPr lvl="1"/>
            <a:r>
              <a:rPr lang="en-US" dirty="0" smtClean="0"/>
              <a:t>Low power</a:t>
            </a:r>
          </a:p>
          <a:p>
            <a:pPr lvl="1"/>
            <a:r>
              <a:rPr lang="en-US" dirty="0" smtClean="0"/>
              <a:t>Simple setup based on availability</a:t>
            </a:r>
          </a:p>
          <a:p>
            <a:pPr lvl="1"/>
            <a:r>
              <a:rPr lang="en-US" dirty="0" smtClean="0"/>
              <a:t>More materials and more energies = better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1080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Input needed for continuing FLUKA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3"/>
            <a:ext cx="8229600" cy="50275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LERF beam energy and current limitations – upper and lower bounds?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Beam size and </a:t>
            </a:r>
            <a:r>
              <a:rPr lang="en-US" dirty="0" err="1" smtClean="0"/>
              <a:t>rastering</a:t>
            </a:r>
            <a:r>
              <a:rPr lang="en-US" dirty="0" smtClean="0"/>
              <a:t> limitations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Availability of bending magnets, beam dumps and shielding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Target / radiator cooling capabilities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Material availability</a:t>
            </a:r>
          </a:p>
          <a:p>
            <a:pPr marL="914400" lvl="1" indent="-514350"/>
            <a:r>
              <a:rPr lang="en-US" dirty="0" err="1" smtClean="0"/>
              <a:t>Ga</a:t>
            </a:r>
            <a:r>
              <a:rPr lang="en-US" dirty="0" smtClean="0"/>
              <a:t> available</a:t>
            </a:r>
          </a:p>
          <a:p>
            <a:pPr marL="914400" lvl="1" indent="-514350"/>
            <a:r>
              <a:rPr lang="en-US" dirty="0" smtClean="0"/>
              <a:t>Ra</a:t>
            </a:r>
          </a:p>
          <a:p>
            <a:pPr marL="914400" lvl="1" indent="-514350"/>
            <a:r>
              <a:rPr lang="en-US" dirty="0" smtClean="0"/>
              <a:t>Hafnium</a:t>
            </a:r>
          </a:p>
          <a:p>
            <a:pPr marL="914400" lvl="1" indent="-514350"/>
            <a:r>
              <a:rPr lang="en-US" dirty="0" smtClean="0"/>
              <a:t>Natural </a:t>
            </a:r>
            <a:r>
              <a:rPr lang="en-US" dirty="0" smtClean="0"/>
              <a:t>Th</a:t>
            </a:r>
            <a:r>
              <a:rPr lang="en-US" dirty="0" smtClean="0"/>
              <a:t>orium</a:t>
            </a:r>
          </a:p>
          <a:p>
            <a:pPr marL="914400" lvl="1" indent="-514350"/>
            <a:r>
              <a:rPr lang="en-US" baseline="30000" dirty="0" smtClean="0"/>
              <a:t>230</a:t>
            </a:r>
            <a:r>
              <a:rPr lang="en-US" dirty="0" smtClean="0"/>
              <a:t>Th</a:t>
            </a:r>
            <a:endParaRPr lang="en-US" baseline="30000" dirty="0"/>
          </a:p>
          <a:p>
            <a:endParaRPr lang="en-US" dirty="0"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2717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3200" dirty="0" smtClean="0"/>
              <a:t>General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3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Minion Pro"/>
              </a:rPr>
              <a:t>Specific activities – </a:t>
            </a:r>
            <a:r>
              <a:rPr lang="en-US" dirty="0" smtClean="0"/>
              <a:t>desirable ranges for </a:t>
            </a:r>
            <a:r>
              <a:rPr lang="en-US" baseline="30000" dirty="0" smtClean="0"/>
              <a:t>67</a:t>
            </a:r>
            <a:r>
              <a:rPr lang="en-US" dirty="0" smtClean="0"/>
              <a:t>Cu, </a:t>
            </a:r>
            <a:r>
              <a:rPr lang="en-US" baseline="30000" dirty="0" smtClean="0"/>
              <a:t>177</a:t>
            </a:r>
            <a:r>
              <a:rPr lang="en-US" dirty="0" smtClean="0"/>
              <a:t>Lu, </a:t>
            </a:r>
            <a:r>
              <a:rPr lang="en-US" baseline="30000" dirty="0" smtClean="0"/>
              <a:t>225</a:t>
            </a:r>
            <a:r>
              <a:rPr lang="en-US" dirty="0" smtClean="0"/>
              <a:t>Ac?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restraints</a:t>
            </a:r>
          </a:p>
          <a:p>
            <a:pPr marL="914400" lvl="1" indent="-514350"/>
            <a:r>
              <a:rPr lang="en-US" dirty="0" smtClean="0"/>
              <a:t>Copper separation from gallium?</a:t>
            </a:r>
          </a:p>
          <a:p>
            <a:pPr marL="914400" lvl="1" indent="-514350"/>
            <a:r>
              <a:rPr lang="en-US" dirty="0" smtClean="0">
                <a:latin typeface="Minion Pro"/>
              </a:rPr>
              <a:t>Actinium separation from thorium?</a:t>
            </a:r>
          </a:p>
          <a:p>
            <a:pPr marL="914400" lvl="1" indent="-514350"/>
            <a:r>
              <a:rPr lang="en-US" b="1" dirty="0" smtClean="0">
                <a:solidFill>
                  <a:srgbClr val="FF0000"/>
                </a:solidFill>
              </a:rPr>
              <a:t>Actinium separation from radium?</a:t>
            </a:r>
            <a:endParaRPr lang="en-US" b="1" dirty="0">
              <a:solidFill>
                <a:srgbClr val="FF0000"/>
              </a:solidFill>
              <a:latin typeface="Minion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42731" y="6448751"/>
            <a:ext cx="4786489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Isotope Production Project Meeting 10/2/15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5332" y="6550362"/>
            <a:ext cx="2133600" cy="190125"/>
          </a:xfrm>
        </p:spPr>
        <p:txBody>
          <a:bodyPr/>
          <a:lstStyle/>
          <a:p>
            <a:fld id="{B58F48A6-A3E1-4848-9AC3-B43F560BE4FE}" type="slidenum">
              <a:rPr lang="en-US" sz="1600" b="1" smtClean="0"/>
              <a:pPr/>
              <a:t>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49964834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2398</TotalTime>
  <Words>558</Words>
  <Application>Microsoft Macintosh PowerPoint</Application>
  <PresentationFormat>On-screen Show (4:3)</PresentationFormat>
  <Paragraphs>150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JLabPowerpointMain</vt:lpstr>
      <vt:lpstr>Projections of 67Cu, 177Lu, and 225Ac Photoproduction at LERF</vt:lpstr>
      <vt:lpstr>Cross Sections – TENDL 2014</vt:lpstr>
      <vt:lpstr>Cross Sections – TENDL 2014</vt:lpstr>
      <vt:lpstr>FLUKA Modeling</vt:lpstr>
      <vt:lpstr>Radiator + Magnet Setup</vt:lpstr>
      <vt:lpstr>PowerPoint Presentation</vt:lpstr>
      <vt:lpstr>Model validation</vt:lpstr>
      <vt:lpstr>Input needed for continuing FLUKA work</vt:lpstr>
      <vt:lpstr>General questions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dchopard</dc:creator>
  <cp:lastModifiedBy>George</cp:lastModifiedBy>
  <cp:revision>78</cp:revision>
  <dcterms:created xsi:type="dcterms:W3CDTF">2013-08-22T19:51:08Z</dcterms:created>
  <dcterms:modified xsi:type="dcterms:W3CDTF">2015-10-01T20:54:36Z</dcterms:modified>
</cp:coreProperties>
</file>