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0"/>
  </p:notesMasterIdLst>
  <p:sldIdLst>
    <p:sldId id="269" r:id="rId2"/>
    <p:sldId id="454" r:id="rId3"/>
    <p:sldId id="453" r:id="rId4"/>
    <p:sldId id="452" r:id="rId5"/>
    <p:sldId id="456" r:id="rId6"/>
    <p:sldId id="450" r:id="rId7"/>
    <p:sldId id="451" r:id="rId8"/>
    <p:sldId id="455" r:id="rId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dallas" initials="m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0"/>
    <a:srgbClr val="C89800"/>
    <a:srgbClr val="FF00FF"/>
    <a:srgbClr val="C5EE8E"/>
    <a:srgbClr val="ACC3F2"/>
    <a:srgbClr val="4B8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1" autoAdjust="0"/>
    <p:restoredTop sz="90855" autoAdjust="0"/>
  </p:normalViewPr>
  <p:slideViewPr>
    <p:cSldViewPr>
      <p:cViewPr varScale="1">
        <p:scale>
          <a:sx n="97" d="100"/>
          <a:sy n="97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60FF40A-EF49-42A8-8DB9-8731A7BC2D08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BFFFDB4-2FFE-441F-B083-66E6E94DAD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1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20E622-35C3-4374-9235-4FEE6A558408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0813" cy="1979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3213"/>
            <a:ext cx="7770813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914400"/>
            <a:ext cx="9144000" cy="54102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114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Isotope production at LERF </a:t>
            </a:r>
            <a:r>
              <a:rPr lang="en-US" sz="800" b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October ,  2015                 </a:t>
            </a:r>
            <a:r>
              <a:rPr lang="en-US" sz="800" i="1" dirty="0" smtClean="0">
                <a:solidFill>
                  <a:srgbClr val="FFFFFF"/>
                </a:solidFill>
              </a:rPr>
              <a:t>Page </a:t>
            </a:r>
            <a:fld id="{90D66C53-FD60-4B76-87AB-8CA91569D26A}" type="slidenum">
              <a:rPr lang="en-US" sz="800" i="1" smtClean="0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114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ARR Readiness                             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114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Contractor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Assurance  System Briefing M Dallas  October 2010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4419600" y="6553200"/>
            <a:ext cx="228600" cy="2286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4819" name="Title 3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01000" cy="1470025"/>
          </a:xfrm>
        </p:spPr>
        <p:txBody>
          <a:bodyPr/>
          <a:lstStyle/>
          <a:p>
            <a:r>
              <a:rPr lang="en-US" sz="3600" dirty="0" smtClean="0"/>
              <a:t>Production of </a:t>
            </a:r>
            <a:r>
              <a:rPr lang="en-US" sz="3600" baseline="30000" dirty="0" smtClean="0"/>
              <a:t>225</a:t>
            </a:r>
            <a:r>
              <a:rPr lang="en-US" sz="3600" dirty="0" smtClean="0"/>
              <a:t>Ac</a:t>
            </a:r>
            <a:r>
              <a:rPr lang="en-US" sz="3600" dirty="0"/>
              <a:t> </a:t>
            </a:r>
            <a:r>
              <a:rPr lang="en-US" sz="3600" dirty="0" smtClean="0"/>
              <a:t>on </a:t>
            </a:r>
            <a:r>
              <a:rPr lang="en-US" sz="3600" baseline="30000" dirty="0" smtClean="0"/>
              <a:t>230</a:t>
            </a:r>
            <a:r>
              <a:rPr lang="en-US" sz="3600" dirty="0" smtClean="0"/>
              <a:t>Th Target at 12 MeV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34820" name="Subtitle 4"/>
          <p:cNvSpPr>
            <a:spLocks noGrp="1"/>
          </p:cNvSpPr>
          <p:nvPr>
            <p:ph type="subTitle" idx="1"/>
          </p:nvPr>
        </p:nvSpPr>
        <p:spPr>
          <a:xfrm>
            <a:off x="1219200" y="3581400"/>
            <a:ext cx="6400800" cy="9906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avel </a:t>
            </a:r>
            <a:r>
              <a:rPr lang="en-US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Degtiarenko</a:t>
            </a:r>
            <a:endParaRPr lang="en-US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Radiation Physics Group at </a:t>
            </a:r>
            <a:r>
              <a:rPr lang="en-US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RadCon</a:t>
            </a:r>
            <a:endParaRPr lang="en-US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endParaRPr lang="en-US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October </a:t>
            </a:r>
            <a:r>
              <a:rPr lang="en-US" dirty="0">
                <a:latin typeface="Arial" charset="0"/>
                <a:cs typeface="Arial" charset="0"/>
              </a:rPr>
              <a:t>5</a:t>
            </a:r>
            <a:r>
              <a:rPr lang="en-US" dirty="0" smtClean="0">
                <a:latin typeface="Arial" charset="0"/>
                <a:cs typeface="Arial" charset="0"/>
              </a:rPr>
              <a:t>, </a:t>
            </a:r>
            <a:r>
              <a:rPr lang="en-US" dirty="0" smtClean="0">
                <a:latin typeface="Arial" charset="0"/>
                <a:cs typeface="Arial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Thorium-230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 smtClean="0"/>
              <a:t>230</a:t>
            </a:r>
            <a:r>
              <a:rPr lang="en-US" dirty="0"/>
              <a:t>Th may be </a:t>
            </a:r>
            <a:r>
              <a:rPr lang="en-US" dirty="0" smtClean="0"/>
              <a:t>separated from </a:t>
            </a:r>
            <a:r>
              <a:rPr lang="en-US" baseline="30000" dirty="0" smtClean="0"/>
              <a:t>238</a:t>
            </a:r>
            <a:r>
              <a:rPr lang="en-US" dirty="0" smtClean="0"/>
              <a:t>U decay products</a:t>
            </a:r>
          </a:p>
          <a:p>
            <a:r>
              <a:rPr lang="en-US" dirty="0"/>
              <a:t>R</a:t>
            </a:r>
            <a:r>
              <a:rPr lang="en-US" dirty="0" smtClean="0"/>
              <a:t>eadily(?) available at DOE (Oak Ridge?)</a:t>
            </a:r>
          </a:p>
          <a:p>
            <a:r>
              <a:rPr lang="en-US" dirty="0" smtClean="0"/>
              <a:t>Must be cheaper than </a:t>
            </a:r>
            <a:r>
              <a:rPr lang="en-US" baseline="30000" dirty="0" smtClean="0"/>
              <a:t>226</a:t>
            </a:r>
            <a:r>
              <a:rPr lang="en-US" dirty="0" smtClean="0"/>
              <a:t>Ra, and in larger volumes</a:t>
            </a:r>
          </a:p>
          <a:p>
            <a:r>
              <a:rPr lang="en-US" dirty="0" smtClean="0"/>
              <a:t>Small intrinsic radioactivity</a:t>
            </a:r>
          </a:p>
          <a:p>
            <a:r>
              <a:rPr lang="en-US" dirty="0" smtClean="0"/>
              <a:t>Large cross section </a:t>
            </a:r>
            <a:r>
              <a:rPr lang="en-US" baseline="30000" dirty="0" smtClean="0"/>
              <a:t>230</a:t>
            </a:r>
            <a:r>
              <a:rPr lang="en-US" dirty="0" smtClean="0"/>
              <a:t>Th (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dirty="0" err="1" smtClean="0"/>
              <a:t>,n</a:t>
            </a:r>
            <a:r>
              <a:rPr lang="en-US" dirty="0" smtClean="0"/>
              <a:t>) </a:t>
            </a:r>
            <a:r>
              <a:rPr lang="en-US" baseline="30000" dirty="0" smtClean="0"/>
              <a:t>229</a:t>
            </a:r>
            <a:r>
              <a:rPr lang="en-US" dirty="0" smtClean="0"/>
              <a:t>Th</a:t>
            </a:r>
          </a:p>
          <a:p>
            <a:r>
              <a:rPr lang="en-US" baseline="30000" dirty="0" smtClean="0"/>
              <a:t>229</a:t>
            </a:r>
            <a:r>
              <a:rPr lang="en-US" dirty="0" smtClean="0"/>
              <a:t>Th decays to </a:t>
            </a:r>
            <a:r>
              <a:rPr lang="en-US" baseline="30000" dirty="0" smtClean="0"/>
              <a:t>225</a:t>
            </a:r>
            <a:r>
              <a:rPr lang="en-US" dirty="0" smtClean="0"/>
              <a:t>Ra (half life 7880 years) </a:t>
            </a:r>
          </a:p>
          <a:p>
            <a:r>
              <a:rPr lang="en-US" dirty="0" smtClean="0"/>
              <a:t>Time to regenerate 1 </a:t>
            </a:r>
            <a:r>
              <a:rPr lang="en-US" dirty="0" err="1" smtClean="0"/>
              <a:t>mCi</a:t>
            </a:r>
            <a:r>
              <a:rPr lang="en-US" dirty="0" smtClean="0"/>
              <a:t> of </a:t>
            </a:r>
            <a:r>
              <a:rPr lang="en-US" baseline="30000" dirty="0" smtClean="0"/>
              <a:t>225</a:t>
            </a:r>
            <a:r>
              <a:rPr lang="en-US" dirty="0" smtClean="0"/>
              <a:t>Ac from </a:t>
            </a:r>
            <a:r>
              <a:rPr lang="en-US" dirty="0"/>
              <a:t>1 </a:t>
            </a:r>
            <a:r>
              <a:rPr lang="en-US" dirty="0" err="1"/>
              <a:t>mCi</a:t>
            </a:r>
            <a:r>
              <a:rPr lang="en-US" dirty="0"/>
              <a:t> of </a:t>
            </a:r>
            <a:r>
              <a:rPr lang="en-US" baseline="30000" dirty="0" smtClean="0"/>
              <a:t>229</a:t>
            </a:r>
            <a:r>
              <a:rPr lang="en-US" dirty="0" smtClean="0"/>
              <a:t>Th, in equilibrium with </a:t>
            </a:r>
            <a:r>
              <a:rPr lang="en-US" baseline="30000" dirty="0" smtClean="0"/>
              <a:t>225</a:t>
            </a:r>
            <a:r>
              <a:rPr lang="en-US" dirty="0" smtClean="0"/>
              <a:t>Ra: ~18 days </a:t>
            </a:r>
          </a:p>
          <a:p>
            <a:r>
              <a:rPr lang="en-US" dirty="0" smtClean="0"/>
              <a:t>At </a:t>
            </a:r>
            <a:r>
              <a:rPr lang="en-US" dirty="0" err="1" smtClean="0"/>
              <a:t>E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dirty="0" smtClean="0"/>
              <a:t>&lt; 12 MeV the production of accompanying radioactivity is small, some fission is present, no </a:t>
            </a:r>
            <a:r>
              <a:rPr lang="en-US" baseline="30000" dirty="0" smtClean="0"/>
              <a:t>233</a:t>
            </a:r>
            <a:r>
              <a:rPr lang="en-US" dirty="0" smtClean="0"/>
              <a:t>U generated</a:t>
            </a:r>
          </a:p>
          <a:p>
            <a:r>
              <a:rPr lang="en-US" dirty="0" smtClean="0"/>
              <a:t>Proposal: to generate few </a:t>
            </a:r>
            <a:r>
              <a:rPr lang="en-US" dirty="0" err="1" smtClean="0"/>
              <a:t>mCi</a:t>
            </a:r>
            <a:r>
              <a:rPr lang="en-US" dirty="0" smtClean="0"/>
              <a:t> of </a:t>
            </a:r>
            <a:r>
              <a:rPr lang="en-US" baseline="30000" dirty="0" smtClean="0"/>
              <a:t>229</a:t>
            </a:r>
            <a:r>
              <a:rPr lang="en-US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once, and then extract </a:t>
            </a:r>
            <a:r>
              <a:rPr lang="en-US" baseline="30000" dirty="0"/>
              <a:t>225</a:t>
            </a:r>
            <a:r>
              <a:rPr lang="en-US" dirty="0"/>
              <a:t>Ac </a:t>
            </a:r>
            <a:r>
              <a:rPr lang="en-US" dirty="0" smtClean="0"/>
              <a:t>once every 18 days afterwards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7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924800" cy="53340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tandard technique for gamma irradiators:</a:t>
            </a:r>
          </a:p>
          <a:p>
            <a:pPr lvl="1"/>
            <a:r>
              <a:rPr lang="en-US" dirty="0" smtClean="0"/>
              <a:t>Use ~1 mm of W to generate “useful” gammas, and then place low-Z material (Be, Al) to stop electrons and to suppress low energy gammas</a:t>
            </a:r>
          </a:p>
          <a:p>
            <a:r>
              <a:rPr lang="en-US" dirty="0" smtClean="0"/>
              <a:t>Test Setup: 1.2 mm W, 2.5 cm Be, 500 g </a:t>
            </a:r>
            <a:r>
              <a:rPr lang="en-US" baseline="30000" dirty="0" smtClean="0"/>
              <a:t>230</a:t>
            </a:r>
            <a:r>
              <a:rPr lang="en-US" dirty="0" smtClean="0"/>
              <a:t>Th</a:t>
            </a:r>
          </a:p>
          <a:p>
            <a:r>
              <a:rPr lang="en-US" dirty="0" smtClean="0"/>
              <a:t>At 100 kW 12 MeV electron beam: radiator absorbs 50 kW, filter – 33 kW, and the target – 5 kW</a:t>
            </a:r>
          </a:p>
          <a:p>
            <a:r>
              <a:rPr lang="en-US" dirty="0" smtClean="0"/>
              <a:t>Mechanically radiator and filter could be designed in a single device, or separately. The method of the rotating wheel, suspended in the flow of coolant can be implemented, as it was discussed in the proposal</a:t>
            </a:r>
          </a:p>
          <a:p>
            <a:r>
              <a:rPr lang="en-US" dirty="0" smtClean="0"/>
              <a:t>Separate design for cooling the </a:t>
            </a:r>
            <a:r>
              <a:rPr lang="en-US" baseline="30000" dirty="0" smtClean="0"/>
              <a:t>230</a:t>
            </a:r>
            <a:r>
              <a:rPr lang="en-US" dirty="0" smtClean="0"/>
              <a:t>Th target is needed</a:t>
            </a:r>
          </a:p>
          <a:p>
            <a:r>
              <a:rPr lang="en-US" dirty="0" smtClean="0"/>
              <a:t>Expected productivity: 1-2 </a:t>
            </a:r>
            <a:r>
              <a:rPr lang="en-US" dirty="0" err="1" smtClean="0"/>
              <a:t>mCi</a:t>
            </a:r>
            <a:r>
              <a:rPr lang="en-US" dirty="0" smtClean="0"/>
              <a:t> of </a:t>
            </a:r>
            <a:r>
              <a:rPr lang="en-US" baseline="30000" dirty="0" smtClean="0"/>
              <a:t>229</a:t>
            </a:r>
            <a:r>
              <a:rPr lang="en-US" dirty="0" smtClean="0"/>
              <a:t>Th in 1000 hours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087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Setup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916"/>
            <a:ext cx="8839200" cy="5701284"/>
          </a:xfrm>
        </p:spPr>
      </p:pic>
      <p:sp>
        <p:nvSpPr>
          <p:cNvPr id="3" name="TextBox 2"/>
          <p:cNvSpPr txBox="1"/>
          <p:nvPr/>
        </p:nvSpPr>
        <p:spPr>
          <a:xfrm>
            <a:off x="1600200" y="2057400"/>
            <a:ext cx="1295400" cy="64633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Radiator: W, 1.2 mm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1752600"/>
            <a:ext cx="1295400" cy="64633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Filter:       Be, 25 mm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1981200"/>
            <a:ext cx="1447800" cy="64633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Target: 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230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Th, 500 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>
            <a:stCxn id="3" idx="2"/>
          </p:cNvCxnSpPr>
          <p:nvPr/>
        </p:nvCxnSpPr>
        <p:spPr bwMode="auto">
          <a:xfrm>
            <a:off x="2247900" y="2703731"/>
            <a:ext cx="1257300" cy="2680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" name="Straight Arrow Connector 10"/>
          <p:cNvCxnSpPr>
            <a:stCxn id="5" idx="2"/>
          </p:cNvCxnSpPr>
          <p:nvPr/>
        </p:nvCxnSpPr>
        <p:spPr bwMode="auto">
          <a:xfrm>
            <a:off x="3771900" y="2398931"/>
            <a:ext cx="0" cy="4754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" name="Straight Arrow Connector 13"/>
          <p:cNvCxnSpPr>
            <a:stCxn id="7" idx="2"/>
          </p:cNvCxnSpPr>
          <p:nvPr/>
        </p:nvCxnSpPr>
        <p:spPr bwMode="auto">
          <a:xfrm flipH="1">
            <a:off x="4648200" y="2627531"/>
            <a:ext cx="1028700" cy="3442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65185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8001000" cy="5334000"/>
          </a:xfrm>
        </p:spPr>
        <p:txBody>
          <a:bodyPr/>
          <a:lstStyle/>
          <a:p>
            <a:r>
              <a:rPr lang="en-US" dirty="0" smtClean="0"/>
              <a:t>The following two slides show activities of different radioactive isotopes produced in the </a:t>
            </a:r>
            <a:r>
              <a:rPr lang="en-US" baseline="30000" dirty="0" smtClean="0"/>
              <a:t>230</a:t>
            </a:r>
            <a:r>
              <a:rPr lang="en-US" dirty="0" smtClean="0"/>
              <a:t>Th target after running for 1000 hours in the Test Setup, using 12 MeV electron beam delivering 100 kW</a:t>
            </a:r>
          </a:p>
          <a:p>
            <a:r>
              <a:rPr lang="en-US" dirty="0"/>
              <a:t>C</a:t>
            </a:r>
            <a:r>
              <a:rPr lang="en-US" dirty="0" smtClean="0"/>
              <a:t>olor of every square shows activity of the isotope </a:t>
            </a:r>
            <a:r>
              <a:rPr lang="en-US" baseline="30000" dirty="0" smtClean="0"/>
              <a:t>A</a:t>
            </a:r>
            <a:r>
              <a:rPr lang="en-US" dirty="0" smtClean="0"/>
              <a:t>Z</a:t>
            </a:r>
            <a:endParaRPr lang="en-US" dirty="0" smtClean="0"/>
          </a:p>
          <a:p>
            <a:r>
              <a:rPr lang="en-US" dirty="0" smtClean="0"/>
              <a:t>When viewed in “Presentation Mode” every plot will show several distributions corresponding to different times after irradiation end, from 0 to 365 days</a:t>
            </a:r>
          </a:p>
          <a:p>
            <a:r>
              <a:rPr lang="en-US" dirty="0" smtClean="0"/>
              <a:t>Activity of produced </a:t>
            </a:r>
            <a:r>
              <a:rPr lang="en-US" baseline="30000" dirty="0" smtClean="0"/>
              <a:t>229</a:t>
            </a:r>
            <a:r>
              <a:rPr lang="en-US" dirty="0" smtClean="0"/>
              <a:t>Th is about 2 </a:t>
            </a:r>
            <a:r>
              <a:rPr lang="en-US" dirty="0" err="1" smtClean="0"/>
              <a:t>mCi</a:t>
            </a:r>
            <a:r>
              <a:rPr lang="en-US" dirty="0" smtClean="0"/>
              <a:t>, activities of </a:t>
            </a:r>
            <a:r>
              <a:rPr lang="en-US" baseline="30000" dirty="0" smtClean="0"/>
              <a:t>225</a:t>
            </a:r>
            <a:r>
              <a:rPr lang="en-US" dirty="0" smtClean="0"/>
              <a:t>Ra and </a:t>
            </a:r>
            <a:r>
              <a:rPr lang="en-US" baseline="30000" dirty="0" smtClean="0"/>
              <a:t>225</a:t>
            </a:r>
            <a:r>
              <a:rPr lang="en-US" dirty="0" smtClean="0"/>
              <a:t>Ac come into equilibrium in 60-90 days</a:t>
            </a:r>
          </a:p>
          <a:p>
            <a:r>
              <a:rPr lang="en-US" dirty="0"/>
              <a:t>A</a:t>
            </a:r>
            <a:r>
              <a:rPr lang="en-US" dirty="0" smtClean="0"/>
              <a:t>ctivities of the fission products are significant during the irradiation and in the first hour after, but then decay fast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0"/>
            <a:ext cx="8888503" cy="686839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r>
              <a:rPr lang="en-US" dirty="0" smtClean="0"/>
              <a:t>s: </a:t>
            </a:r>
            <a:r>
              <a:rPr lang="en-US" baseline="30000" dirty="0" smtClean="0"/>
              <a:t>229</a:t>
            </a:r>
            <a:r>
              <a:rPr lang="en-US" dirty="0" smtClean="0"/>
              <a:t>Th and its decay chain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828800" y="1640660"/>
            <a:ext cx="5009860" cy="3465990"/>
            <a:chOff x="1332914" y="1371600"/>
            <a:chExt cx="5372686" cy="3834097"/>
          </a:xfrm>
        </p:grpSpPr>
        <p:sp>
          <p:nvSpPr>
            <p:cNvPr id="16" name="Explosion 1 15"/>
            <p:cNvSpPr/>
            <p:nvPr/>
          </p:nvSpPr>
          <p:spPr bwMode="auto">
            <a:xfrm>
              <a:off x="4114800" y="1371600"/>
              <a:ext cx="914400" cy="790202"/>
            </a:xfrm>
            <a:prstGeom prst="irregularSeal1">
              <a:avLst/>
            </a:prstGeom>
            <a:solidFill>
              <a:schemeClr val="accent1">
                <a:alpha val="22000"/>
              </a:schemeClr>
            </a:solidFill>
            <a:ln w="9525" cap="flat" cmpd="sng" algn="ctr">
              <a:solidFill>
                <a:srgbClr val="000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27416" y="3244812"/>
              <a:ext cx="778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229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</a:p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(7880y)</a:t>
              </a:r>
              <a:endPara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V="1">
              <a:off x="6270316" y="2196988"/>
              <a:ext cx="0" cy="11194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23" name="Oval 22"/>
            <p:cNvSpPr/>
            <p:nvPr/>
          </p:nvSpPr>
          <p:spPr bwMode="auto">
            <a:xfrm>
              <a:off x="6229168" y="2107948"/>
              <a:ext cx="82296" cy="8229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5394016" y="2698685"/>
              <a:ext cx="82296" cy="8229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13492" y="3851522"/>
              <a:ext cx="7579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225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Ra 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(14.9d)</a:t>
              </a:r>
              <a:endPara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flipV="1">
              <a:off x="5440208" y="2793027"/>
              <a:ext cx="0" cy="11194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4283384" y="4108507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221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Fr</a:t>
              </a:r>
            </a:p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.9m)</a:t>
              </a:r>
              <a:endPara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flipV="1">
              <a:off x="4602008" y="3057367"/>
              <a:ext cx="0" cy="11194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30" name="Oval 29"/>
            <p:cNvSpPr/>
            <p:nvPr/>
          </p:nvSpPr>
          <p:spPr bwMode="auto">
            <a:xfrm>
              <a:off x="4560860" y="2968327"/>
              <a:ext cx="82296" cy="8229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17960" y="1579508"/>
              <a:ext cx="811240" cy="851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30000" dirty="0" smtClean="0">
                  <a:solidFill>
                    <a:srgbClr val="000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225</a:t>
              </a:r>
              <a:r>
                <a:rPr lang="en-US" sz="1600" b="1" dirty="0" smtClean="0">
                  <a:solidFill>
                    <a:srgbClr val="000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</a:t>
              </a:r>
            </a:p>
            <a:p>
              <a:endParaRPr lang="en-US" sz="1600" b="1" dirty="0">
                <a:solidFill>
                  <a:srgbClr val="000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b="1" dirty="0" smtClean="0">
                  <a:solidFill>
                    <a:srgbClr val="000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(9.9d)</a:t>
              </a:r>
              <a:endParaRPr lang="en-US" sz="1200" b="1" baseline="30000" dirty="0">
                <a:solidFill>
                  <a:srgbClr val="000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>
              <a:off x="4846813" y="1916893"/>
              <a:ext cx="561027" cy="51469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C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33" name="Oval 32"/>
            <p:cNvSpPr/>
            <p:nvPr/>
          </p:nvSpPr>
          <p:spPr bwMode="auto">
            <a:xfrm>
              <a:off x="5399060" y="2407279"/>
              <a:ext cx="82296" cy="8229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94160" y="4529971"/>
              <a:ext cx="1249208" cy="374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217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At 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(1.5s)</a:t>
              </a:r>
              <a:endPara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 flipV="1">
              <a:off x="3771900" y="3639320"/>
              <a:ext cx="0" cy="10088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36" name="Oval 35"/>
            <p:cNvSpPr/>
            <p:nvPr/>
          </p:nvSpPr>
          <p:spPr bwMode="auto">
            <a:xfrm>
              <a:off x="3730752" y="3550279"/>
              <a:ext cx="82296" cy="8229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68629" y="4867143"/>
              <a:ext cx="13975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213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Bi 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(46m)</a:t>
              </a:r>
              <a:endPara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V="1">
              <a:off x="2936060" y="4200370"/>
              <a:ext cx="5733" cy="6764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39" name="Oval 38"/>
            <p:cNvSpPr/>
            <p:nvPr/>
          </p:nvSpPr>
          <p:spPr bwMode="auto">
            <a:xfrm>
              <a:off x="2900644" y="4111327"/>
              <a:ext cx="82296" cy="8229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15076" y="2590800"/>
              <a:ext cx="14997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213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Po 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(164</a:t>
              </a:r>
              <a:r>
                <a:rPr lang="en-US" sz="1200" b="1" dirty="0" smtClean="0">
                  <a:latin typeface="Symbol" panose="05050102010706020507" pitchFamily="18" charset="2"/>
                  <a:cs typeface="Arial" panose="020B0604020202020204" pitchFamily="34" charset="0"/>
                </a:rPr>
                <a:t>m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s)</a:t>
              </a:r>
              <a:endPara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>
              <a:off x="2941792" y="2840342"/>
              <a:ext cx="4046" cy="9912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42" name="Oval 41"/>
            <p:cNvSpPr/>
            <p:nvPr/>
          </p:nvSpPr>
          <p:spPr bwMode="auto">
            <a:xfrm>
              <a:off x="2903692" y="3831552"/>
              <a:ext cx="82296" cy="8229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332914" y="3130279"/>
              <a:ext cx="814141" cy="578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209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Pb 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(3.2h)</a:t>
              </a:r>
              <a:endPara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1644032" y="3640667"/>
              <a:ext cx="438656" cy="77283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45" name="Oval 44"/>
            <p:cNvSpPr/>
            <p:nvPr/>
          </p:nvSpPr>
          <p:spPr bwMode="auto">
            <a:xfrm>
              <a:off x="2068864" y="4405412"/>
              <a:ext cx="82296" cy="8229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720535" y="2286000"/>
              <a:ext cx="834828" cy="578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209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Bi</a:t>
              </a:r>
            </a:p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(stable)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>
              <a:off x="2114586" y="2805257"/>
              <a:ext cx="0" cy="13007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48" name="Oval 47"/>
            <p:cNvSpPr/>
            <p:nvPr/>
          </p:nvSpPr>
          <p:spPr bwMode="auto">
            <a:xfrm>
              <a:off x="2073438" y="4108704"/>
              <a:ext cx="82296" cy="8229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 flipH="1">
              <a:off x="5481356" y="2187344"/>
              <a:ext cx="747812" cy="53124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glow rad="50800">
                <a:schemeClr val="accent1">
                  <a:satMod val="175000"/>
                  <a:alpha val="58000"/>
                </a:schemeClr>
              </a:glow>
              <a:innerShdw blurRad="114300" dist="12700" dir="600000">
                <a:srgbClr val="FFFF00">
                  <a:alpha val="0"/>
                </a:srgbClr>
              </a:innerShdw>
              <a:softEdge rad="0"/>
            </a:effec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 flipH="1">
              <a:off x="4648200" y="2470768"/>
              <a:ext cx="747812" cy="53124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glow rad="50800">
                <a:schemeClr val="accent1">
                  <a:satMod val="175000"/>
                  <a:alpha val="58000"/>
                </a:schemeClr>
              </a:glow>
              <a:innerShdw blurRad="114300" dist="12700" dir="600000">
                <a:srgbClr val="FFFF00">
                  <a:alpha val="0"/>
                </a:srgbClr>
              </a:innerShdw>
              <a:softEdge rad="0"/>
            </a:effectLst>
          </p:spPr>
        </p:cxnSp>
        <p:cxnSp>
          <p:nvCxnSpPr>
            <p:cNvPr id="51" name="Straight Arrow Connector 50"/>
            <p:cNvCxnSpPr/>
            <p:nvPr/>
          </p:nvCxnSpPr>
          <p:spPr bwMode="auto">
            <a:xfrm flipH="1">
              <a:off x="3816096" y="3050153"/>
              <a:ext cx="747812" cy="53124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glow rad="50800">
                <a:schemeClr val="accent1">
                  <a:satMod val="175000"/>
                  <a:alpha val="58000"/>
                </a:schemeClr>
              </a:glow>
              <a:innerShdw blurRad="114300" dist="12700" dir="600000">
                <a:srgbClr val="FFFF00">
                  <a:alpha val="0"/>
                </a:srgbClr>
              </a:innerShdw>
              <a:softEdge rad="0"/>
            </a:effec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 flipH="1">
              <a:off x="2971800" y="3613768"/>
              <a:ext cx="747812" cy="53124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glow rad="50800">
                <a:schemeClr val="accent1">
                  <a:satMod val="175000"/>
                  <a:alpha val="58000"/>
                </a:schemeClr>
              </a:glow>
              <a:innerShdw blurRad="114300" dist="12700" dir="600000">
                <a:srgbClr val="FFFF00">
                  <a:alpha val="0"/>
                </a:srgbClr>
              </a:innerShdw>
              <a:softEdge rad="0"/>
            </a:effectLst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H="1">
              <a:off x="2149784" y="3902384"/>
              <a:ext cx="747812" cy="53124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glow rad="50800">
                <a:schemeClr val="accent1">
                  <a:satMod val="175000"/>
                  <a:alpha val="58000"/>
                </a:schemeClr>
              </a:glow>
              <a:innerShdw blurRad="114300" dist="12700" dir="600000">
                <a:srgbClr val="FFFF00">
                  <a:alpha val="0"/>
                </a:srgbClr>
              </a:innerShdw>
              <a:softEdge rad="0"/>
            </a:effectLst>
          </p:spPr>
        </p:cxnSp>
        <p:cxnSp>
          <p:nvCxnSpPr>
            <p:cNvPr id="54" name="Straight Arrow Connector 53"/>
            <p:cNvCxnSpPr/>
            <p:nvPr/>
          </p:nvCxnSpPr>
          <p:spPr bwMode="auto">
            <a:xfrm rot="-120000" flipV="1">
              <a:off x="5433444" y="2495064"/>
              <a:ext cx="10088" cy="20116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glow rad="50800">
                <a:schemeClr val="accent1">
                  <a:satMod val="175000"/>
                  <a:alpha val="58000"/>
                </a:schemeClr>
              </a:glow>
              <a:innerShdw blurRad="114300" dist="12700" dir="600000">
                <a:srgbClr val="FFFF00">
                  <a:alpha val="0"/>
                </a:srgbClr>
              </a:innerShdw>
              <a:softEdge rad="0"/>
            </a:effec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 rot="-120000" flipV="1">
              <a:off x="2939568" y="3913517"/>
              <a:ext cx="10088" cy="20116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glow rad="50800">
                <a:schemeClr val="accent1">
                  <a:satMod val="175000"/>
                  <a:alpha val="58000"/>
                </a:schemeClr>
              </a:glow>
              <a:innerShdw blurRad="114300" dist="12700" dir="600000">
                <a:srgbClr val="FFFF00">
                  <a:alpha val="0"/>
                </a:srgbClr>
              </a:innerShdw>
              <a:softEdge rad="0"/>
            </a:effec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 rot="-120000" flipV="1">
              <a:off x="2112832" y="4202133"/>
              <a:ext cx="10088" cy="20116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glow rad="50800">
                <a:schemeClr val="accent1">
                  <a:satMod val="175000"/>
                  <a:alpha val="58000"/>
                </a:schemeClr>
              </a:glow>
              <a:innerShdw blurRad="114300" dist="12700" dir="600000">
                <a:srgbClr val="FFFF00">
                  <a:alpha val="0"/>
                </a:srgbClr>
              </a:innerShdw>
              <a:softEdge rad="0"/>
            </a:effectLst>
          </p:spPr>
        </p:cxnSp>
      </p:grpSp>
      <p:sp>
        <p:nvSpPr>
          <p:cNvPr id="61" name="5-Point Star 60"/>
          <p:cNvSpPr/>
          <p:nvPr/>
        </p:nvSpPr>
        <p:spPr bwMode="auto">
          <a:xfrm>
            <a:off x="6520832" y="2225477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77000" y="4290957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baseline="30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230</a:t>
            </a:r>
            <a:r>
              <a:rPr lang="en-US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   </a:t>
            </a:r>
            <a:r>
              <a:rPr lang="en-US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(7.5 10</a:t>
            </a:r>
            <a:r>
              <a:rPr lang="en-US" sz="1200" b="1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y) </a:t>
            </a:r>
            <a:r>
              <a:rPr lang="en-US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  <a:endParaRPr lang="en-US" sz="1200" b="1" baseline="30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 flipH="1" flipV="1">
            <a:off x="6643224" y="2385969"/>
            <a:ext cx="329076" cy="20227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6596494" y="2310276"/>
            <a:ext cx="76738" cy="74395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5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8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baseline="30000" dirty="0" smtClean="0"/>
              <a:t>230</a:t>
            </a:r>
            <a:r>
              <a:rPr lang="en-US" dirty="0" smtClean="0"/>
              <a:t>Th fission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8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7467</TotalTime>
  <Words>453</Words>
  <Application>Microsoft Office PowerPoint</Application>
  <PresentationFormat>On-screen Show (4:3)</PresentationFormat>
  <Paragraphs>52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3_JLab_PowerPoint1</vt:lpstr>
      <vt:lpstr>Production of 225Ac on 230Th Target at 12 MeV</vt:lpstr>
      <vt:lpstr>Thorium-230</vt:lpstr>
      <vt:lpstr>Test Setup</vt:lpstr>
      <vt:lpstr>Test Setup</vt:lpstr>
      <vt:lpstr>Results</vt:lpstr>
      <vt:lpstr>Results: 229Th and its decay chain</vt:lpstr>
      <vt:lpstr>Results: 230Th fission products</vt:lpstr>
      <vt:lpstr>Extras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stewartm</dc:creator>
  <cp:lastModifiedBy>Pavel Degtiarenko</cp:lastModifiedBy>
  <cp:revision>545</cp:revision>
  <cp:lastPrinted>2015-10-01T18:38:58Z</cp:lastPrinted>
  <dcterms:created xsi:type="dcterms:W3CDTF">2010-06-08T15:26:47Z</dcterms:created>
  <dcterms:modified xsi:type="dcterms:W3CDTF">2015-10-06T03:55:05Z</dcterms:modified>
</cp:coreProperties>
</file>