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69" r:id="rId2"/>
    <p:sldId id="454" r:id="rId3"/>
    <p:sldId id="452" r:id="rId4"/>
    <p:sldId id="453" r:id="rId5"/>
    <p:sldId id="456" r:id="rId6"/>
    <p:sldId id="455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allas" initials="m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C89800"/>
    <a:srgbClr val="FF00FF"/>
    <a:srgbClr val="C5EE8E"/>
    <a:srgbClr val="ACC3F2"/>
    <a:srgbClr val="4B8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1" autoAdjust="0"/>
    <p:restoredTop sz="90855" autoAdjust="0"/>
  </p:normalViewPr>
  <p:slideViewPr>
    <p:cSldViewPr>
      <p:cViewPr varScale="1">
        <p:scale>
          <a:sx n="118" d="100"/>
          <a:sy n="118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0FF40A-EF49-42A8-8DB9-8731A7BC2D08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FFFDB4-2FFE-441F-B083-66E6E94DA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0E622-35C3-4374-9235-4FEE6A558408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Isotope production at LERF </a:t>
            </a:r>
            <a:r>
              <a:rPr lang="en-US" sz="800" b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October ,  2015                 </a:t>
            </a:r>
            <a:r>
              <a:rPr lang="en-US" sz="800" i="1" dirty="0" smtClean="0">
                <a:solidFill>
                  <a:srgbClr val="FFFFFF"/>
                </a:solidFill>
              </a:rPr>
              <a:t>Page </a:t>
            </a:r>
            <a:fld id="{90D66C53-FD60-4B76-87AB-8CA91569D26A}" type="slidenum">
              <a:rPr lang="en-US" sz="800" i="1" smtClean="0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ARR Readiness                             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Contractor</a:t>
            </a:r>
            <a:r>
              <a:rPr lang="en-US" sz="800" i="1" baseline="0" dirty="0" smtClean="0">
                <a:solidFill>
                  <a:srgbClr val="FFFFFF"/>
                </a:solidFill>
              </a:rPr>
              <a:t> </a:t>
            </a:r>
            <a:r>
              <a:rPr lang="en-US" sz="800" i="1" dirty="0" smtClean="0">
                <a:solidFill>
                  <a:srgbClr val="FFFFFF"/>
                </a:solidFill>
              </a:rPr>
              <a:t>Assurance  System Briefing M Dallas  October 2010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19600" y="6553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01000" cy="1470025"/>
          </a:xfrm>
        </p:spPr>
        <p:txBody>
          <a:bodyPr/>
          <a:lstStyle/>
          <a:p>
            <a:r>
              <a:rPr lang="en-US" sz="3600" dirty="0" smtClean="0"/>
              <a:t>High Power / Low Energy Radiator and Absorber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4820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990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avel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Degtiarenko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Radiation Physics Group at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RadCon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October </a:t>
            </a:r>
            <a:r>
              <a:rPr lang="en-US" dirty="0">
                <a:latin typeface="Arial" charset="0"/>
                <a:cs typeface="Arial" charset="0"/>
              </a:rPr>
              <a:t>9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smtClean="0">
                <a:latin typeface="Arial" charset="0"/>
                <a:cs typeface="Arial" charset="0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Radiator/Absorber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17296"/>
            <a:ext cx="7848600" cy="5638800"/>
          </a:xfrm>
        </p:spPr>
        <p:txBody>
          <a:bodyPr/>
          <a:lstStyle/>
          <a:p>
            <a:r>
              <a:rPr lang="en-US" dirty="0" smtClean="0"/>
              <a:t>Utilize the concepts from the </a:t>
            </a:r>
            <a:r>
              <a:rPr lang="en-US" dirty="0" smtClean="0">
                <a:solidFill>
                  <a:srgbClr val="FF0000"/>
                </a:solidFill>
              </a:rPr>
              <a:t>US Pat.#8,334,523 B1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“Moving Core Beam Energy Absorber and Converter”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Make the radiator ~1 mm thick W or Re in the shape of a flat ring, mounted on the internal rotating wheel which is suspended in the flow of coolant (water)</a:t>
            </a:r>
            <a:endParaRPr lang="en-US" dirty="0" smtClean="0"/>
          </a:p>
          <a:p>
            <a:r>
              <a:rPr lang="en-US" dirty="0" smtClean="0"/>
              <a:t>Place the Radiator close to the entrance, using higher energy beam electrons to generate higher energy gammas for isotope production</a:t>
            </a:r>
          </a:p>
          <a:p>
            <a:r>
              <a:rPr lang="en-US" dirty="0" smtClean="0"/>
              <a:t>Use the coolant (water) thickness behind the radiator to range out beam electrons and to limit the power reaching the Target</a:t>
            </a:r>
          </a:p>
          <a:p>
            <a:r>
              <a:rPr lang="en-US" dirty="0" smtClean="0"/>
              <a:t>Coolant flow through the box will be capable to take more than 100 kW off the </a:t>
            </a:r>
            <a:r>
              <a:rPr lang="en-US" dirty="0"/>
              <a:t>radiator /</a:t>
            </a:r>
            <a:r>
              <a:rPr lang="en-US" dirty="0" smtClean="0"/>
              <a:t>absorber. The larger the diameter, the larger the cooling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55319"/>
            <a:ext cx="9144001" cy="58978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976480"/>
            <a:ext cx="1403968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Radiator: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1.2 mm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752600"/>
            <a:ext cx="1447800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Absorb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30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905000"/>
            <a:ext cx="1447800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 bwMode="auto">
          <a:xfrm>
            <a:off x="2530784" y="2622811"/>
            <a:ext cx="1311584" cy="268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Arrow Connector 10"/>
          <p:cNvCxnSpPr>
            <a:stCxn id="5" idx="2"/>
          </p:cNvCxnSpPr>
          <p:nvPr/>
        </p:nvCxnSpPr>
        <p:spPr bwMode="auto">
          <a:xfrm flipH="1">
            <a:off x="4191000" y="2398931"/>
            <a:ext cx="114300" cy="572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Arrow Connector 13"/>
          <p:cNvCxnSpPr>
            <a:stCxn id="7" idx="2"/>
          </p:cNvCxnSpPr>
          <p:nvPr/>
        </p:nvCxnSpPr>
        <p:spPr bwMode="auto">
          <a:xfrm flipH="1">
            <a:off x="5105400" y="2551331"/>
            <a:ext cx="1028700" cy="344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95400" y="3733800"/>
            <a:ext cx="1981200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Vacuum Window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Al or Be, 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 bwMode="auto">
          <a:xfrm flipV="1">
            <a:off x="3276600" y="3352802"/>
            <a:ext cx="397184" cy="704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217340" y="3697069"/>
            <a:ext cx="1752600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Enclosure Box: Al or Be, 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 bwMode="auto">
          <a:xfrm flipH="1" flipV="1">
            <a:off x="4492765" y="3581400"/>
            <a:ext cx="724575" cy="4388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079774" y="4763869"/>
            <a:ext cx="2058749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Rotating Wheel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Al or Be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 bwMode="auto">
          <a:xfrm flipH="1" flipV="1">
            <a:off x="4038600" y="4763869"/>
            <a:ext cx="1041174" cy="3231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6518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96200" y="740105"/>
            <a:ext cx="1447800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Geometry (FLUKA)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1" t="13713" r="27615" b="-1141"/>
          <a:stretch/>
        </p:blipFill>
        <p:spPr>
          <a:xfrm>
            <a:off x="6248400" y="838200"/>
            <a:ext cx="1828800" cy="58293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4401"/>
            <a:ext cx="2737172" cy="2681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226" y="914400"/>
            <a:ext cx="2737174" cy="2681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51" y="3733800"/>
            <a:ext cx="2738521" cy="2682569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7543800" y="1386436"/>
            <a:ext cx="876300" cy="172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852524" y="5105400"/>
            <a:ext cx="1403968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Radiator: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1.2 mm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>
            <a:off x="5554508" y="5751731"/>
            <a:ext cx="1311584" cy="268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42051" y="4267200"/>
            <a:ext cx="2058749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Rotating Wheel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Al or Be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endCxn id="14" idx="2"/>
          </p:cNvCxnSpPr>
          <p:nvPr/>
        </p:nvCxnSpPr>
        <p:spPr bwMode="auto">
          <a:xfrm flipH="1" flipV="1">
            <a:off x="5371426" y="4913531"/>
            <a:ext cx="1562774" cy="344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3408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077200" cy="5334000"/>
          </a:xfrm>
        </p:spPr>
        <p:txBody>
          <a:bodyPr/>
          <a:lstStyle/>
          <a:p>
            <a:r>
              <a:rPr lang="en-US" dirty="0" smtClean="0"/>
              <a:t>Low Energy setup (beam energy </a:t>
            </a:r>
            <a:r>
              <a:rPr lang="en-US" dirty="0" smtClean="0"/>
              <a:t>under the threshold of two-neutron production, E&lt;~12 MeV) is attractive because of low production of accompanying radioactivity, both in the </a:t>
            </a:r>
            <a:r>
              <a:rPr lang="en-US" baseline="30000" dirty="0" smtClean="0">
                <a:solidFill>
                  <a:srgbClr val="FF0000"/>
                </a:solidFill>
              </a:rPr>
              <a:t>230</a:t>
            </a:r>
            <a:r>
              <a:rPr lang="en-US" dirty="0" smtClean="0">
                <a:solidFill>
                  <a:srgbClr val="FF0000"/>
                </a:solidFill>
              </a:rPr>
              <a:t>Th(</a:t>
            </a:r>
            <a:r>
              <a:rPr lang="en-US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dirty="0" err="1" smtClean="0">
                <a:solidFill>
                  <a:srgbClr val="FF0000"/>
                </a:solidFill>
              </a:rPr>
              <a:t>,n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229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, and in </a:t>
            </a:r>
            <a:r>
              <a:rPr lang="en-US" baseline="30000" dirty="0" smtClean="0">
                <a:solidFill>
                  <a:srgbClr val="FF0000"/>
                </a:solidFill>
              </a:rPr>
              <a:t>226</a:t>
            </a:r>
            <a:r>
              <a:rPr lang="en-US" dirty="0" smtClean="0">
                <a:solidFill>
                  <a:srgbClr val="FF0000"/>
                </a:solidFill>
              </a:rPr>
              <a:t>Ra(</a:t>
            </a:r>
            <a:r>
              <a:rPr lang="en-US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dirty="0" err="1" smtClean="0">
                <a:solidFill>
                  <a:srgbClr val="FF0000"/>
                </a:solidFill>
              </a:rPr>
              <a:t>,n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225</a:t>
            </a:r>
            <a:r>
              <a:rPr lang="en-US" dirty="0" smtClean="0">
                <a:solidFill>
                  <a:srgbClr val="FF0000"/>
                </a:solidFill>
              </a:rPr>
              <a:t>Ra</a:t>
            </a:r>
            <a:r>
              <a:rPr lang="en-US" dirty="0" smtClean="0"/>
              <a:t> reactions</a:t>
            </a:r>
          </a:p>
          <a:p>
            <a:r>
              <a:rPr lang="en-US" dirty="0" smtClean="0"/>
              <a:t>The rotating-in-the-flow-of-coolant radiator solution allows the design of high power (100s of kW) irradiation facility</a:t>
            </a:r>
          </a:p>
          <a:p>
            <a:r>
              <a:rPr lang="en-US" dirty="0" smtClean="0"/>
              <a:t>At low energies, the low-Z coolant (water) may serve as an energy absorber / filter, limiting power deposition in the targets (replacement for the magnetic field filter)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308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3_JLab_PowerPoint1</vt:lpstr>
      <vt:lpstr>High Power / Low Energy Radiator and Absorber</vt:lpstr>
      <vt:lpstr>Radiator/Absorber Design</vt:lpstr>
      <vt:lpstr>Test Setup</vt:lpstr>
      <vt:lpstr>Sample Test Geometry (FLUKA)</vt:lpstr>
      <vt:lpstr>Discussion</vt:lpstr>
      <vt:lpstr>Extras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Pavel Degtiarenko</cp:lastModifiedBy>
  <cp:revision>554</cp:revision>
  <cp:lastPrinted>2015-10-01T18:38:58Z</cp:lastPrinted>
  <dcterms:created xsi:type="dcterms:W3CDTF">2010-06-08T15:26:47Z</dcterms:created>
  <dcterms:modified xsi:type="dcterms:W3CDTF">2015-10-09T18:59:18Z</dcterms:modified>
</cp:coreProperties>
</file>