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4" r:id="rId1"/>
  </p:sldMasterIdLst>
  <p:notesMasterIdLst>
    <p:notesMasterId r:id="rId8"/>
  </p:notesMasterIdLst>
  <p:sldIdLst>
    <p:sldId id="269" r:id="rId2"/>
    <p:sldId id="454" r:id="rId3"/>
    <p:sldId id="452" r:id="rId4"/>
    <p:sldId id="453" r:id="rId5"/>
    <p:sldId id="456" r:id="rId6"/>
    <p:sldId id="455" r:id="rId7"/>
  </p:sldIdLst>
  <p:sldSz cx="9144000" cy="6858000" type="screen4x3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dallas" initials="m" lastIdx="18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0"/>
    <a:srgbClr val="C89800"/>
    <a:srgbClr val="FF00FF"/>
    <a:srgbClr val="C5EE8E"/>
    <a:srgbClr val="ACC3F2"/>
    <a:srgbClr val="4B87B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881" autoAdjust="0"/>
    <p:restoredTop sz="90855" autoAdjust="0"/>
  </p:normalViewPr>
  <p:slideViewPr>
    <p:cSldViewPr>
      <p:cViewPr varScale="1">
        <p:scale>
          <a:sx n="118" d="100"/>
          <a:sy n="118" d="100"/>
        </p:scale>
        <p:origin x="-100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132" y="0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A60FF40A-EF49-42A8-8DB9-8731A7BC2D08}" type="datetimeFigureOut">
              <a:rPr lang="en-US" smtClean="0"/>
              <a:pPr/>
              <a:t>10/9/2015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4275" y="698500"/>
            <a:ext cx="4654550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24" tIns="46662" rIns="93324" bIns="46662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vert="horz" lIns="93324" tIns="46662" rIns="93324" bIns="46662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42030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132" y="8842030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4BFFFDB4-2FFE-441F-B083-66E6E94DAD5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66192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358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220E622-35C3-4374-9235-4FEE6A558408}" type="slidenum">
              <a:rPr lang="en-US">
                <a:solidFill>
                  <a:srgbClr val="000000"/>
                </a:solidFill>
              </a:rPr>
              <a:pPr/>
              <a:t>1</a:t>
            </a:fld>
            <a:endParaRPr lang="en-US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72250" y="0"/>
            <a:ext cx="1962150" cy="6248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0"/>
            <a:ext cx="5734050" cy="6248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0813" cy="114141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7770813" cy="197961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4113213"/>
            <a:ext cx="7770813" cy="19812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0"/>
            <a:ext cx="8991600" cy="762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990600"/>
            <a:ext cx="4038600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90600"/>
            <a:ext cx="4038600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76200"/>
            <a:ext cx="9144000" cy="762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0" y="914400"/>
            <a:ext cx="9144000" cy="5410200"/>
          </a:xfrm>
        </p:spPr>
        <p:txBody>
          <a:bodyPr/>
          <a:lstStyle/>
          <a:p>
            <a:pPr lvl="0"/>
            <a:endParaRPr lang="en-US" noProof="0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457200" indent="-457200">
              <a:defRPr>
                <a:latin typeface="Arial" pitchFamily="34" charset="0"/>
                <a:cs typeface="Arial" pitchFamily="34" charset="0"/>
              </a:defRPr>
            </a:lvl1pPr>
            <a:lvl2pPr marL="914400" indent="-457200">
              <a:defRPr>
                <a:latin typeface="Arial" pitchFamily="34" charset="0"/>
                <a:cs typeface="Arial" pitchFamily="34" charset="0"/>
              </a:defRPr>
            </a:lvl2pPr>
            <a:lvl3pPr marL="1257300" indent="-342900">
              <a:tabLst/>
              <a:defRPr>
                <a:latin typeface="Arial" pitchFamily="34" charset="0"/>
                <a:cs typeface="Arial" pitchFamily="34" charset="0"/>
              </a:defRPr>
            </a:lvl3pPr>
            <a:lvl4pPr marL="1714500" indent="-342900"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Box 5"/>
          <p:cNvSpPr txBox="1">
            <a:spLocks noChangeArrowheads="1"/>
          </p:cNvSpPr>
          <p:nvPr userDrawn="1"/>
        </p:nvSpPr>
        <p:spPr bwMode="auto">
          <a:xfrm>
            <a:off x="1066800" y="6597134"/>
            <a:ext cx="411480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0" kern="1200" baseline="0" dirty="0" smtClean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Isotope production at LERF </a:t>
            </a:r>
            <a:r>
              <a:rPr lang="en-US" sz="800" b="0" kern="1200" dirty="0" smtClean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 October ,  2015                 </a:t>
            </a:r>
            <a:r>
              <a:rPr lang="en-US" sz="800" i="1" dirty="0" smtClean="0">
                <a:solidFill>
                  <a:srgbClr val="FFFFFF"/>
                </a:solidFill>
              </a:rPr>
              <a:t>Page </a:t>
            </a:r>
            <a:fld id="{90D66C53-FD60-4B76-87AB-8CA91569D26A}" type="slidenum">
              <a:rPr lang="en-US" sz="800" i="1" smtClean="0">
                <a:solidFill>
                  <a:srgbClr val="FFFFFF"/>
                </a:solidFill>
              </a:rPr>
              <a:pPr algn="r" fontAlgn="base">
                <a:spcBef>
                  <a:spcPct val="50000"/>
                </a:spcBef>
                <a:spcAft>
                  <a:spcPct val="0"/>
                </a:spcAft>
                <a:defRPr/>
              </a:pPr>
              <a:t>‹#›</a:t>
            </a:fld>
            <a:endParaRPr lang="en-US" sz="800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914400"/>
            <a:ext cx="3810000" cy="5334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914400"/>
            <a:ext cx="3810000" cy="5334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Box 5"/>
          <p:cNvSpPr txBox="1">
            <a:spLocks noChangeArrowheads="1"/>
          </p:cNvSpPr>
          <p:nvPr userDrawn="1"/>
        </p:nvSpPr>
        <p:spPr bwMode="auto">
          <a:xfrm>
            <a:off x="1066800" y="6597134"/>
            <a:ext cx="411480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800" i="1" dirty="0" smtClean="0">
                <a:solidFill>
                  <a:srgbClr val="FFFFFF"/>
                </a:solidFill>
              </a:rPr>
              <a:t>ARR Readiness                                                Page </a:t>
            </a:r>
            <a:fld id="{90D66C53-FD60-4B76-87AB-8CA91569D26A}" type="slidenum">
              <a:rPr lang="en-US" sz="800" i="1">
                <a:solidFill>
                  <a:srgbClr val="FFFFFF"/>
                </a:solidFill>
              </a:rPr>
              <a:pPr algn="r" fontAlgn="base">
                <a:spcBef>
                  <a:spcPct val="50000"/>
                </a:spcBef>
                <a:spcAft>
                  <a:spcPct val="0"/>
                </a:spcAft>
                <a:defRPr/>
              </a:pPr>
              <a:t>‹#›</a:t>
            </a:fld>
            <a:endParaRPr lang="en-US" sz="800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5"/>
          <p:cNvSpPr txBox="1">
            <a:spLocks noChangeArrowheads="1"/>
          </p:cNvSpPr>
          <p:nvPr userDrawn="1"/>
        </p:nvSpPr>
        <p:spPr bwMode="auto">
          <a:xfrm>
            <a:off x="1066800" y="6597134"/>
            <a:ext cx="411480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800" i="1" dirty="0" smtClean="0">
                <a:solidFill>
                  <a:srgbClr val="FFFFFF"/>
                </a:solidFill>
              </a:rPr>
              <a:t>Contractor</a:t>
            </a:r>
            <a:r>
              <a:rPr lang="en-US" sz="800" i="1" baseline="0" dirty="0" smtClean="0">
                <a:solidFill>
                  <a:srgbClr val="FFFFFF"/>
                </a:solidFill>
              </a:rPr>
              <a:t> </a:t>
            </a:r>
            <a:r>
              <a:rPr lang="en-US" sz="800" i="1" dirty="0" smtClean="0">
                <a:solidFill>
                  <a:srgbClr val="FFFFFF"/>
                </a:solidFill>
              </a:rPr>
              <a:t>Assurance  System Briefing M Dallas  October 2010                   Page </a:t>
            </a:r>
            <a:fld id="{90D66C53-FD60-4B76-87AB-8CA91569D26A}" type="slidenum">
              <a:rPr lang="en-US" sz="800" i="1">
                <a:solidFill>
                  <a:srgbClr val="FFFFFF"/>
                </a:solidFill>
              </a:rPr>
              <a:pPr algn="r" fontAlgn="base">
                <a:spcBef>
                  <a:spcPct val="50000"/>
                </a:spcBef>
                <a:spcAft>
                  <a:spcPct val="0"/>
                </a:spcAft>
                <a:defRPr/>
              </a:pPr>
              <a:t>‹#›</a:t>
            </a:fld>
            <a:endParaRPr lang="en-US" sz="800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6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0"/>
            <a:ext cx="77724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914400"/>
            <a:ext cx="7772400" cy="533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  <p:sldLayoutId id="2147483687" r:id="rId13"/>
    <p:sldLayoutId id="2147483688" r:id="rId14"/>
  </p:sldLayoutIdLst>
  <p:timing>
    <p:tnLst>
      <p:par>
        <p:cTn id="1" dur="indefinite" restart="never" nodeType="tmRoot"/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pitchFamily="34" charset="0"/>
          <a:ea typeface="+mj-ea"/>
          <a:cs typeface="Arial" pitchFamily="34" charset="0"/>
        </a:defRPr>
      </a:lvl1pPr>
      <a:lvl2pPr algn="ctr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  <a:cs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Times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Times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Times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Times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Arial" pitchFamily="34" charset="0"/>
          <a:cs typeface="Arial" pitchFamily="34" charset="0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Arial" pitchFamily="34" charset="0"/>
          <a:cs typeface="Arial" pitchFamily="34" charset="0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Arial" pitchFamily="34" charset="0"/>
          <a:cs typeface="Arial" pitchFamily="34" charset="0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Arial" pitchFamily="34" charset="0"/>
          <a:cs typeface="Arial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4"/>
          <p:cNvSpPr>
            <a:spLocks noChangeArrowheads="1"/>
          </p:cNvSpPr>
          <p:nvPr/>
        </p:nvSpPr>
        <p:spPr bwMode="auto">
          <a:xfrm>
            <a:off x="4419600" y="6553200"/>
            <a:ext cx="228600" cy="228600"/>
          </a:xfrm>
          <a:prstGeom prst="rect">
            <a:avLst/>
          </a:prstGeom>
          <a:solidFill>
            <a:schemeClr val="tx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dirty="0">
              <a:solidFill>
                <a:srgbClr val="000000"/>
              </a:solidFill>
            </a:endParaRPr>
          </a:p>
        </p:txBody>
      </p:sp>
      <p:sp>
        <p:nvSpPr>
          <p:cNvPr id="34819" name="Title 3"/>
          <p:cNvSpPr>
            <a:spLocks noGrp="1"/>
          </p:cNvSpPr>
          <p:nvPr>
            <p:ph type="ctrTitle"/>
          </p:nvPr>
        </p:nvSpPr>
        <p:spPr>
          <a:xfrm>
            <a:off x="533400" y="1600200"/>
            <a:ext cx="8001000" cy="1470025"/>
          </a:xfrm>
        </p:spPr>
        <p:txBody>
          <a:bodyPr/>
          <a:lstStyle/>
          <a:p>
            <a:r>
              <a:rPr lang="en-US" sz="3600" dirty="0" smtClean="0"/>
              <a:t>High Power / Low Energy Radiator and Absorber</a:t>
            </a:r>
            <a:endParaRPr lang="en-US" sz="3600" dirty="0" smtClean="0">
              <a:latin typeface="Arial" charset="0"/>
              <a:cs typeface="Arial" charset="0"/>
            </a:endParaRPr>
          </a:p>
        </p:txBody>
      </p:sp>
      <p:sp>
        <p:nvSpPr>
          <p:cNvPr id="34820" name="Subtitle 4"/>
          <p:cNvSpPr>
            <a:spLocks noGrp="1"/>
          </p:cNvSpPr>
          <p:nvPr>
            <p:ph type="subTitle" idx="1"/>
          </p:nvPr>
        </p:nvSpPr>
        <p:spPr>
          <a:xfrm>
            <a:off x="1219200" y="3581400"/>
            <a:ext cx="6400800" cy="990600"/>
          </a:xfrm>
        </p:spPr>
        <p:txBody>
          <a:bodyPr/>
          <a:lstStyle/>
          <a:p>
            <a:r>
              <a:rPr lang="en-US" dirty="0">
                <a:solidFill>
                  <a:srgbClr val="C00000"/>
                </a:solidFill>
                <a:latin typeface="Arial" charset="0"/>
                <a:cs typeface="Arial" charset="0"/>
              </a:rPr>
              <a:t>P</a:t>
            </a:r>
            <a:r>
              <a:rPr lang="en-US" dirty="0" smtClean="0">
                <a:solidFill>
                  <a:srgbClr val="C00000"/>
                </a:solidFill>
                <a:latin typeface="Arial" charset="0"/>
                <a:cs typeface="Arial" charset="0"/>
              </a:rPr>
              <a:t>avel </a:t>
            </a:r>
            <a:r>
              <a:rPr lang="en-US" dirty="0" err="1" smtClean="0">
                <a:solidFill>
                  <a:srgbClr val="C00000"/>
                </a:solidFill>
                <a:latin typeface="Arial" charset="0"/>
                <a:cs typeface="Arial" charset="0"/>
              </a:rPr>
              <a:t>Degtiarenko</a:t>
            </a:r>
            <a:endParaRPr lang="en-US" dirty="0" smtClean="0">
              <a:solidFill>
                <a:srgbClr val="C00000"/>
              </a:solidFill>
              <a:latin typeface="Arial" charset="0"/>
              <a:cs typeface="Arial" charset="0"/>
            </a:endParaRPr>
          </a:p>
          <a:p>
            <a:r>
              <a:rPr lang="en-US" dirty="0" smtClean="0">
                <a:solidFill>
                  <a:srgbClr val="C00000"/>
                </a:solidFill>
                <a:latin typeface="Arial" charset="0"/>
                <a:cs typeface="Arial" charset="0"/>
              </a:rPr>
              <a:t>Radiation Physics Group at </a:t>
            </a:r>
            <a:r>
              <a:rPr lang="en-US" dirty="0" err="1" smtClean="0">
                <a:solidFill>
                  <a:srgbClr val="C00000"/>
                </a:solidFill>
                <a:latin typeface="Arial" charset="0"/>
                <a:cs typeface="Arial" charset="0"/>
              </a:rPr>
              <a:t>RadCon</a:t>
            </a:r>
            <a:endParaRPr lang="en-US" dirty="0" smtClean="0">
              <a:solidFill>
                <a:srgbClr val="C00000"/>
              </a:solidFill>
              <a:latin typeface="Arial" charset="0"/>
              <a:cs typeface="Arial" charset="0"/>
            </a:endParaRPr>
          </a:p>
          <a:p>
            <a:endParaRPr lang="en-US" dirty="0" smtClean="0">
              <a:solidFill>
                <a:srgbClr val="C00000"/>
              </a:solidFill>
              <a:latin typeface="Arial" charset="0"/>
              <a:cs typeface="Arial" charset="0"/>
            </a:endParaRPr>
          </a:p>
          <a:p>
            <a:r>
              <a:rPr lang="en-US" dirty="0" smtClean="0">
                <a:latin typeface="Arial" charset="0"/>
                <a:cs typeface="Arial" charset="0"/>
              </a:rPr>
              <a:t>October </a:t>
            </a:r>
            <a:r>
              <a:rPr lang="en-US" dirty="0">
                <a:latin typeface="Arial" charset="0"/>
                <a:cs typeface="Arial" charset="0"/>
              </a:rPr>
              <a:t>9</a:t>
            </a:r>
            <a:r>
              <a:rPr lang="en-US" dirty="0" smtClean="0">
                <a:latin typeface="Arial" charset="0"/>
                <a:cs typeface="Arial" charset="0"/>
              </a:rPr>
              <a:t>, </a:t>
            </a:r>
            <a:r>
              <a:rPr lang="en-US" dirty="0" smtClean="0">
                <a:latin typeface="Arial" charset="0"/>
                <a:cs typeface="Arial" charset="0"/>
              </a:rPr>
              <a:t>2015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Radiator/Absorber Design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817296"/>
            <a:ext cx="7848600" cy="5638800"/>
          </a:xfrm>
        </p:spPr>
        <p:txBody>
          <a:bodyPr/>
          <a:lstStyle/>
          <a:p>
            <a:r>
              <a:rPr lang="en-US" dirty="0" smtClean="0"/>
              <a:t>Utilize the concepts from the </a:t>
            </a:r>
            <a:r>
              <a:rPr lang="en-US" dirty="0" smtClean="0">
                <a:solidFill>
                  <a:srgbClr val="FF0000"/>
                </a:solidFill>
              </a:rPr>
              <a:t>US Pat.#8,334,523 B1</a:t>
            </a:r>
            <a:r>
              <a:rPr lang="en-US" dirty="0" smtClean="0"/>
              <a:t>: </a:t>
            </a:r>
            <a:r>
              <a:rPr lang="en-US" dirty="0" smtClean="0">
                <a:solidFill>
                  <a:srgbClr val="00B050"/>
                </a:solidFill>
              </a:rPr>
              <a:t>“Moving Core Beam Energy Absorber and Converter”</a:t>
            </a:r>
            <a:endParaRPr lang="en-US" dirty="0" smtClean="0">
              <a:solidFill>
                <a:srgbClr val="00B050"/>
              </a:solidFill>
            </a:endParaRPr>
          </a:p>
          <a:p>
            <a:r>
              <a:rPr lang="en-US" dirty="0" smtClean="0"/>
              <a:t>Make the radiator ~1 mm thick W or Re in the shape of a flat ring, mounted on the internal rotating wheel which is suspended in the flow of coolant (water)</a:t>
            </a:r>
            <a:endParaRPr lang="en-US" dirty="0" smtClean="0"/>
          </a:p>
          <a:p>
            <a:r>
              <a:rPr lang="en-US" dirty="0" smtClean="0"/>
              <a:t>Place the Radiator close to the entrance, using higher energy beam electrons to generate higher energy gammas for isotope production</a:t>
            </a:r>
          </a:p>
          <a:p>
            <a:r>
              <a:rPr lang="en-US" dirty="0" smtClean="0"/>
              <a:t>Use the coolant (water) thickness behind the radiator to range out beam electrons and to limit the power reaching the Target</a:t>
            </a:r>
          </a:p>
          <a:p>
            <a:r>
              <a:rPr lang="en-US" dirty="0" smtClean="0"/>
              <a:t>Coolant flow through the box will be capable to take more than 100 kW off the </a:t>
            </a:r>
            <a:r>
              <a:rPr lang="en-US" dirty="0"/>
              <a:t>radiator /</a:t>
            </a:r>
            <a:r>
              <a:rPr lang="en-US" dirty="0" smtClean="0"/>
              <a:t>absorber. The larger the diameter, the larger the cooling capacity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0879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Content Placeholder 8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655319"/>
            <a:ext cx="9144001" cy="5897881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 Setup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828800" y="1976480"/>
            <a:ext cx="1403968" cy="646331"/>
          </a:xfrm>
          <a:prstGeom prst="rect">
            <a:avLst/>
          </a:prstGeom>
          <a:solidFill>
            <a:schemeClr val="bg1">
              <a:alpha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Radiator: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Re,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1.2 mm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581400" y="1752600"/>
            <a:ext cx="1447800" cy="646331"/>
          </a:xfrm>
          <a:prstGeom prst="rect">
            <a:avLst/>
          </a:prstGeom>
          <a:solidFill>
            <a:schemeClr val="bg1">
              <a:alpha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Absorb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er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:      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en-US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, 30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mm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410200" y="1905000"/>
            <a:ext cx="1447800" cy="646331"/>
          </a:xfrm>
          <a:prstGeom prst="rect">
            <a:avLst/>
          </a:prstGeom>
          <a:solidFill>
            <a:schemeClr val="bg1">
              <a:alpha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Target: </a:t>
            </a:r>
            <a:r>
              <a:rPr lang="en-US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230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Th,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700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g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8" name="Straight Arrow Connector 7"/>
          <p:cNvCxnSpPr>
            <a:stCxn id="3" idx="2"/>
          </p:cNvCxnSpPr>
          <p:nvPr/>
        </p:nvCxnSpPr>
        <p:spPr bwMode="auto">
          <a:xfrm>
            <a:off x="2530784" y="2622811"/>
            <a:ext cx="1311584" cy="268069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/>
          </a:ln>
          <a:effectLst/>
        </p:spPr>
      </p:cxnSp>
      <p:cxnSp>
        <p:nvCxnSpPr>
          <p:cNvPr id="11" name="Straight Arrow Connector 10"/>
          <p:cNvCxnSpPr>
            <a:stCxn id="5" idx="2"/>
          </p:cNvCxnSpPr>
          <p:nvPr/>
        </p:nvCxnSpPr>
        <p:spPr bwMode="auto">
          <a:xfrm flipH="1">
            <a:off x="4191000" y="2398931"/>
            <a:ext cx="114300" cy="572869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/>
          </a:ln>
          <a:effectLst/>
        </p:spPr>
      </p:cxnSp>
      <p:cxnSp>
        <p:nvCxnSpPr>
          <p:cNvPr id="14" name="Straight Arrow Connector 13"/>
          <p:cNvCxnSpPr>
            <a:stCxn id="7" idx="2"/>
          </p:cNvCxnSpPr>
          <p:nvPr/>
        </p:nvCxnSpPr>
        <p:spPr bwMode="auto">
          <a:xfrm flipH="1">
            <a:off x="5105400" y="2551331"/>
            <a:ext cx="1028700" cy="344269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/>
          </a:ln>
          <a:effectLst/>
        </p:spPr>
      </p:cxnSp>
      <p:sp>
        <p:nvSpPr>
          <p:cNvPr id="16" name="TextBox 15"/>
          <p:cNvSpPr txBox="1"/>
          <p:nvPr/>
        </p:nvSpPr>
        <p:spPr>
          <a:xfrm>
            <a:off x="1295400" y="3733800"/>
            <a:ext cx="1981200" cy="646331"/>
          </a:xfrm>
          <a:prstGeom prst="rect">
            <a:avLst/>
          </a:prstGeom>
          <a:solidFill>
            <a:schemeClr val="bg1">
              <a:alpha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Vacuum Window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: Al or Be, 2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mm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8" name="Straight Arrow Connector 17"/>
          <p:cNvCxnSpPr>
            <a:stCxn id="16" idx="3"/>
          </p:cNvCxnSpPr>
          <p:nvPr/>
        </p:nvCxnSpPr>
        <p:spPr bwMode="auto">
          <a:xfrm flipV="1">
            <a:off x="3276600" y="3352802"/>
            <a:ext cx="397184" cy="70416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/>
          </a:ln>
          <a:effectLst/>
        </p:spPr>
      </p:cxnSp>
      <p:sp>
        <p:nvSpPr>
          <p:cNvPr id="25" name="TextBox 24"/>
          <p:cNvSpPr txBox="1"/>
          <p:nvPr/>
        </p:nvSpPr>
        <p:spPr>
          <a:xfrm>
            <a:off x="5217340" y="3697069"/>
            <a:ext cx="1752600" cy="646331"/>
          </a:xfrm>
          <a:prstGeom prst="rect">
            <a:avLst/>
          </a:prstGeom>
          <a:solidFill>
            <a:schemeClr val="bg1">
              <a:alpha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Enclosure Box: Al or Be, 2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mm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6" name="Straight Arrow Connector 25"/>
          <p:cNvCxnSpPr>
            <a:stCxn id="25" idx="1"/>
          </p:cNvCxnSpPr>
          <p:nvPr/>
        </p:nvCxnSpPr>
        <p:spPr bwMode="auto">
          <a:xfrm flipH="1" flipV="1">
            <a:off x="4492765" y="3581400"/>
            <a:ext cx="724575" cy="438835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/>
          </a:ln>
          <a:effectLst/>
        </p:spPr>
      </p:cxnSp>
      <p:sp>
        <p:nvSpPr>
          <p:cNvPr id="28" name="TextBox 27"/>
          <p:cNvSpPr txBox="1"/>
          <p:nvPr/>
        </p:nvSpPr>
        <p:spPr>
          <a:xfrm>
            <a:off x="5079774" y="4763869"/>
            <a:ext cx="2058749" cy="646331"/>
          </a:xfrm>
          <a:prstGeom prst="rect">
            <a:avLst/>
          </a:prstGeom>
          <a:solidFill>
            <a:schemeClr val="bg1">
              <a:alpha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Rotating Wheel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: Al or Be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9" name="Straight Arrow Connector 28"/>
          <p:cNvCxnSpPr>
            <a:stCxn id="28" idx="1"/>
          </p:cNvCxnSpPr>
          <p:nvPr/>
        </p:nvCxnSpPr>
        <p:spPr bwMode="auto">
          <a:xfrm flipH="1" flipV="1">
            <a:off x="4038600" y="4763869"/>
            <a:ext cx="1041174" cy="323166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/>
          </a:ln>
          <a:effectLst/>
        </p:spPr>
      </p:cxnSp>
    </p:spTree>
    <p:extLst>
      <p:ext uri="{BB962C8B-B14F-4D97-AF65-F5344CB8AC3E}">
        <p14:creationId xmlns:p14="http://schemas.microsoft.com/office/powerpoint/2010/main" val="2651859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7696200" y="740105"/>
            <a:ext cx="1447800" cy="646331"/>
          </a:xfrm>
          <a:prstGeom prst="rect">
            <a:avLst/>
          </a:prstGeom>
          <a:solidFill>
            <a:schemeClr val="bg1">
              <a:alpha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Target: </a:t>
            </a:r>
            <a:r>
              <a:rPr lang="en-US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230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Th,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700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g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Sample Test Geometry (FLUKA)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521" t="13713" r="27615" b="-1141"/>
          <a:stretch/>
        </p:blipFill>
        <p:spPr>
          <a:xfrm>
            <a:off x="6248400" y="838200"/>
            <a:ext cx="1828800" cy="5829300"/>
          </a:xfr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914401"/>
            <a:ext cx="2737172" cy="2681248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0226" y="914400"/>
            <a:ext cx="2737174" cy="268124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9651" y="3733800"/>
            <a:ext cx="2738521" cy="2682569"/>
          </a:xfrm>
          <a:prstGeom prst="rect">
            <a:avLst/>
          </a:prstGeom>
        </p:spPr>
      </p:pic>
      <p:cxnSp>
        <p:nvCxnSpPr>
          <p:cNvPr id="9" name="Straight Arrow Connector 8"/>
          <p:cNvCxnSpPr>
            <a:stCxn id="8" idx="2"/>
          </p:cNvCxnSpPr>
          <p:nvPr/>
        </p:nvCxnSpPr>
        <p:spPr bwMode="auto">
          <a:xfrm flipH="1">
            <a:off x="7543800" y="1386436"/>
            <a:ext cx="876300" cy="17213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/>
          </a:ln>
          <a:effectLst/>
        </p:spPr>
      </p:cxnSp>
      <p:sp>
        <p:nvSpPr>
          <p:cNvPr id="12" name="TextBox 11"/>
          <p:cNvSpPr txBox="1"/>
          <p:nvPr/>
        </p:nvSpPr>
        <p:spPr>
          <a:xfrm>
            <a:off x="4852524" y="5105400"/>
            <a:ext cx="1403968" cy="646331"/>
          </a:xfrm>
          <a:prstGeom prst="rect">
            <a:avLst/>
          </a:prstGeom>
          <a:solidFill>
            <a:schemeClr val="bg1">
              <a:alpha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Radiator: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Re,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1.2 mm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3" name="Straight Arrow Connector 12"/>
          <p:cNvCxnSpPr>
            <a:stCxn id="12" idx="2"/>
          </p:cNvCxnSpPr>
          <p:nvPr/>
        </p:nvCxnSpPr>
        <p:spPr bwMode="auto">
          <a:xfrm>
            <a:off x="5554508" y="5751731"/>
            <a:ext cx="1311584" cy="268069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/>
          </a:ln>
          <a:effectLst/>
        </p:spPr>
      </p:cxnSp>
      <p:sp>
        <p:nvSpPr>
          <p:cNvPr id="14" name="TextBox 13"/>
          <p:cNvSpPr txBox="1"/>
          <p:nvPr/>
        </p:nvSpPr>
        <p:spPr>
          <a:xfrm>
            <a:off x="4342051" y="4267200"/>
            <a:ext cx="2058749" cy="646331"/>
          </a:xfrm>
          <a:prstGeom prst="rect">
            <a:avLst/>
          </a:prstGeom>
          <a:solidFill>
            <a:schemeClr val="bg1">
              <a:alpha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Rotating Wheel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: Al or Be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6" name="Straight Arrow Connector 15"/>
          <p:cNvCxnSpPr>
            <a:endCxn id="14" idx="2"/>
          </p:cNvCxnSpPr>
          <p:nvPr/>
        </p:nvCxnSpPr>
        <p:spPr bwMode="auto">
          <a:xfrm flipH="1" flipV="1">
            <a:off x="5371426" y="4913531"/>
            <a:ext cx="1562774" cy="344269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/>
          </a:ln>
          <a:effectLst/>
        </p:spPr>
      </p:cxnSp>
    </p:spTree>
    <p:extLst>
      <p:ext uri="{BB962C8B-B14F-4D97-AF65-F5344CB8AC3E}">
        <p14:creationId xmlns:p14="http://schemas.microsoft.com/office/powerpoint/2010/main" val="2340879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914400"/>
            <a:ext cx="8077200" cy="5334000"/>
          </a:xfrm>
        </p:spPr>
        <p:txBody>
          <a:bodyPr/>
          <a:lstStyle/>
          <a:p>
            <a:r>
              <a:rPr lang="en-US" dirty="0" smtClean="0"/>
              <a:t>Low Energy setup (beam energy </a:t>
            </a:r>
            <a:r>
              <a:rPr lang="en-US" dirty="0" smtClean="0"/>
              <a:t>under the threshold of two-neutron production, E&lt;~12 MeV) is attractive because of low production of accompanying radioactivity, both in the </a:t>
            </a:r>
            <a:r>
              <a:rPr lang="en-US" baseline="30000" dirty="0" smtClean="0">
                <a:solidFill>
                  <a:srgbClr val="FF0000"/>
                </a:solidFill>
              </a:rPr>
              <a:t>230</a:t>
            </a:r>
            <a:r>
              <a:rPr lang="en-US" dirty="0" smtClean="0">
                <a:solidFill>
                  <a:srgbClr val="FF0000"/>
                </a:solidFill>
              </a:rPr>
              <a:t>Th(</a:t>
            </a:r>
            <a:r>
              <a:rPr lang="en-US" dirty="0" err="1" smtClean="0">
                <a:solidFill>
                  <a:srgbClr val="FF0000"/>
                </a:solidFill>
                <a:latin typeface="Symbol" panose="05050102010706020507" pitchFamily="18" charset="2"/>
              </a:rPr>
              <a:t>g</a:t>
            </a:r>
            <a:r>
              <a:rPr lang="en-US" dirty="0" err="1" smtClean="0">
                <a:solidFill>
                  <a:srgbClr val="FF0000"/>
                </a:solidFill>
              </a:rPr>
              <a:t>,n</a:t>
            </a:r>
            <a:r>
              <a:rPr lang="en-US" dirty="0" smtClean="0">
                <a:solidFill>
                  <a:srgbClr val="FF0000"/>
                </a:solidFill>
              </a:rPr>
              <a:t>)</a:t>
            </a:r>
            <a:r>
              <a:rPr lang="en-US" baseline="30000" dirty="0" smtClean="0">
                <a:solidFill>
                  <a:srgbClr val="FF0000"/>
                </a:solidFill>
              </a:rPr>
              <a:t>229</a:t>
            </a:r>
            <a:r>
              <a:rPr lang="en-US" dirty="0" smtClean="0">
                <a:solidFill>
                  <a:srgbClr val="FF0000"/>
                </a:solidFill>
              </a:rPr>
              <a:t>Th</a:t>
            </a:r>
            <a:r>
              <a:rPr lang="en-US" dirty="0" smtClean="0"/>
              <a:t>, and in </a:t>
            </a:r>
            <a:r>
              <a:rPr lang="en-US" baseline="30000" dirty="0" smtClean="0">
                <a:solidFill>
                  <a:srgbClr val="FF0000"/>
                </a:solidFill>
              </a:rPr>
              <a:t>226</a:t>
            </a:r>
            <a:r>
              <a:rPr lang="en-US" dirty="0" smtClean="0">
                <a:solidFill>
                  <a:srgbClr val="FF0000"/>
                </a:solidFill>
              </a:rPr>
              <a:t>Ra(</a:t>
            </a:r>
            <a:r>
              <a:rPr lang="en-US" dirty="0" err="1" smtClean="0">
                <a:solidFill>
                  <a:srgbClr val="FF0000"/>
                </a:solidFill>
                <a:latin typeface="Symbol" panose="05050102010706020507" pitchFamily="18" charset="2"/>
              </a:rPr>
              <a:t>g</a:t>
            </a:r>
            <a:r>
              <a:rPr lang="en-US" dirty="0" err="1" smtClean="0">
                <a:solidFill>
                  <a:srgbClr val="FF0000"/>
                </a:solidFill>
              </a:rPr>
              <a:t>,n</a:t>
            </a:r>
            <a:r>
              <a:rPr lang="en-US" dirty="0" smtClean="0">
                <a:solidFill>
                  <a:srgbClr val="FF0000"/>
                </a:solidFill>
              </a:rPr>
              <a:t>)</a:t>
            </a:r>
            <a:r>
              <a:rPr lang="en-US" baseline="30000" dirty="0" smtClean="0">
                <a:solidFill>
                  <a:srgbClr val="FF0000"/>
                </a:solidFill>
              </a:rPr>
              <a:t>225</a:t>
            </a:r>
            <a:r>
              <a:rPr lang="en-US" dirty="0" smtClean="0">
                <a:solidFill>
                  <a:srgbClr val="FF0000"/>
                </a:solidFill>
              </a:rPr>
              <a:t>Ra</a:t>
            </a:r>
            <a:r>
              <a:rPr lang="en-US" dirty="0" smtClean="0"/>
              <a:t> reactions</a:t>
            </a:r>
          </a:p>
          <a:p>
            <a:r>
              <a:rPr lang="en-US" dirty="0" smtClean="0"/>
              <a:t>The rotating-in-the-flow-of-coolant radiator solution allows the design of high power (100s of kW) irradiation facility</a:t>
            </a:r>
          </a:p>
          <a:p>
            <a:r>
              <a:rPr lang="en-US" dirty="0" smtClean="0"/>
              <a:t>At low energies, the low-Z coolant (water) may serve as an energy absorber / filter, limiting power deposition in the targets (replacement for the magnetic field filter)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4915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Extras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781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3_JLab_PowerPoint1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 Theme">
      <a:majorFont>
        <a:latin typeface="Times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8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7585</TotalTime>
  <Words>308</Words>
  <Application>Microsoft Office PowerPoint</Application>
  <PresentationFormat>On-screen Show (4:3)</PresentationFormat>
  <Paragraphs>28</Paragraphs>
  <Slides>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3_JLab_PowerPoint1</vt:lpstr>
      <vt:lpstr>High Power / Low Energy Radiator and Absorber</vt:lpstr>
      <vt:lpstr>Radiator/Absorber Design</vt:lpstr>
      <vt:lpstr>Test Setup</vt:lpstr>
      <vt:lpstr>Sample Test Geometry (FLUKA)</vt:lpstr>
      <vt:lpstr>Discussion</vt:lpstr>
      <vt:lpstr>Extras</vt:lpstr>
    </vt:vector>
  </TitlesOfParts>
  <Company>Jefferson Science Associates, LLC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stewartm</dc:creator>
  <cp:lastModifiedBy>Pavel Degtiarenko</cp:lastModifiedBy>
  <cp:revision>554</cp:revision>
  <cp:lastPrinted>2015-10-01T18:38:58Z</cp:lastPrinted>
  <dcterms:created xsi:type="dcterms:W3CDTF">2010-06-08T15:26:47Z</dcterms:created>
  <dcterms:modified xsi:type="dcterms:W3CDTF">2015-10-09T18:59:18Z</dcterms:modified>
</cp:coreProperties>
</file>