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8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17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24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51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3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2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8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55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42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6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20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82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40C1F-E031-4830-B6DC-1ACCF9EA1CAB}" type="datetimeFigureOut">
              <a:rPr lang="en-US" smtClean="0"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B2EC6-A450-4D79-9BC5-486ED8B31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4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1" y="1143000"/>
            <a:ext cx="7620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Requirements:    </a:t>
            </a: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Must </a:t>
            </a:r>
            <a:r>
              <a:rPr lang="en-US" dirty="0" smtClean="0"/>
              <a:t>fit in vault and allow shielding around it.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Vault has shielding for 400 W at a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Handle </a:t>
            </a:r>
            <a:r>
              <a:rPr lang="en-US" dirty="0" err="1" smtClean="0"/>
              <a:t>ebeam</a:t>
            </a:r>
            <a:r>
              <a:rPr lang="en-US" dirty="0" smtClean="0"/>
              <a:t> power:  </a:t>
            </a:r>
            <a:r>
              <a:rPr lang="en-US" dirty="0" err="1" smtClean="0"/>
              <a:t>approx</a:t>
            </a:r>
            <a:r>
              <a:rPr lang="en-US" dirty="0" smtClean="0"/>
              <a:t> 50 kW?  Extract heat and deal with </a:t>
            </a:r>
            <a:r>
              <a:rPr lang="en-US" dirty="0" err="1" smtClean="0"/>
              <a:t>ebeam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to 1.5 mm tungsten window in front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Interface somehow with beamline vacuum (use Be window?)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Allow liquid Gallium perhaps 10 cm long diameter minimum TBD by allowed </a:t>
            </a:r>
            <a:r>
              <a:rPr lang="en-US" dirty="0" err="1" smtClean="0"/>
              <a:t>ebeam</a:t>
            </a:r>
            <a:r>
              <a:rPr lang="en-US" dirty="0" smtClean="0"/>
              <a:t> </a:t>
            </a:r>
            <a:r>
              <a:rPr lang="en-US" dirty="0" err="1" smtClean="0"/>
              <a:t>fluence</a:t>
            </a:r>
            <a:r>
              <a:rPr lang="en-US" dirty="0" smtClean="0"/>
              <a:t>.  Minimize gallium volume with constraint of specific activity TBD.  Another constraint: total activity above some number TBD.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Gallium easily removed after irradiation (and presumably installed initially.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Material compatibility with Ga, Cu.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Low copper content in container(s) so as to minimize cross contamination.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Remote target handling: suggest pour Ga in and then dump it out.?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Radiation damage minimized for long term survival.  No gaskets, O-rings, embrittled materials.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4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1" y="1143000"/>
            <a:ext cx="7620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Actions and Comments:</a:t>
            </a: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Calculate how small the </a:t>
            </a:r>
            <a:r>
              <a:rPr lang="en-US" dirty="0" err="1" smtClean="0"/>
              <a:t>ebeam</a:t>
            </a:r>
            <a:r>
              <a:rPr lang="en-US" dirty="0" smtClean="0"/>
              <a:t> can be:  2 MeV/gm-cm^2 absorption times the current.  Is limit tungsten radiator or Be window</a:t>
            </a:r>
            <a:r>
              <a:rPr lang="en-US" dirty="0" smtClean="0"/>
              <a:t>?  </a:t>
            </a:r>
            <a:r>
              <a:rPr lang="en-US" b="1" dirty="0" smtClean="0"/>
              <a:t>Assigned</a:t>
            </a:r>
            <a:r>
              <a:rPr lang="en-US" dirty="0" smtClean="0"/>
              <a:t>: </a:t>
            </a:r>
            <a:r>
              <a:rPr lang="en-US" dirty="0" err="1" smtClean="0"/>
              <a:t>Gubeli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Vacuum window to </a:t>
            </a:r>
            <a:r>
              <a:rPr lang="en-US" dirty="0" smtClean="0"/>
              <a:t>beamline: is it</a:t>
            </a:r>
            <a:r>
              <a:rPr lang="en-US" dirty="0" smtClean="0"/>
              <a:t> </a:t>
            </a:r>
            <a:r>
              <a:rPr lang="en-US" dirty="0" smtClean="0"/>
              <a:t>needed (what is it?) </a:t>
            </a:r>
            <a:r>
              <a:rPr lang="en-US" b="1" dirty="0" smtClean="0"/>
              <a:t>Assigned</a:t>
            </a:r>
            <a:r>
              <a:rPr lang="en-US" dirty="0" smtClean="0"/>
              <a:t>: all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 </a:t>
            </a:r>
            <a:r>
              <a:rPr lang="en-US" dirty="0" smtClean="0"/>
              <a:t>vacuum window</a:t>
            </a:r>
            <a:r>
              <a:rPr lang="en-US" dirty="0" smtClean="0"/>
              <a:t> </a:t>
            </a:r>
            <a:r>
              <a:rPr lang="en-US" dirty="0" smtClean="0"/>
              <a:t>thin or do we use it as the radiator?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Questions </a:t>
            </a:r>
            <a:r>
              <a:rPr lang="en-US" dirty="0" smtClean="0"/>
              <a:t>on specific </a:t>
            </a:r>
            <a:r>
              <a:rPr lang="en-US" dirty="0" smtClean="0"/>
              <a:t>materials</a:t>
            </a:r>
            <a:r>
              <a:rPr lang="en-US" dirty="0" smtClean="0"/>
              <a:t>:  </a:t>
            </a:r>
            <a:r>
              <a:rPr lang="en-US" dirty="0" smtClean="0"/>
              <a:t>beryllium oxide ceramic? Silicon? </a:t>
            </a:r>
            <a:r>
              <a:rPr lang="en-US" dirty="0" smtClean="0"/>
              <a:t>What are material compatibilities?   Sticks to glass.  Not to poly. Need to investigate or add test to proposal tasks.  </a:t>
            </a:r>
            <a:r>
              <a:rPr lang="en-US" b="1" dirty="0" smtClean="0"/>
              <a:t>Assigned</a:t>
            </a:r>
            <a:r>
              <a:rPr lang="en-US" dirty="0" smtClean="0"/>
              <a:t>:  </a:t>
            </a:r>
            <a:r>
              <a:rPr lang="en-US" dirty="0" err="1" smtClean="0"/>
              <a:t>Areti</a:t>
            </a:r>
            <a:r>
              <a:rPr lang="en-US" dirty="0" smtClean="0"/>
              <a:t>, all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COMMENT</a:t>
            </a:r>
            <a:r>
              <a:rPr lang="en-US" dirty="0" smtClean="0"/>
              <a:t>: Two </a:t>
            </a:r>
            <a:r>
              <a:rPr lang="en-US" dirty="0" smtClean="0"/>
              <a:t>big questions: Extract heat from target.   Contamination.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tungsten be pure enough so it doesn’t contaminate Gallium?  If not can we use liner of TBD? Silicon?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COMMENT</a:t>
            </a:r>
            <a:r>
              <a:rPr lang="en-US" dirty="0" smtClean="0"/>
              <a:t> Focus </a:t>
            </a:r>
            <a:r>
              <a:rPr lang="en-US" dirty="0" smtClean="0"/>
              <a:t>beam going in so focal point is half way through Gallium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COMMENT: </a:t>
            </a:r>
            <a:r>
              <a:rPr lang="en-US" dirty="0" smtClean="0"/>
              <a:t>Want </a:t>
            </a:r>
            <a:r>
              <a:rPr lang="en-US" dirty="0" smtClean="0"/>
              <a:t>to make sure Ga doesn’t stick on everything because we don’t want to leave behind product and we may use isotopically pure material</a:t>
            </a:r>
            <a:r>
              <a:rPr lang="en-US" dirty="0" smtClean="0"/>
              <a:t>. can live with modest coating if it doesn’t getter copper and we re-use container.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are possible concepts for remote handling?  Dump it?   A valve? Blow out the volume</a:t>
            </a:r>
            <a:r>
              <a:rPr lang="en-US" dirty="0" smtClean="0"/>
              <a:t>. </a:t>
            </a:r>
            <a:r>
              <a:rPr lang="en-US" b="1" dirty="0"/>
              <a:t>Assigned</a:t>
            </a:r>
            <a:r>
              <a:rPr lang="en-US" dirty="0"/>
              <a:t>:  </a:t>
            </a:r>
            <a:r>
              <a:rPr lang="en-US" dirty="0" smtClean="0"/>
              <a:t>Jordan, </a:t>
            </a:r>
            <a:r>
              <a:rPr lang="en-US" dirty="0" err="1" smtClean="0"/>
              <a:t>Biallas</a:t>
            </a:r>
            <a:r>
              <a:rPr lang="en-US" dirty="0" smtClean="0"/>
              <a:t>, </a:t>
            </a:r>
            <a:r>
              <a:rPr lang="en-US" dirty="0" err="1" smtClean="0"/>
              <a:t>Gubeli</a:t>
            </a:r>
            <a:r>
              <a:rPr lang="en-US" dirty="0" smtClean="0"/>
              <a:t> all to consider.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40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1" y="1143000"/>
            <a:ext cx="7620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Consider working on the solid plug?  Solid/liquid drain?  How much sticks to tungsten?  Is a weak acid flush reasonable? How much copper sticks there?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Does a tapered plug seal</a:t>
            </a:r>
            <a:r>
              <a:rPr lang="en-US" dirty="0" smtClean="0"/>
              <a:t>? : </a:t>
            </a:r>
            <a:r>
              <a:rPr lang="en-US" dirty="0" smtClean="0"/>
              <a:t>What </a:t>
            </a:r>
            <a:r>
              <a:rPr lang="en-US" dirty="0" smtClean="0"/>
              <a:t>tests do we need to do?  Test wetting and seal of tungsten against tungsten</a:t>
            </a:r>
            <a:r>
              <a:rPr lang="en-US" dirty="0" smtClean="0"/>
              <a:t>.</a:t>
            </a:r>
            <a:r>
              <a:rPr lang="en-US" b="1" dirty="0"/>
              <a:t> </a:t>
            </a:r>
            <a:r>
              <a:rPr lang="en-US" b="1" dirty="0" smtClean="0"/>
              <a:t>Assigned: </a:t>
            </a:r>
            <a:r>
              <a:rPr lang="en-US" dirty="0" smtClean="0"/>
              <a:t>Jordan </a:t>
            </a:r>
            <a:r>
              <a:rPr lang="en-US" dirty="0"/>
              <a:t>to test sealing of tungsten plug</a:t>
            </a:r>
            <a:r>
              <a:rPr lang="en-US" dirty="0" smtClean="0"/>
              <a:t>.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about powder form?  Can we get good thermal contact?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is optimum beam diameter/radiation cone to design for</a:t>
            </a:r>
            <a:r>
              <a:rPr lang="en-US" dirty="0" smtClean="0"/>
              <a:t>?  Review George K’s analysis.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 it better to separate the radiator so that it can be separately cooled</a:t>
            </a:r>
            <a:r>
              <a:rPr lang="en-US" dirty="0" smtClean="0"/>
              <a:t>? </a:t>
            </a:r>
            <a:r>
              <a:rPr lang="en-US" b="1" dirty="0"/>
              <a:t>Assigned</a:t>
            </a:r>
            <a:r>
              <a:rPr lang="en-US" dirty="0"/>
              <a:t>: </a:t>
            </a:r>
            <a:r>
              <a:rPr lang="en-US" dirty="0" err="1"/>
              <a:t>Gubeli</a:t>
            </a:r>
            <a:r>
              <a:rPr lang="en-US" dirty="0"/>
              <a:t> to consider in </a:t>
            </a:r>
            <a:r>
              <a:rPr lang="en-US" dirty="0" smtClean="0"/>
              <a:t>design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Does a poly catheter work to remove Ga? Need to get poly tube with no copper in it.   Must be kept in clean environment?   Need to rinse</a:t>
            </a:r>
            <a:r>
              <a:rPr lang="en-US" dirty="0" smtClean="0"/>
              <a:t>? </a:t>
            </a:r>
            <a:r>
              <a:rPr lang="en-US" b="1" dirty="0" smtClean="0"/>
              <a:t>Assigned</a:t>
            </a:r>
            <a:r>
              <a:rPr lang="en-US" dirty="0" smtClean="0"/>
              <a:t>: </a:t>
            </a:r>
            <a:r>
              <a:rPr lang="en-US" dirty="0" err="1" smtClean="0"/>
              <a:t>Gubeli</a:t>
            </a:r>
            <a:r>
              <a:rPr lang="en-US" dirty="0" smtClean="0"/>
              <a:t> to consider in design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much is copper-free tungsten</a:t>
            </a:r>
            <a:r>
              <a:rPr lang="en-US" dirty="0" smtClean="0"/>
              <a:t>?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Measure purity of 3D printed tungsten</a:t>
            </a:r>
            <a:r>
              <a:rPr lang="en-US" dirty="0" smtClean="0"/>
              <a:t>. </a:t>
            </a:r>
            <a:r>
              <a:rPr lang="en-US" b="1" dirty="0"/>
              <a:t>Assigned: </a:t>
            </a:r>
            <a:r>
              <a:rPr lang="en-US" dirty="0"/>
              <a:t>Jordan </a:t>
            </a:r>
            <a:r>
              <a:rPr lang="en-US" dirty="0" smtClean="0"/>
              <a:t>to bring to ODU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17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305300" y="1450157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2620258" y="1828800"/>
            <a:ext cx="3399542" cy="1373957"/>
            <a:chOff x="2620258" y="4874443"/>
            <a:chExt cx="3399542" cy="1373957"/>
          </a:xfrm>
        </p:grpSpPr>
        <p:sp>
          <p:nvSpPr>
            <p:cNvPr id="2" name="Rectangle 1"/>
            <p:cNvSpPr/>
            <p:nvPr/>
          </p:nvSpPr>
          <p:spPr>
            <a:xfrm>
              <a:off x="2819400" y="4876800"/>
              <a:ext cx="2971800" cy="1371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18641" y="4876799"/>
              <a:ext cx="990600" cy="136924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48150" y="4912936"/>
              <a:ext cx="114300" cy="9144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791200" y="4876800"/>
              <a:ext cx="228600" cy="13716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20258" y="4874443"/>
              <a:ext cx="228600" cy="13716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03051" y="459156"/>
            <a:ext cx="7475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Simple cylinder vertical axis:  simple concept shows power can be handled.  Other configurations possible and may be optimal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01801" y="4081751"/>
            <a:ext cx="701359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Believe can handle power.   </a:t>
            </a:r>
          </a:p>
          <a:p>
            <a:r>
              <a:rPr lang="en-US" sz="1600" dirty="0" smtClean="0"/>
              <a:t>How to fill/empty</a:t>
            </a:r>
          </a:p>
          <a:p>
            <a:r>
              <a:rPr lang="en-US" sz="1600" dirty="0" smtClean="0"/>
              <a:t>Liner or capsule for gallium?</a:t>
            </a:r>
          </a:p>
          <a:p>
            <a:r>
              <a:rPr lang="en-US" sz="1600" dirty="0" smtClean="0"/>
              <a:t>Plug to drain?</a:t>
            </a:r>
          </a:p>
          <a:p>
            <a:r>
              <a:rPr lang="en-US" sz="1600" dirty="0" smtClean="0"/>
              <a:t>Extract solid form</a:t>
            </a:r>
          </a:p>
          <a:p>
            <a:r>
              <a:rPr lang="en-US" sz="1600" dirty="0" smtClean="0"/>
              <a:t>Use Ga oxide powder?</a:t>
            </a:r>
          </a:p>
          <a:p>
            <a:r>
              <a:rPr lang="en-US" sz="1600" dirty="0" smtClean="0"/>
              <a:t>Orient vertically (room to point beam down?  Requires 2 </a:t>
            </a:r>
            <a:r>
              <a:rPr lang="en-US" sz="1600" dirty="0" err="1" smtClean="0"/>
              <a:t>kG</a:t>
            </a:r>
            <a:r>
              <a:rPr lang="en-US" sz="1600" dirty="0" smtClean="0"/>
              <a:t>-m magnet; seems to be possible</a:t>
            </a:r>
          </a:p>
          <a:p>
            <a:r>
              <a:rPr lang="en-US" sz="1600" dirty="0" smtClean="0"/>
              <a:t>Optimum Ga and other dimensions?</a:t>
            </a:r>
          </a:p>
          <a:p>
            <a:r>
              <a:rPr lang="en-US" sz="1600" dirty="0" smtClean="0"/>
              <a:t>Separate radiator for easier cooling/vacuum interface?</a:t>
            </a:r>
          </a:p>
          <a:p>
            <a:r>
              <a:rPr lang="en-US" sz="1600" dirty="0" smtClean="0"/>
              <a:t>Enclose in outer container to keep air away? N2 fill?  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324600" y="1955161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Cooling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904998" y="3690648"/>
            <a:ext cx="1034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Tungsten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905500" y="3516868"/>
            <a:ext cx="1972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Thermal conductor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27378" y="1002268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Gallium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419600" y="1371600"/>
            <a:ext cx="389641" cy="738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129779" y="2262664"/>
            <a:ext cx="389642" cy="369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5408600" y="3276600"/>
            <a:ext cx="496901" cy="414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818641" y="3276601"/>
            <a:ext cx="153143" cy="4249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3051" y="4267200"/>
            <a:ext cx="1262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Comments: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17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636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Neil</dc:creator>
  <cp:lastModifiedBy>George Neil</cp:lastModifiedBy>
  <cp:revision>16</cp:revision>
  <dcterms:created xsi:type="dcterms:W3CDTF">2016-05-25T17:17:01Z</dcterms:created>
  <dcterms:modified xsi:type="dcterms:W3CDTF">2016-05-26T12:45:18Z</dcterms:modified>
</cp:coreProperties>
</file>